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64" r:id="rId5"/>
    <p:sldId id="266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640960" cy="93610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РЕАЛИЗАЦИЯ СТРАТЕГИЧЕКИХ НАПРАВЛЕНИЙ ПРОГРАММЫ РАЗВИТИЯ ИРО</a:t>
            </a:r>
            <a:endParaRPr lang="ru-RU" sz="320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140896"/>
            <a:ext cx="6400800" cy="600472"/>
          </a:xfrm>
        </p:spPr>
        <p:txBody>
          <a:bodyPr/>
          <a:lstStyle/>
          <a:p>
            <a:r>
              <a:rPr lang="en-US" dirty="0" smtClean="0"/>
              <a:t>19 </a:t>
            </a:r>
            <a:r>
              <a:rPr lang="ru-RU" dirty="0" smtClean="0"/>
              <a:t>июня 2015 года, ИРО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98884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Направление №</a:t>
            </a:r>
            <a:r>
              <a:rPr lang="ru-RU" sz="2800" b="1" dirty="0" smtClean="0">
                <a:solidFill>
                  <a:srgbClr val="002060"/>
                </a:solidFill>
              </a:rPr>
              <a:t>4</a:t>
            </a:r>
            <a:r>
              <a:rPr lang="ru-RU" sz="2800" b="1" dirty="0">
                <a:solidFill>
                  <a:srgbClr val="002060"/>
                </a:solidFill>
              </a:rPr>
              <a:t/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ИРО – </a:t>
            </a:r>
            <a:r>
              <a:rPr lang="ru-RU" sz="2800" b="1" dirty="0" err="1">
                <a:solidFill>
                  <a:srgbClr val="002060"/>
                </a:solidFill>
              </a:rPr>
              <a:t>клиентоориентированная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и </a:t>
            </a:r>
            <a:r>
              <a:rPr lang="ru-RU" sz="2800" b="1" dirty="0">
                <a:solidFill>
                  <a:srgbClr val="002060"/>
                </a:solidFill>
              </a:rPr>
              <a:t>конкурентоспособная организация, </a:t>
            </a:r>
            <a:r>
              <a:rPr lang="ru-RU" sz="2800" b="1" dirty="0" smtClean="0">
                <a:solidFill>
                  <a:srgbClr val="002060"/>
                </a:solidFill>
              </a:rPr>
              <a:t>имеющая </a:t>
            </a:r>
            <a:r>
              <a:rPr lang="ru-RU" sz="2800" b="1" dirty="0">
                <a:solidFill>
                  <a:srgbClr val="002060"/>
                </a:solidFill>
              </a:rPr>
              <a:t>устойчивый позитивный имидж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у </a:t>
            </a:r>
            <a:r>
              <a:rPr lang="ru-RU" sz="2800" b="1" dirty="0">
                <a:solidFill>
                  <a:srgbClr val="002060"/>
                </a:solidFill>
              </a:rPr>
              <a:t>потребителей и заказчиков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99577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 Narrow" pitchFamily="34" charset="0"/>
              </a:rPr>
              <a:t>промежуточные итоги </a:t>
            </a:r>
            <a:r>
              <a:rPr lang="en-US" dirty="0" smtClean="0">
                <a:solidFill>
                  <a:srgbClr val="002060"/>
                </a:solidFill>
                <a:latin typeface="Arial Narrow" pitchFamily="34" charset="0"/>
              </a:rPr>
              <a:t>I </a:t>
            </a:r>
            <a:r>
              <a:rPr lang="ru-RU" dirty="0" smtClean="0">
                <a:solidFill>
                  <a:srgbClr val="002060"/>
                </a:solidFill>
                <a:latin typeface="Arial Narrow" pitchFamily="34" charset="0"/>
              </a:rPr>
              <a:t>полугодия 2015 года</a:t>
            </a:r>
            <a:endParaRPr lang="ru-RU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98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5760"/>
            <a:ext cx="8640960" cy="63894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Ключевое событие 4.1.</a:t>
            </a:r>
            <a:r>
              <a:rPr lang="ru-RU" sz="2800" b="1" i="1" dirty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Создание </a:t>
            </a:r>
            <a:r>
              <a:rPr lang="ru-RU" sz="2800" b="1" dirty="0">
                <a:solidFill>
                  <a:srgbClr val="C00000"/>
                </a:solidFill>
              </a:rPr>
              <a:t>системы маркетинговой деятельности ИРО</a:t>
            </a:r>
            <a:endParaRPr lang="ru-RU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958" y="1052736"/>
            <a:ext cx="864096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Отчетный период </a:t>
            </a:r>
            <a:r>
              <a:rPr lang="ru-RU" sz="2000" dirty="0" smtClean="0">
                <a:solidFill>
                  <a:srgbClr val="002060"/>
                </a:solidFill>
              </a:rPr>
              <a:t>– подготовительный </a:t>
            </a:r>
            <a:r>
              <a:rPr lang="ru-RU" sz="2000" dirty="0">
                <a:solidFill>
                  <a:srgbClr val="002060"/>
                </a:solidFill>
              </a:rPr>
              <a:t>этап ключевого </a:t>
            </a:r>
            <a:r>
              <a:rPr lang="ru-RU" sz="2000" dirty="0" smtClean="0">
                <a:solidFill>
                  <a:srgbClr val="002060"/>
                </a:solidFill>
              </a:rPr>
              <a:t>события</a:t>
            </a:r>
          </a:p>
          <a:p>
            <a:pPr>
              <a:spcAft>
                <a:spcPts val="60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Основная </a:t>
            </a:r>
            <a:r>
              <a:rPr lang="ru-RU" sz="2000" b="1" dirty="0">
                <a:solidFill>
                  <a:srgbClr val="002060"/>
                </a:solidFill>
              </a:rPr>
              <a:t>задача </a:t>
            </a:r>
            <a:r>
              <a:rPr lang="ru-RU" sz="2000" dirty="0" smtClean="0">
                <a:solidFill>
                  <a:srgbClr val="002060"/>
                </a:solidFill>
              </a:rPr>
              <a:t>– систематизация </a:t>
            </a:r>
            <a:r>
              <a:rPr lang="ru-RU" sz="2000" dirty="0">
                <a:solidFill>
                  <a:srgbClr val="002060"/>
                </a:solidFill>
              </a:rPr>
              <a:t>и активизация </a:t>
            </a:r>
            <a:r>
              <a:rPr lang="ru-RU" sz="2000" dirty="0" smtClean="0">
                <a:solidFill>
                  <a:srgbClr val="002060"/>
                </a:solidFill>
              </a:rPr>
              <a:t>маркетинговой деятельности ИРО</a:t>
            </a:r>
          </a:p>
          <a:p>
            <a:pPr>
              <a:spcAft>
                <a:spcPts val="60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Мероприятие этапа</a:t>
            </a:r>
            <a:r>
              <a:rPr lang="ru-RU" sz="2000" dirty="0" smtClean="0">
                <a:solidFill>
                  <a:srgbClr val="002060"/>
                </a:solidFill>
              </a:rPr>
              <a:t> – разработка </a:t>
            </a:r>
            <a:r>
              <a:rPr lang="ru-RU" sz="2000" dirty="0">
                <a:solidFill>
                  <a:srgbClr val="002060"/>
                </a:solidFill>
              </a:rPr>
              <a:t>Положения о Совете по маркетингу и рекламе </a:t>
            </a:r>
            <a:r>
              <a:rPr lang="ru-RU" sz="2000" dirty="0" smtClean="0">
                <a:solidFill>
                  <a:srgbClr val="002060"/>
                </a:solidFill>
              </a:rPr>
              <a:t>ИРО</a:t>
            </a:r>
          </a:p>
          <a:p>
            <a:pPr>
              <a:spcAft>
                <a:spcPts val="600"/>
              </a:spcAft>
            </a:pPr>
            <a:endParaRPr lang="ru-RU" sz="10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Фактическая ситуация:</a:t>
            </a:r>
          </a:p>
          <a:p>
            <a:pPr algn="just">
              <a:spcAft>
                <a:spcPts val="600"/>
              </a:spcAft>
            </a:pPr>
            <a:r>
              <a:rPr lang="ru-RU" sz="2000" dirty="0" smtClean="0">
                <a:solidFill>
                  <a:srgbClr val="002060"/>
                </a:solidFill>
              </a:rPr>
              <a:t>- положение разработано и согласовано </a:t>
            </a:r>
            <a:r>
              <a:rPr lang="ru-RU" sz="2000" dirty="0">
                <a:solidFill>
                  <a:srgbClr val="002060"/>
                </a:solidFill>
              </a:rPr>
              <a:t>на уровне </a:t>
            </a:r>
            <a:r>
              <a:rPr lang="ru-RU" sz="2000" dirty="0" smtClean="0">
                <a:solidFill>
                  <a:srgbClr val="002060"/>
                </a:solidFill>
              </a:rPr>
              <a:t>ректората ИРО 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(сроки исполнения соблюдены)</a:t>
            </a:r>
            <a:endParaRPr lang="ru-RU" sz="20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2000" dirty="0" smtClean="0">
                <a:solidFill>
                  <a:srgbClr val="002060"/>
                </a:solidFill>
              </a:rPr>
              <a:t>- совет находится в стадии формирования</a:t>
            </a:r>
          </a:p>
          <a:p>
            <a:pPr>
              <a:spcAft>
                <a:spcPts val="600"/>
              </a:spcAft>
            </a:pPr>
            <a:endParaRPr lang="ru-RU" sz="1000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Основные задачи предстоящего периода (</a:t>
            </a:r>
            <a:r>
              <a:rPr lang="en-US" sz="2000" b="1" dirty="0" smtClean="0">
                <a:solidFill>
                  <a:srgbClr val="002060"/>
                </a:solidFill>
              </a:rPr>
              <a:t>II</a:t>
            </a:r>
            <a:r>
              <a:rPr lang="ru-RU" sz="2000" b="1" dirty="0" smtClean="0">
                <a:solidFill>
                  <a:srgbClr val="002060"/>
                </a:solidFill>
              </a:rPr>
              <a:t> полугодие и далее):</a:t>
            </a:r>
          </a:p>
          <a:p>
            <a:pPr>
              <a:spcAft>
                <a:spcPts val="600"/>
              </a:spcAft>
            </a:pPr>
            <a:r>
              <a:rPr lang="ru-RU" sz="2000" dirty="0" smtClean="0">
                <a:solidFill>
                  <a:srgbClr val="002060"/>
                </a:solidFill>
              </a:rPr>
              <a:t>- формирование </a:t>
            </a:r>
            <a:r>
              <a:rPr lang="ru-RU" sz="2000" dirty="0">
                <a:solidFill>
                  <a:srgbClr val="002060"/>
                </a:solidFill>
              </a:rPr>
              <a:t>маркетингового портфеля ИРО</a:t>
            </a:r>
            <a:endParaRPr lang="ru-RU" sz="2000" dirty="0">
              <a:solidFill>
                <a:srgbClr val="002060"/>
              </a:solidFill>
              <a:ea typeface="Times New Roman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ru-RU" sz="2000" dirty="0" smtClean="0">
                <a:solidFill>
                  <a:srgbClr val="002060"/>
                </a:solidFill>
              </a:rPr>
              <a:t>- разработка </a:t>
            </a:r>
            <a:r>
              <a:rPr lang="ru-RU" sz="2000" dirty="0">
                <a:solidFill>
                  <a:srgbClr val="002060"/>
                </a:solidFill>
              </a:rPr>
              <a:t>и реализация концепции маркетинговых коммуникаций </a:t>
            </a:r>
            <a:r>
              <a:rPr lang="ru-RU" sz="2000" dirty="0" smtClean="0">
                <a:solidFill>
                  <a:srgbClr val="002060"/>
                </a:solidFill>
              </a:rPr>
              <a:t>ИРО</a:t>
            </a:r>
          </a:p>
        </p:txBody>
      </p:sp>
    </p:spTree>
    <p:extLst>
      <p:ext uri="{BB962C8B-B14F-4D97-AF65-F5344CB8AC3E}">
        <p14:creationId xmlns:p14="http://schemas.microsoft.com/office/powerpoint/2010/main" val="402799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5760"/>
            <a:ext cx="8640960" cy="63894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Ключевое событие </a:t>
            </a:r>
            <a:r>
              <a:rPr lang="ru-RU" sz="2800" b="1" dirty="0" smtClean="0">
                <a:solidFill>
                  <a:srgbClr val="C00000"/>
                </a:solidFill>
              </a:rPr>
              <a:t>4.2.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Развитие системы внебюджетной деятельности ИРО</a:t>
            </a:r>
            <a:endParaRPr lang="ru-RU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958" y="908720"/>
            <a:ext cx="8640960" cy="5688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650" b="1" dirty="0" smtClean="0">
                <a:solidFill>
                  <a:srgbClr val="002060"/>
                </a:solidFill>
              </a:rPr>
              <a:t>Отчетный период </a:t>
            </a:r>
            <a:r>
              <a:rPr lang="ru-RU" sz="1650" dirty="0" smtClean="0">
                <a:solidFill>
                  <a:srgbClr val="002060"/>
                </a:solidFill>
              </a:rPr>
              <a:t>– этап разработки / корректировки </a:t>
            </a:r>
            <a:r>
              <a:rPr lang="ru-RU" sz="1650" dirty="0">
                <a:solidFill>
                  <a:srgbClr val="002060"/>
                </a:solidFill>
              </a:rPr>
              <a:t>нормативной базы </a:t>
            </a:r>
            <a:r>
              <a:rPr lang="ru-RU" sz="1650" dirty="0" err="1" smtClean="0">
                <a:solidFill>
                  <a:srgbClr val="002060"/>
                </a:solidFill>
              </a:rPr>
              <a:t>внебюджета</a:t>
            </a:r>
            <a:endParaRPr lang="ru-RU" sz="1650" dirty="0" smtClean="0">
              <a:solidFill>
                <a:srgbClr val="002060"/>
              </a:solidFill>
            </a:endParaRPr>
          </a:p>
          <a:p>
            <a:pPr algn="just">
              <a:spcAft>
                <a:spcPts val="800"/>
              </a:spcAft>
            </a:pPr>
            <a:r>
              <a:rPr lang="ru-RU" sz="1650" b="1" dirty="0" smtClean="0">
                <a:solidFill>
                  <a:srgbClr val="002060"/>
                </a:solidFill>
              </a:rPr>
              <a:t>Основная </a:t>
            </a:r>
            <a:r>
              <a:rPr lang="ru-RU" sz="1650" b="1" dirty="0">
                <a:solidFill>
                  <a:srgbClr val="002060"/>
                </a:solidFill>
              </a:rPr>
              <a:t>задача </a:t>
            </a:r>
            <a:r>
              <a:rPr lang="ru-RU" sz="1650" dirty="0">
                <a:solidFill>
                  <a:srgbClr val="002060"/>
                </a:solidFill>
              </a:rPr>
              <a:t>– создание </a:t>
            </a:r>
            <a:r>
              <a:rPr lang="ru-RU" sz="1650" dirty="0" smtClean="0">
                <a:solidFill>
                  <a:srgbClr val="002060"/>
                </a:solidFill>
              </a:rPr>
              <a:t>условий </a:t>
            </a:r>
            <a:r>
              <a:rPr lang="ru-RU" sz="1650" dirty="0">
                <a:solidFill>
                  <a:srgbClr val="002060"/>
                </a:solidFill>
              </a:rPr>
              <a:t>для развития направлений </a:t>
            </a:r>
            <a:r>
              <a:rPr lang="ru-RU" sz="1650" dirty="0" smtClean="0">
                <a:solidFill>
                  <a:srgbClr val="002060"/>
                </a:solidFill>
              </a:rPr>
              <a:t>деятельности института</a:t>
            </a:r>
            <a:r>
              <a:rPr lang="ru-RU" sz="1650" dirty="0">
                <a:solidFill>
                  <a:srgbClr val="002060"/>
                </a:solidFill>
              </a:rPr>
              <a:t>, </a:t>
            </a:r>
            <a:r>
              <a:rPr lang="ru-RU" sz="1650" dirty="0" smtClean="0">
                <a:solidFill>
                  <a:srgbClr val="002060"/>
                </a:solidFill>
              </a:rPr>
              <a:t>осуществляемых </a:t>
            </a:r>
            <a:r>
              <a:rPr lang="ru-RU" sz="1650" dirty="0">
                <a:solidFill>
                  <a:srgbClr val="002060"/>
                </a:solidFill>
              </a:rPr>
              <a:t>в рамках иной приносящей доход </a:t>
            </a:r>
            <a:r>
              <a:rPr lang="ru-RU" sz="1650" dirty="0" smtClean="0">
                <a:solidFill>
                  <a:srgbClr val="002060"/>
                </a:solidFill>
              </a:rPr>
              <a:t>деятельности </a:t>
            </a:r>
          </a:p>
          <a:p>
            <a:pPr algn="just">
              <a:spcAft>
                <a:spcPts val="800"/>
              </a:spcAft>
            </a:pPr>
            <a:r>
              <a:rPr lang="ru-RU" sz="1650" b="1" dirty="0" smtClean="0">
                <a:solidFill>
                  <a:srgbClr val="002060"/>
                </a:solidFill>
              </a:rPr>
              <a:t>Мероприятия этапа:</a:t>
            </a:r>
            <a:r>
              <a:rPr lang="ru-RU" sz="1650" dirty="0" smtClean="0">
                <a:solidFill>
                  <a:srgbClr val="002060"/>
                </a:solidFill>
              </a:rPr>
              <a:t> </a:t>
            </a:r>
          </a:p>
          <a:p>
            <a:pPr algn="just">
              <a:spcAft>
                <a:spcPts val="800"/>
              </a:spcAft>
            </a:pPr>
            <a:r>
              <a:rPr lang="ru-RU" sz="1650" dirty="0" smtClean="0">
                <a:solidFill>
                  <a:srgbClr val="002060"/>
                </a:solidFill>
              </a:rPr>
              <a:t>- </a:t>
            </a:r>
            <a:r>
              <a:rPr lang="ru-RU" sz="1650" dirty="0">
                <a:solidFill>
                  <a:srgbClr val="002060"/>
                </a:solidFill>
              </a:rPr>
              <a:t>формирование пакета документов для организации и сопровождения внебюджетной деятельности (положения, рекомендации по составлению сметной документации, договоров</a:t>
            </a:r>
            <a:r>
              <a:rPr lang="ru-RU" sz="1650" dirty="0" smtClean="0">
                <a:solidFill>
                  <a:srgbClr val="002060"/>
                </a:solidFill>
              </a:rPr>
              <a:t>)</a:t>
            </a:r>
          </a:p>
          <a:p>
            <a:pPr algn="just">
              <a:spcAft>
                <a:spcPts val="800"/>
              </a:spcAft>
            </a:pPr>
            <a:r>
              <a:rPr lang="ru-RU" sz="1650" dirty="0" smtClean="0">
                <a:solidFill>
                  <a:srgbClr val="002060"/>
                </a:solidFill>
              </a:rPr>
              <a:t>- обучение </a:t>
            </a:r>
            <a:r>
              <a:rPr lang="ru-RU" sz="1650" dirty="0">
                <a:solidFill>
                  <a:srgbClr val="002060"/>
                </a:solidFill>
              </a:rPr>
              <a:t>и консультирование сотрудников по проблематике внебюджетной деятельности </a:t>
            </a:r>
            <a:endParaRPr lang="ru-RU" sz="1650" dirty="0" smtClean="0">
              <a:solidFill>
                <a:srgbClr val="002060"/>
              </a:solidFill>
            </a:endParaRPr>
          </a:p>
          <a:p>
            <a:pPr algn="just">
              <a:spcAft>
                <a:spcPts val="800"/>
              </a:spcAft>
            </a:pPr>
            <a:r>
              <a:rPr lang="ru-RU" sz="1650" b="1" dirty="0" smtClean="0">
                <a:solidFill>
                  <a:srgbClr val="002060"/>
                </a:solidFill>
              </a:rPr>
              <a:t>Фактическая ситуация:</a:t>
            </a:r>
          </a:p>
          <a:p>
            <a:pPr algn="just">
              <a:spcAft>
                <a:spcPts val="800"/>
              </a:spcAft>
            </a:pPr>
            <a:r>
              <a:rPr lang="ru-RU" sz="1650" dirty="0" smtClean="0">
                <a:solidFill>
                  <a:srgbClr val="002060"/>
                </a:solidFill>
              </a:rPr>
              <a:t>- приняты </a:t>
            </a:r>
            <a:r>
              <a:rPr lang="ru-RU" sz="1650" dirty="0">
                <a:solidFill>
                  <a:srgbClr val="002060"/>
                </a:solidFill>
              </a:rPr>
              <a:t>приказы «О приносящей доход деятельности</a:t>
            </a:r>
            <a:r>
              <a:rPr lang="ru-RU" sz="1650" dirty="0" smtClean="0">
                <a:solidFill>
                  <a:srgbClr val="002060"/>
                </a:solidFill>
              </a:rPr>
              <a:t>», </a:t>
            </a:r>
            <a:r>
              <a:rPr lang="ru-RU" sz="1650" dirty="0">
                <a:solidFill>
                  <a:srgbClr val="002060"/>
                </a:solidFill>
              </a:rPr>
              <a:t>«О расценках на платные услуги</a:t>
            </a:r>
            <a:r>
              <a:rPr lang="ru-RU" sz="1650" dirty="0" smtClean="0">
                <a:solidFill>
                  <a:srgbClr val="002060"/>
                </a:solidFill>
              </a:rPr>
              <a:t>»</a:t>
            </a:r>
          </a:p>
          <a:p>
            <a:pPr algn="just">
              <a:spcAft>
                <a:spcPts val="800"/>
              </a:spcAft>
            </a:pPr>
            <a:r>
              <a:rPr lang="ru-RU" sz="1650" dirty="0" smtClean="0">
                <a:solidFill>
                  <a:srgbClr val="002060"/>
                </a:solidFill>
              </a:rPr>
              <a:t>- 30 марта состоялся </a:t>
            </a:r>
            <a:r>
              <a:rPr lang="ru-RU" sz="1650" dirty="0">
                <a:solidFill>
                  <a:srgbClr val="002060"/>
                </a:solidFill>
              </a:rPr>
              <a:t>практико-ориентированный семинар «Организация внебюджетной деятельности в условиях дополнительного профессионального образования (Документационное обеспечение сопровождения платных курсов)»</a:t>
            </a:r>
          </a:p>
          <a:p>
            <a:pPr algn="just">
              <a:spcAft>
                <a:spcPts val="800"/>
              </a:spcAft>
            </a:pPr>
            <a:r>
              <a:rPr lang="ru-RU" sz="1650" dirty="0" smtClean="0">
                <a:solidFill>
                  <a:srgbClr val="002060"/>
                </a:solidFill>
              </a:rPr>
              <a:t>- консультирование </a:t>
            </a:r>
            <a:r>
              <a:rPr lang="ru-RU" sz="1650" dirty="0">
                <a:solidFill>
                  <a:srgbClr val="002060"/>
                </a:solidFill>
              </a:rPr>
              <a:t>сотрудников осуществляется постоянно в рабочем порядке</a:t>
            </a:r>
            <a:endParaRPr lang="ru-RU" sz="1650" dirty="0" smtClean="0">
              <a:solidFill>
                <a:srgbClr val="002060"/>
              </a:solidFill>
            </a:endParaRPr>
          </a:p>
          <a:p>
            <a:pPr algn="just">
              <a:spcAft>
                <a:spcPts val="800"/>
              </a:spcAft>
            </a:pPr>
            <a:r>
              <a:rPr lang="ru-RU" sz="1650" b="1" dirty="0" smtClean="0">
                <a:solidFill>
                  <a:srgbClr val="002060"/>
                </a:solidFill>
              </a:rPr>
              <a:t>Основная задача предстоящего периода (</a:t>
            </a:r>
            <a:r>
              <a:rPr lang="en-US" sz="1650" b="1" dirty="0" smtClean="0">
                <a:solidFill>
                  <a:srgbClr val="002060"/>
                </a:solidFill>
              </a:rPr>
              <a:t>II</a:t>
            </a:r>
            <a:r>
              <a:rPr lang="ru-RU" sz="1650" b="1" dirty="0" smtClean="0">
                <a:solidFill>
                  <a:srgbClr val="002060"/>
                </a:solidFill>
              </a:rPr>
              <a:t> полугодие и далее):</a:t>
            </a:r>
          </a:p>
          <a:p>
            <a:pPr algn="just">
              <a:spcAft>
                <a:spcPts val="800"/>
              </a:spcAft>
            </a:pPr>
            <a:r>
              <a:rPr lang="ru-RU" sz="1650" dirty="0" smtClean="0">
                <a:solidFill>
                  <a:srgbClr val="002060"/>
                </a:solidFill>
              </a:rPr>
              <a:t>- </a:t>
            </a:r>
            <a:r>
              <a:rPr lang="ru-RU" sz="1650" dirty="0">
                <a:solidFill>
                  <a:srgbClr val="002060"/>
                </a:solidFill>
              </a:rPr>
              <a:t>проектирование и реализация программ повышения квалификации различной продолжительности и программ профессиональной переподготовки </a:t>
            </a:r>
            <a:r>
              <a:rPr lang="ru-RU" sz="1650" dirty="0" smtClean="0">
                <a:solidFill>
                  <a:srgbClr val="002060"/>
                </a:solidFill>
              </a:rPr>
              <a:t>(в </a:t>
            </a:r>
            <a:r>
              <a:rPr lang="ru-RU" sz="1650" dirty="0">
                <a:solidFill>
                  <a:srgbClr val="002060"/>
                </a:solidFill>
              </a:rPr>
              <a:t>рамках иной приносящей доход </a:t>
            </a:r>
            <a:r>
              <a:rPr lang="ru-RU" sz="1650" dirty="0" smtClean="0">
                <a:solidFill>
                  <a:srgbClr val="002060"/>
                </a:solidFill>
              </a:rPr>
              <a:t>деятельности)</a:t>
            </a:r>
          </a:p>
        </p:txBody>
      </p:sp>
    </p:spTree>
    <p:extLst>
      <p:ext uri="{BB962C8B-B14F-4D97-AF65-F5344CB8AC3E}">
        <p14:creationId xmlns:p14="http://schemas.microsoft.com/office/powerpoint/2010/main" val="199818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Показатели реализации ключевого </a:t>
            </a:r>
            <a:r>
              <a:rPr lang="ru-RU" sz="2800" b="1" dirty="0" smtClean="0">
                <a:solidFill>
                  <a:srgbClr val="C00000"/>
                </a:solidFill>
              </a:rPr>
              <a:t>события 4.2.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982394"/>
              </p:ext>
            </p:extLst>
          </p:nvPr>
        </p:nvGraphicFramePr>
        <p:xfrm>
          <a:off x="251520" y="908720"/>
          <a:ext cx="8568952" cy="5608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402392"/>
                <a:gridCol w="1642972"/>
                <a:gridCol w="1523588"/>
              </a:tblGrid>
              <a:tr h="3454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Показатели реализации</a:t>
                      </a:r>
                      <a:b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ключевого события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Значение показателей</a:t>
                      </a:r>
                      <a:b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реализации ключевого события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1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2015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(план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полугодие (факт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Доля ППК объемом до 72 часов включительно, осуществляемых каждым СП в рамках иной приносящей доход деятельности, в общем количестве программ ДПО ИРО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10%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2,6%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5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Доля ППК объемом более 72 часов, осуществляемых каждым СП в рамках иной приносящей доход деятельности, в общем количестве программ ДПО ИРО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10%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2,1%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2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pc="-20" dirty="0">
                          <a:solidFill>
                            <a:srgbClr val="002060"/>
                          </a:solidFill>
                          <a:effectLst/>
                        </a:rPr>
                        <a:t>Доля ППП, осуществляемых СП в рамках иной приносящей доход деятельности, в общем количестве программ ДПО ИРО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5%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5,7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</a:tr>
              <a:tr h="353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Доля поступлений от реализуемых на платной основе программ ДПО в общем объеме поступлений от приносящей доход деятельности ИРО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не менее 20%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57</a:t>
                      </a: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Доля поступлений от НИР ИРО из внешних источников в общем объеме поступлений от приносящей доход деятельности ИРО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не менее 2%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2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Рост поступлений ИРО от оказания услуг (выполнения работ), предоставление которых осуществляется на платной основе, а также иной приносящей доход деятельности по сравнению с предыдущим годом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не менее 10%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-11%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за 5 месяцев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7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Финансовые результаты ИРО за 5 месяцев 2015 года и соответствующий период прошлого года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131841"/>
              </p:ext>
            </p:extLst>
          </p:nvPr>
        </p:nvGraphicFramePr>
        <p:xfrm>
          <a:off x="179512" y="1379637"/>
          <a:ext cx="8784976" cy="32014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4096"/>
                <a:gridCol w="1971163"/>
                <a:gridCol w="1939912"/>
                <a:gridCol w="2061085"/>
                <a:gridCol w="1948720"/>
              </a:tblGrid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2015 год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2014 год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Приносящая доход деятельность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Образовательные услуги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Приносящая доход деятельность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Образовательные услуги</a:t>
                      </a: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январь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1 379 655,00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767 520,00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1 665 680,92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879 414,55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февраль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2 555 649,11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1 556 324,00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2 688 200,60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1 467 409,60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март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3 405 565,65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1 807 712,16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3 732 002,00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2 709 230,00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апрель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2 749 062,84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1 385 172,84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3 316 891,06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1 856 523,06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май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2 435 858,00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1 570 255,00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2 674 020,84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1 779 846,04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ИТОГО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12 525 790,60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7 086 984,00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14 076 795,42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8 692 423,25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6720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477</Words>
  <Application>Microsoft Office PowerPoint</Application>
  <PresentationFormat>Экран (4:3)</PresentationFormat>
  <Paragraphs>93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РЕАЛИЗАЦИЯ СТРАТЕГИЧЕКИХ НАПРАВЛЕНИЙ ПРОГРАММЫ РАЗВИТИЯ ИРО</vt:lpstr>
      <vt:lpstr>Ключевое событие 4.1.  Создание системы маркетинговой деятельности ИРО</vt:lpstr>
      <vt:lpstr>Ключевое событие 4.2.  Развитие системы внебюджетной деятельности ИРО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Евгений Викторович</dc:creator>
  <cp:lastModifiedBy>Галина Валентиновна Куприянова</cp:lastModifiedBy>
  <cp:revision>51</cp:revision>
  <cp:lastPrinted>2015-03-30T08:37:27Z</cp:lastPrinted>
  <dcterms:created xsi:type="dcterms:W3CDTF">2015-03-23T07:36:06Z</dcterms:created>
  <dcterms:modified xsi:type="dcterms:W3CDTF">2015-06-19T08:42:01Z</dcterms:modified>
</cp:coreProperties>
</file>