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946551-4963-43C1-8AA0-800821FF9FE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8B2E24-2C33-42B7-8E39-C04AFF492CC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Ключевое событие 4.3.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Развитие кадрового потенциала ИРО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1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53265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Цель на 2015-2017 </a:t>
            </a:r>
            <a:r>
              <a:rPr lang="ru-RU" b="1" u="sng" dirty="0" err="1" smtClean="0">
                <a:solidFill>
                  <a:srgbClr val="002060"/>
                </a:solidFill>
              </a:rPr>
              <a:t>г.г</a:t>
            </a:r>
            <a:r>
              <a:rPr lang="ru-RU" b="1" u="sng" dirty="0" smtClean="0">
                <a:solidFill>
                  <a:srgbClr val="002060"/>
                </a:solidFill>
              </a:rPr>
              <a:t>.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383244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Обеспечение продуктивности, эффективности, результативности деятельности каждого сотрудника ИРО</a:t>
            </a:r>
          </a:p>
          <a:p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4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Динамика </a:t>
            </a:r>
            <a:r>
              <a:rPr lang="ru-RU" sz="2700" b="1" dirty="0">
                <a:solidFill>
                  <a:schemeClr val="tx2">
                    <a:lumMod val="50000"/>
                  </a:schemeClr>
                </a:solidFill>
              </a:rPr>
              <a:t>развития кадрового потенциала ИРО</a:t>
            </a:r>
            <a:br>
              <a:rPr lang="ru-RU" sz="27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700" b="1" u="sng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3832449"/>
          </a:xfrm>
        </p:spPr>
        <p:txBody>
          <a:bodyPr>
            <a:normAutofit fontScale="62500" lnSpcReduction="20000"/>
          </a:bodyPr>
          <a:lstStyle/>
          <a:p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	Доля научно-педагогических работников с учеными степенями в общем количестве ППС ИРО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•	Доля сотрудников ИРО, задействованных в реализации программ сопровождения инновационных проектов, практик в РСО в общем количестве сотрудников ИРО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•	Доля сотрудников ИРО, участвующих в социально-ориентированных конкурсах и грантах разного уровня, в общем количестве сотрудников ИРО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•	Доля ППС ИРО, сопровождающих РИП и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стажировочные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площадки, в общем количестве ППС ИРО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•	Доля сотрудников, участвующих в проектах регионального и федерального уровней, в общем количестве сотрудников ИРО</a:t>
            </a:r>
          </a:p>
          <a:p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4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704516"/>
              </p:ext>
            </p:extLst>
          </p:nvPr>
        </p:nvGraphicFramePr>
        <p:xfrm>
          <a:off x="179512" y="188639"/>
          <a:ext cx="8856985" cy="6515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768247"/>
                <a:gridCol w="2048178"/>
              </a:tblGrid>
              <a:tr h="7566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 реализации ключевого события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8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концу 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сейчас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сотрудников ИРО, владеющих </a:t>
                      </a: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расширенной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ИКТ-компетентностью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Ниже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9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преподавателей ИРО, владеющих дистанционными образовательными технологиями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Ниже 10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преподавателей ИРО, разработавших УМК и УПД для СДО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Ниже 20%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ППС, сопровождающих РИП и стажировочные площадки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Ниже 10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ППС, участвующих в проектах ИРО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10%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ППС, участвующих в проектах регионального уровня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более 10%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ППС, участвующих в проектах федерального уровня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Около 1%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ППС, участвующих в грантовой деятельности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Менее 0,5 %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9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ППС, прошедших внутрифирменное обучение и реализующих полученные компетенции в образовательном процессе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Около 20%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9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ППС, ведущих занятия для сотрудников и преподавателей ИРО в рамках внутрифирменного обучения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Около 10%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55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364851"/>
              </p:ext>
            </p:extLst>
          </p:nvPr>
        </p:nvGraphicFramePr>
        <p:xfrm>
          <a:off x="323528" y="1700808"/>
          <a:ext cx="856895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722"/>
                <a:gridCol w="4238230"/>
              </a:tblGrid>
              <a:tr h="243104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Развивать кадры через формирование актуальных компетенций сотрудников ИРО и внедрение эффективных внутрифирменных моделей развития сотрудников ИРО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1. Знать дефициты (диагностика)</a:t>
                      </a:r>
                    </a:p>
                    <a:p>
                      <a:r>
                        <a:rPr lang="ru-RU" dirty="0" smtClean="0"/>
                        <a:t>То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есть Знать, какие</a:t>
                      </a:r>
                      <a:r>
                        <a:rPr lang="ru-RU" baseline="0" dirty="0" smtClean="0"/>
                        <a:t> компетенции развивать</a:t>
                      </a:r>
                    </a:p>
                    <a:p>
                      <a:r>
                        <a:rPr lang="ru-RU" baseline="0" dirty="0" smtClean="0"/>
                        <a:t>2. Знать: где, как и какими средствами эти дефициты преодолевать (содержание, формы и технологии обучения)</a:t>
                      </a:r>
                    </a:p>
                    <a:p>
                      <a:r>
                        <a:rPr lang="ru-RU" baseline="0" dirty="0" smtClean="0"/>
                        <a:t>3. Понимать, к чему стремимся (показатели)</a:t>
                      </a:r>
                      <a:endParaRPr lang="ru-RU" dirty="0"/>
                    </a:p>
                  </a:txBody>
                  <a:tcPr/>
                </a:tc>
              </a:tr>
              <a:tr h="11287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Совершенствовать систему оплаты труда сотрудников ИРО путем перехода к эффективному контракту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 сентября</a:t>
                      </a:r>
                      <a:r>
                        <a:rPr lang="ru-RU" baseline="0" dirty="0" smtClean="0"/>
                        <a:t> переходим на введение ЭК</a:t>
                      </a:r>
                      <a:endParaRPr lang="ru-RU" dirty="0"/>
                    </a:p>
                  </a:txBody>
                  <a:tcPr/>
                </a:tc>
              </a:tr>
              <a:tr h="1128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Совершенствовать систему мотивации сотрудников ИРО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На 1 место выходит </a:t>
                      </a:r>
                      <a:r>
                        <a:rPr lang="ru-RU" b="1" i="1" u="sng" dirty="0" smtClean="0"/>
                        <a:t>нематериальная мотивация</a:t>
                      </a:r>
                    </a:p>
                    <a:p>
                      <a:r>
                        <a:rPr lang="ru-RU" b="1" i="1" dirty="0" smtClean="0"/>
                        <a:t> (в условиях финансового дефицита и экономического кризиса)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Задачи на 2015-2017 годы: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1. Участие в </a:t>
            </a:r>
            <a:r>
              <a:rPr lang="ru-RU" dirty="0" err="1" smtClean="0"/>
              <a:t>грантовой</a:t>
            </a:r>
            <a:r>
              <a:rPr lang="ru-RU" dirty="0" smtClean="0"/>
              <a:t> деятельности:  </a:t>
            </a:r>
            <a:r>
              <a:rPr lang="ru-RU" b="1" i="1" u="sng" dirty="0" smtClean="0"/>
              <a:t>не умеем, боимся или не хотим?</a:t>
            </a:r>
          </a:p>
          <a:p>
            <a:pPr marL="0" indent="0">
              <a:buNone/>
            </a:pPr>
            <a:r>
              <a:rPr lang="ru-RU" dirty="0" smtClean="0"/>
              <a:t>2. ИКТ-компетентность – </a:t>
            </a:r>
            <a:r>
              <a:rPr lang="ru-RU" b="1" i="1" u="sng" dirty="0" smtClean="0"/>
              <a:t>дефициты присутствуют у большинства опрошенных (кроме ЦИТ) </a:t>
            </a:r>
            <a:r>
              <a:rPr lang="ru-RU" dirty="0" smtClean="0"/>
              <a:t>(интерактивная доска и др. ТСО, </a:t>
            </a:r>
            <a:r>
              <a:rPr lang="en-US" dirty="0" err="1" smtClean="0"/>
              <a:t>Excell</a:t>
            </a:r>
            <a:r>
              <a:rPr lang="ru-RU" dirty="0" smtClean="0"/>
              <a:t>, дистанционные программы, технологии создания сетевых сообществ, создание видео-материалов и др.)</a:t>
            </a:r>
          </a:p>
          <a:p>
            <a:pPr marL="0" indent="0">
              <a:buNone/>
            </a:pPr>
            <a:r>
              <a:rPr lang="ru-RU" b="1" i="1" u="sng" dirty="0" smtClean="0"/>
              <a:t>Примечание на полях: </a:t>
            </a:r>
          </a:p>
          <a:p>
            <a:r>
              <a:rPr lang="ru-RU" b="1" dirty="0" smtClean="0"/>
              <a:t>Дефицит </a:t>
            </a:r>
            <a:r>
              <a:rPr lang="ru-RU" b="1" dirty="0"/>
              <a:t>ЛОГИКИ! </a:t>
            </a:r>
            <a:r>
              <a:rPr lang="ru-RU" b="1" dirty="0" smtClean="0"/>
              <a:t>(ИКТ компетентность достигается систематической её реализацией – постоянным (а не эпизодичным!)применением самых передовых средств ТСО в образовательном процессе)</a:t>
            </a:r>
            <a:endParaRPr lang="ru-RU" b="1" dirty="0"/>
          </a:p>
          <a:p>
            <a:endParaRPr lang="ru-RU" dirty="0" smtClean="0"/>
          </a:p>
          <a:p>
            <a:r>
              <a:rPr lang="ru-RU" dirty="0" smtClean="0"/>
              <a:t>Мотивационная составляющая </a:t>
            </a:r>
            <a:r>
              <a:rPr lang="ru-RU" b="1" i="1" dirty="0" smtClean="0"/>
              <a:t>(адекватно ли вознаграждение за приложенные усилия?)</a:t>
            </a:r>
          </a:p>
          <a:p>
            <a:r>
              <a:rPr lang="ru-RU" dirty="0" smtClean="0"/>
              <a:t>Обучать друг друга </a:t>
            </a:r>
            <a:r>
              <a:rPr lang="ru-RU" b="1" i="1" u="sng" dirty="0" smtClean="0"/>
              <a:t>ХОТИМ и МОЖЕМ!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Результат выборочного опроса сотрудников и преподавателей ИРО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7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4569371"/>
          </a:xfrm>
        </p:spPr>
        <p:txBody>
          <a:bodyPr/>
          <a:lstStyle/>
          <a:p>
            <a:pPr lvl="0" algn="ctr"/>
            <a:r>
              <a:rPr lang="ru-RU" b="1" dirty="0" smtClean="0"/>
              <a:t>К 11 </a:t>
            </a:r>
            <a:r>
              <a:rPr lang="ru-RU" b="1" dirty="0"/>
              <a:t>сентября 2015 года руководителям структурных </a:t>
            </a:r>
            <a:r>
              <a:rPr lang="ru-RU" b="1" dirty="0" smtClean="0"/>
              <a:t>подразделений:</a:t>
            </a:r>
          </a:p>
          <a:p>
            <a:pPr lvl="0" algn="ctr"/>
            <a:r>
              <a:rPr lang="ru-RU" b="1" dirty="0" smtClean="0"/>
              <a:t> </a:t>
            </a:r>
            <a:r>
              <a:rPr lang="ru-RU" b="1" u="sng" dirty="0"/>
              <a:t>предоставить предложения </a:t>
            </a:r>
            <a:r>
              <a:rPr lang="ru-RU" b="1" dirty="0"/>
              <a:t>по тематике обучения своих сотрудников на 2015-16 </a:t>
            </a:r>
            <a:r>
              <a:rPr lang="ru-RU" b="1" dirty="0" err="1"/>
              <a:t>уч.год</a:t>
            </a:r>
            <a:r>
              <a:rPr lang="ru-RU" b="1" dirty="0"/>
              <a:t>  в рамках внутрифирменного обучения с учетом их компетентностных профессиональных </a:t>
            </a:r>
            <a:r>
              <a:rPr lang="ru-RU" b="1" dirty="0" smtClean="0"/>
              <a:t>дефицитов</a:t>
            </a:r>
          </a:p>
          <a:p>
            <a:pPr lvl="0" algn="ctr"/>
            <a:endParaRPr lang="ru-RU" b="1" dirty="0"/>
          </a:p>
          <a:p>
            <a:pPr lvl="0" algn="ctr"/>
            <a:r>
              <a:rPr lang="ru-RU" b="1" u="sng" dirty="0" smtClean="0"/>
              <a:t> предложить темы</a:t>
            </a:r>
            <a:r>
              <a:rPr lang="ru-RU" b="1" dirty="0" smtClean="0"/>
              <a:t>, которые могли бы быть интересны другим СП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Предлагаю: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С учетом стоящих задач и показателей</a:t>
            </a:r>
            <a:endParaRPr lang="ru-RU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42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266</TotalTime>
  <Words>434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Ключевое событие 4.3.</vt:lpstr>
      <vt:lpstr>Цель на 2015-2017 г.г.</vt:lpstr>
      <vt:lpstr>      Динамика развития кадрового потенциала ИРО </vt:lpstr>
      <vt:lpstr>Презентация PowerPoint</vt:lpstr>
      <vt:lpstr>Задачи на 2015-2017 годы:</vt:lpstr>
      <vt:lpstr>Результат выборочного опроса сотрудников и преподавателей ИРО</vt:lpstr>
      <vt:lpstr>Предлагаю: С учетом стоящих задач и показателей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Ключевое событие 4.3.</dc:title>
  <dc:creator>Валентина Геннадьевна Константинова</dc:creator>
  <cp:lastModifiedBy>Валентина Геннадьевна Константинова</cp:lastModifiedBy>
  <cp:revision>7</cp:revision>
  <dcterms:created xsi:type="dcterms:W3CDTF">2015-06-18T11:01:52Z</dcterms:created>
  <dcterms:modified xsi:type="dcterms:W3CDTF">2015-06-18T15:28:28Z</dcterms:modified>
</cp:coreProperties>
</file>