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58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46C7E-395B-484E-BE98-398F7FD43ADB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5B777-29AD-455B-AEAF-5F875D935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14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0137E-07FE-41CE-8194-8AA298EFDBA4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35102-71BE-4B30-B340-3B342DE4F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1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5"/>
            <a:ext cx="3203848" cy="15683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1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948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99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353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4"/>
            <a:ext cx="3059832" cy="14978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9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0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261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2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3" name="Рисунок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236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8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75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07504" y="27748"/>
            <a:ext cx="2195736" cy="1052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7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43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174"/>
            <a:ext cx="2160240" cy="105749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758" y="20174"/>
            <a:ext cx="528746" cy="52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8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64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8A793-EF42-4859-9AB7-2F3AECD50069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5C6B-A044-42DE-ADEC-C96981857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88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90000"/>
        </a:buClr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Реализация Программы </a:t>
            </a:r>
            <a:r>
              <a:rPr lang="ru-RU" sz="2400" b="1" dirty="0"/>
              <a:t>развития ГОАУ ЯО «Институт развития образования»</a:t>
            </a:r>
            <a:br>
              <a:rPr lang="ru-RU" sz="2400" b="1" dirty="0"/>
            </a:br>
            <a:r>
              <a:rPr lang="ru-RU" sz="2400" b="1" dirty="0"/>
              <a:t>на 2015-2017 годы и перспективы до 2020 года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400800" cy="48160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Направления № 2, 3</a:t>
            </a:r>
            <a:endParaRPr lang="ru-RU" sz="24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076056" y="5301208"/>
            <a:ext cx="3520480" cy="481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anose="020B0604020202020204" pitchFamily="34" charset="0"/>
              <a:buNone/>
              <a:defRPr sz="3200" kern="1200">
                <a:solidFill>
                  <a:srgbClr val="99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Courier New" panose="02070309020205020404" pitchFamily="49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/>
              <a:t>Смирнова А.Н., проректор</a:t>
            </a:r>
            <a:endParaRPr 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491880" y="6237312"/>
            <a:ext cx="2440360" cy="481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anose="020B0604020202020204" pitchFamily="34" charset="0"/>
              <a:buNone/>
              <a:defRPr sz="3200" kern="1200">
                <a:solidFill>
                  <a:srgbClr val="99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Courier New" panose="02070309020205020404" pitchFamily="49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/>
              <a:t>19.06.2015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9418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260648"/>
            <a:ext cx="9144000" cy="1052736"/>
          </a:xfrm>
        </p:spPr>
        <p:txBody>
          <a:bodyPr>
            <a:noAutofit/>
          </a:bodyPr>
          <a:lstStyle/>
          <a:p>
            <a:r>
              <a:rPr lang="ru-RU" sz="1800" b="1" dirty="0"/>
              <a:t>Направление №2: </a:t>
            </a:r>
            <a:r>
              <a:rPr lang="ru-RU" sz="1800" dirty="0"/>
              <a:t>ИРО – научно-методический центр, сопровождающий становление «инновационный инфраструктуры» и  развитие инновационной деятельности в  региональной системе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784976" cy="4785395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/>
              <a:t>Ключевое событие 2.1. </a:t>
            </a:r>
            <a:r>
              <a:rPr lang="ru-RU" sz="1800" b="1" i="1" dirty="0"/>
              <a:t>Организационно - методическое сопровождение инновационных практик в РСО</a:t>
            </a:r>
            <a:endParaRPr lang="ru-RU" sz="1800" b="1" dirty="0"/>
          </a:p>
          <a:p>
            <a:pPr marL="0" indent="0">
              <a:buNone/>
            </a:pPr>
            <a:r>
              <a:rPr lang="ru-RU" sz="1800" b="1" i="1" dirty="0" smtClean="0"/>
              <a:t>Задачи:</a:t>
            </a:r>
            <a:endParaRPr lang="ru-RU" sz="1800" b="1" i="1" dirty="0"/>
          </a:p>
          <a:p>
            <a:r>
              <a:rPr lang="ru-RU" sz="1600" b="1" i="1" dirty="0"/>
              <a:t>Создать условия для организационно-методического сопровождения инновационных практик в </a:t>
            </a:r>
            <a:r>
              <a:rPr lang="ru-RU" sz="1600" b="1" i="1" dirty="0" smtClean="0"/>
              <a:t>РСО</a:t>
            </a:r>
          </a:p>
          <a:p>
            <a:r>
              <a:rPr lang="ru-RU" sz="1600" b="1" i="1" dirty="0"/>
              <a:t>Разработать новые механизмы взаимодействия участников инновационной деятельности для выявления, сопровождения и внедрения инновационных практик в  </a:t>
            </a:r>
            <a:r>
              <a:rPr lang="ru-RU" sz="1600" b="1" i="1" dirty="0" smtClean="0"/>
              <a:t>РСО</a:t>
            </a:r>
          </a:p>
          <a:p>
            <a:r>
              <a:rPr lang="ru-RU" sz="1600" b="1" i="1" dirty="0"/>
              <a:t>Сформировать инновационный комплекс, обеспечивающий содержательное и продуктивное взаимодействие всех участников ИД </a:t>
            </a:r>
            <a:r>
              <a:rPr lang="ru-RU" sz="1600" b="1" i="1" dirty="0" smtClean="0"/>
              <a:t>РСО</a:t>
            </a:r>
          </a:p>
          <a:p>
            <a:pPr marL="0" indent="0">
              <a:buNone/>
            </a:pPr>
            <a:r>
              <a:rPr lang="ru-RU" sz="1800" b="1" dirty="0" smtClean="0"/>
              <a:t>Ключевое </a:t>
            </a:r>
            <a:r>
              <a:rPr lang="ru-RU" sz="1800" b="1" dirty="0"/>
              <a:t>событие 2.3. </a:t>
            </a:r>
            <a:r>
              <a:rPr lang="ru-RU" sz="1800" b="1" i="1" dirty="0"/>
              <a:t>Формирование сообщества региональных экспертов в РСО</a:t>
            </a:r>
          </a:p>
          <a:p>
            <a:pPr marL="0" indent="0">
              <a:buNone/>
            </a:pPr>
            <a:r>
              <a:rPr lang="ru-RU" sz="1800" b="1" i="1" dirty="0"/>
              <a:t>Задачи:</a:t>
            </a:r>
          </a:p>
          <a:p>
            <a:r>
              <a:rPr lang="ru-RU" sz="1600" b="1" i="1" dirty="0" smtClean="0"/>
              <a:t>Создать </a:t>
            </a:r>
            <a:r>
              <a:rPr lang="ru-RU" sz="1600" b="1" i="1" dirty="0"/>
              <a:t>условий для организации и развития экспертной </a:t>
            </a:r>
            <a:r>
              <a:rPr lang="ru-RU" sz="1600" b="1" i="1" dirty="0" smtClean="0"/>
              <a:t>деятельности</a:t>
            </a:r>
          </a:p>
          <a:p>
            <a:pPr lvl="0"/>
            <a:r>
              <a:rPr lang="ru-RU" sz="1600" b="1" i="1" dirty="0"/>
              <a:t>Организовать работу экспертного сообщества</a:t>
            </a:r>
          </a:p>
          <a:p>
            <a:endParaRPr lang="ru-RU" sz="1600" b="1" i="1" dirty="0"/>
          </a:p>
          <a:p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21767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7923"/>
              </p:ext>
            </p:extLst>
          </p:nvPr>
        </p:nvGraphicFramePr>
        <p:xfrm>
          <a:off x="107504" y="188640"/>
          <a:ext cx="8928993" cy="7065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3672409"/>
                <a:gridCol w="2376264"/>
              </a:tblGrid>
              <a:tr h="51588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Что планировалось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 smtClean="0"/>
                        <a:t>Полученные результаты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 smtClean="0"/>
                        <a:t>Проблемы</a:t>
                      </a:r>
                      <a:endParaRPr lang="ru-RU" sz="1600" dirty="0"/>
                    </a:p>
                  </a:txBody>
                  <a:tcPr/>
                </a:tc>
              </a:tr>
              <a:tr h="1203739">
                <a:tc>
                  <a:txBody>
                    <a:bodyPr/>
                    <a:lstStyle/>
                    <a:p>
                      <a:pPr marL="3600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утверждение модели организационно-методического сопровождения ИП в РСО (ОМС ИП) (03)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совещания по обсуждению вопросов по ИП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информация по существующим ИП (сводная по ИРО, 35 ИП)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 инструментария по определению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инновационности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практик</a:t>
                      </a:r>
                    </a:p>
                  </a:txBody>
                  <a:tcPr/>
                </a:tc>
              </a:tr>
              <a:tr h="75682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мотивационных механизмов включенности сотрудников ИРО в ОМС_ИП(03)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Нормы времени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Показатели эффективности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6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 по ОМС_ИП (03)</a:t>
                      </a:r>
                    </a:p>
                    <a:p>
                      <a:pPr marL="0" algn="l" defTabSz="9144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Перечень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мероприятий (семинары,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вебинары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мастер-классы, конференции, презентация опыта) на базе ОО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Необходим комплексный план мероприятий по ОМС_ИП на год . финансирование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04507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 по популяризации деятельности ИРО как НМЦ, сопровождающего становление инновационной инфраструктуры и развитие ИД деятельности в РСО(03)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семинаров с презентацией продуктов РИП на базе РИП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материалов мероприятий на сайте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ИРО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День ИРО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Педсубботники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Недостаток финансирования (организация семинаров, в т. ч. выезды)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81345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 по формированию сети ОО, осуществляющих инновационную деятельность(03)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Презентационные семинары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Расширение сети ОО, включенных в реализацию инновационных проектов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Появление межмуниципальных проектов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Недостаток финансирования (организация семинаров, в т. ч. выезды) 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5433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 по тиражированию инновационных практик(03)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Серия педагогических субботников (4 шт.)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Инновационные продукты РИП-2013/2014 гг. (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Региональные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семинары РИП (</a:t>
                      </a:r>
                      <a:r>
                        <a:rPr lang="ru-RU" sz="14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г.Тутаев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г.Углич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г. Ярославль)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(оформление) инновационного продукта  «под ключ»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45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904483"/>
              </p:ext>
            </p:extLst>
          </p:nvPr>
        </p:nvGraphicFramePr>
        <p:xfrm>
          <a:off x="107504" y="116631"/>
          <a:ext cx="8928992" cy="6660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874"/>
                <a:gridCol w="996118"/>
              </a:tblGrid>
              <a:tr h="37825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Показатели реализации ключевых  событий  2.1,</a:t>
                      </a:r>
                      <a:r>
                        <a:rPr lang="ru-RU" sz="1600" b="1" baseline="0" dirty="0" smtClean="0"/>
                        <a:t>  2.2,  2.3</a:t>
                      </a:r>
                      <a:r>
                        <a:rPr lang="ru-RU" sz="1600" b="1" dirty="0" smtClean="0"/>
                        <a:t>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600" dirty="0"/>
                    </a:p>
                  </a:txBody>
                  <a:tcPr/>
                </a:tc>
              </a:tr>
              <a:tr h="341823">
                <a:tc>
                  <a:txBody>
                    <a:bodyPr/>
                    <a:lstStyle/>
                    <a:p>
                      <a:pPr marL="3600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Заключение договоров на сопровождение инновационной деятельности с ОО РСО(кол-во догов)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dirty="0" smtClean="0"/>
                        <a:t>нет</a:t>
                      </a:r>
                      <a:endParaRPr lang="ru-RU" sz="1200" dirty="0" smtClean="0"/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Заключение договоров на сопровождение РИП с образовательными организациями РСО ЯО (кол-во ОО)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сотрудников СП в реализации программ сопровождения инновационных проектов и практик (кол-во проектов и практик; кол-во сотрудников)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25/41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5473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Привлечение практических работников — представителей  РИП (БП, СП), включенных в реализацию образовательной услуги СП (кол-во работников)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503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Получение статуса РИП (кол-во ОО РСО)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9896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в образовательную практику ОО результатов РИП (кол-во ОО)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программ сопровождения Инновационных практик в рамках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межкафедрального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межвузовского взаимодействия (кол-во программ)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899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разработок сотрудников СП в рамках инновационной деятельности (кол-во разработок)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899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Публикации сотрудников СП в журнале «Образовательная панорама» (кол-во публикаций)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Публикации инновационных практик, сопровождаемых СП  в изданиях федерального и международного уровней (кол-во публикаций)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Получение заказов на производство и издание научно-методической продукции по результатам инновационной деятельности (кол-во заказов)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сетевого сообщества экспертов в рамках СП (кол-во сообществ, кол-во экспертов, кол-во направлений деятельности)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3/461/3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экспертиз в РСО с привлечением участников сообщества региональных экспертов (кол-во экспертиз)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753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Разработке и реализации  ППК, в которых использованы результаты инновационной деятельности (кол-во ППК)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56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432048"/>
          </a:xfrm>
        </p:spPr>
        <p:txBody>
          <a:bodyPr>
            <a:noAutofit/>
          </a:bodyPr>
          <a:lstStyle/>
          <a:p>
            <a:r>
              <a:rPr lang="ru-RU" sz="1800" b="1" dirty="0"/>
              <a:t>Направление №3: </a:t>
            </a:r>
            <a:r>
              <a:rPr lang="ru-RU" sz="1800" dirty="0"/>
              <a:t>ИРО – </a:t>
            </a:r>
            <a:r>
              <a:rPr lang="ru-RU" sz="1800" dirty="0" err="1"/>
              <a:t>коммуникационно</a:t>
            </a:r>
            <a:r>
              <a:rPr lang="ru-RU" sz="1800" dirty="0"/>
              <a:t>-инновационная площадка развития образовательной сферы региона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1" dirty="0"/>
              <a:t>Ключевое событие 3.1. </a:t>
            </a:r>
            <a:r>
              <a:rPr lang="ru-RU" sz="1800" b="1" i="1" dirty="0"/>
              <a:t>Организация и поддержка деятельности педагогических и профессиональных сообществ, создаваемых в РСО </a:t>
            </a:r>
            <a:endParaRPr lang="ru-RU" sz="1800" b="1" i="1" dirty="0" smtClean="0"/>
          </a:p>
          <a:p>
            <a:pPr marL="0" indent="0">
              <a:buNone/>
            </a:pPr>
            <a:r>
              <a:rPr lang="ru-RU" sz="1600" b="1" i="1" dirty="0"/>
              <a:t>Задачи:</a:t>
            </a:r>
          </a:p>
          <a:p>
            <a:pPr marL="177800" indent="-177800"/>
            <a:r>
              <a:rPr lang="ru-RU" sz="1600" b="1" i="1" dirty="0"/>
              <a:t>Создать условия для деятельности методических объединений, объединений молодых педагогов, педагогов-победителей проф. конкурсов, сетевых сообществ педагогов, клубов по актуальным проблемам образования и др. при содействии </a:t>
            </a:r>
            <a:r>
              <a:rPr lang="ru-RU" sz="1600" b="1" i="1" dirty="0" smtClean="0"/>
              <a:t>ИРО</a:t>
            </a:r>
          </a:p>
          <a:p>
            <a:pPr marL="177800" indent="-177800"/>
            <a:r>
              <a:rPr lang="ru-RU" sz="1600" b="1" i="1" dirty="0"/>
              <a:t>Содействовать привлечению средств (грантов, проектов, </a:t>
            </a:r>
            <a:r>
              <a:rPr lang="ru-RU" sz="1600" b="1" i="1" dirty="0" err="1"/>
              <a:t>соцпрогамм</a:t>
            </a:r>
            <a:r>
              <a:rPr lang="ru-RU" sz="1600" b="1" i="1" dirty="0"/>
              <a:t>, участие в закупках) для деятельности педагогических и профессиональных сообществ </a:t>
            </a:r>
            <a:r>
              <a:rPr lang="ru-RU" sz="1600" b="1" i="1" dirty="0" smtClean="0"/>
              <a:t>ЯО</a:t>
            </a:r>
          </a:p>
          <a:p>
            <a:pPr marL="177800" indent="-177800"/>
            <a:r>
              <a:rPr lang="ru-RU" sz="1600" b="1" i="1" dirty="0"/>
              <a:t>Привлекать представителей научной общественности ЯО и др. регионов России к деятельности профессиональных педагогических </a:t>
            </a:r>
            <a:r>
              <a:rPr lang="ru-RU" sz="1600" b="1" i="1" dirty="0" smtClean="0"/>
              <a:t>сообществ</a:t>
            </a:r>
          </a:p>
          <a:p>
            <a:pPr marL="0" indent="0">
              <a:buNone/>
            </a:pPr>
            <a:endParaRPr lang="ru-RU" sz="1800" b="1" dirty="0" smtClean="0"/>
          </a:p>
          <a:p>
            <a:pPr marL="0" indent="0">
              <a:buNone/>
            </a:pPr>
            <a:r>
              <a:rPr lang="ru-RU" sz="1800" b="1" dirty="0" smtClean="0"/>
              <a:t>Ключевое </a:t>
            </a:r>
            <a:r>
              <a:rPr lang="ru-RU" sz="1800" b="1" dirty="0"/>
              <a:t>событие 3.2. </a:t>
            </a:r>
            <a:r>
              <a:rPr lang="ru-RU" sz="1800" b="1" i="1" dirty="0"/>
              <a:t>Развитие системы взаимодействия ИРО с муниципальными и межмуниципальными методическими службами РСО</a:t>
            </a:r>
          </a:p>
          <a:p>
            <a:pPr marL="0" indent="0">
              <a:buNone/>
            </a:pPr>
            <a:r>
              <a:rPr lang="ru-RU" sz="1600" b="1" i="1" dirty="0" smtClean="0"/>
              <a:t>Задачи:</a:t>
            </a:r>
          </a:p>
          <a:p>
            <a:pPr marL="177800" indent="-177800"/>
            <a:r>
              <a:rPr lang="ru-RU" sz="1600" b="1" i="1" dirty="0"/>
              <a:t>Разработать механизмы взаимодействия субъектов методической службы региона</a:t>
            </a:r>
          </a:p>
          <a:p>
            <a:pPr marL="177800" indent="-177800"/>
            <a:r>
              <a:rPr lang="ru-RU" sz="1600" b="1" i="1" dirty="0"/>
              <a:t>Создать  межмуниципальные методические сообщества</a:t>
            </a:r>
          </a:p>
          <a:p>
            <a:pPr marL="177800" indent="-177800"/>
            <a:r>
              <a:rPr lang="ru-RU" sz="1600" b="1" i="1" dirty="0" smtClean="0"/>
              <a:t>Создать условия </a:t>
            </a:r>
            <a:r>
              <a:rPr lang="ru-RU" sz="1600" b="1" i="1" dirty="0"/>
              <a:t>для функционирования МКС МС и рабочих групп по проекту «Развитие кадрового потенциала системы образования ЯО»</a:t>
            </a:r>
          </a:p>
          <a:p>
            <a:pPr marL="177800" indent="-177800"/>
            <a:r>
              <a:rPr lang="ru-RU" sz="1600" b="1" i="1" dirty="0"/>
              <a:t>Разработать и реализовать межмуниципальные проекты, конкурсы,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88777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579601"/>
              </p:ext>
            </p:extLst>
          </p:nvPr>
        </p:nvGraphicFramePr>
        <p:xfrm>
          <a:off x="107504" y="116629"/>
          <a:ext cx="8928993" cy="6120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168352"/>
                <a:gridCol w="2088233"/>
              </a:tblGrid>
              <a:tr h="34436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Что планировалось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 smtClean="0"/>
                        <a:t>Полученные результаты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 smtClean="0"/>
                        <a:t>Проблемы</a:t>
                      </a:r>
                      <a:endParaRPr lang="ru-RU" sz="1600" dirty="0"/>
                    </a:p>
                  </a:txBody>
                  <a:tcPr/>
                </a:tc>
              </a:tr>
              <a:tr h="532202">
                <a:tc>
                  <a:txBody>
                    <a:bodyPr/>
                    <a:lstStyle/>
                    <a:p>
                      <a:pPr marL="3600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профессиональных сообществ (ПС) при СП ИРО (с 03.2015)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35, из них создано в 2015 году - 4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Низкая мотивация педагогов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220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объединений (клуба) молодых педагогов региона (с 04.2015)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стадии обсуждения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baseline="0" dirty="0" smtClean="0"/>
                    </a:p>
                  </a:txBody>
                  <a:tcPr/>
                </a:tc>
              </a:tr>
              <a:tr h="53771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нормативной документации по деятельности ПС (с 05.2015)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Положения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(МКС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МС, 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РМО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ТЕМП, начальных классов) , Устав Ассоциации директоров сельских школ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dirty="0"/>
                    </a:p>
                  </a:txBody>
                  <a:tcPr/>
                </a:tc>
              </a:tr>
              <a:tr h="751344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реализация программ повышения квалификации представителей ПС (с 04.2015)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Обсуждение программ ПК  в рамках сообщества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2202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реализация сетевых и интернет-проектов для педагогов РСО (с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09.2015)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 установочный семинар,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определена творческая группа по разработке проекта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платформы для реализации интернет-проектов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5134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Информирование о возможностях участия в грантах, проектах,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соцпрограммах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представителей ПС (с 2015)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совещаниях, круглых столах, рассылки по 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эл.почте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Низкая мотивация педагогов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5134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Методическая поддержка по работе с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грантодателями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по выполнению условий грантов(с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2015)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Консультирование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78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Заключение договоров с научными и общественными организациями о совместной деятельности (с 2015)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927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574931"/>
              </p:ext>
            </p:extLst>
          </p:nvPr>
        </p:nvGraphicFramePr>
        <p:xfrm>
          <a:off x="107504" y="188640"/>
          <a:ext cx="8928993" cy="6525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600400"/>
                <a:gridCol w="2088233"/>
              </a:tblGrid>
              <a:tr h="50380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Что планировалось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 smtClean="0"/>
                        <a:t>Полученные результаты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 smtClean="0"/>
                        <a:t>Проблемы</a:t>
                      </a:r>
                      <a:endParaRPr lang="ru-RU" sz="1600" dirty="0"/>
                    </a:p>
                  </a:txBody>
                  <a:tcPr/>
                </a:tc>
              </a:tr>
              <a:tr h="3602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положения о МКС МС (03)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Положение о МКС МС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совместного плана ИРО и ММС (03)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Совместный план ИРО и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ММС, реализуется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baseline="0" dirty="0" smtClean="0"/>
                    </a:p>
                  </a:txBody>
                  <a:tcPr/>
                </a:tc>
              </a:tr>
              <a:tr h="3427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  <a:latin typeface="Times New Roman"/>
                          <a:ea typeface="Times New Roman"/>
                        </a:rPr>
                        <a:t>Заключение соглашений о сотрудничестве ИРО и </a:t>
                      </a:r>
                      <a:r>
                        <a:rPr lang="ru-RU" sz="1400" spc="-30" dirty="0" smtClean="0">
                          <a:effectLst/>
                          <a:latin typeface="Times New Roman"/>
                          <a:ea typeface="Times New Roman"/>
                        </a:rPr>
                        <a:t>ММС (03)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600" dirty="0"/>
                    </a:p>
                  </a:txBody>
                  <a:tcPr/>
                </a:tc>
              </a:tr>
              <a:tr h="565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Создание страницы на сайте ИРО «Методическая служба региона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»(05)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Актуализируется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информация на сайте для ММС, в процессе разработки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Разработка положения о межмуниципальном методическом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сообществе (05)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неактуально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Разработка плана работы межмуниципальных методических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сообществ (07)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неактуально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Разработка ТЗ, плана работы для рабочих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групп проекта(03)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Единичные проекты по БАПО, ИД, Сообщества, Конкурсы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Проведение проектировочных семинаров по реализации проекта «Развитие кадрового потенциала системы образования ЯО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» (04)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проектировочных семинаров с ММС(на базе Ярославля,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Борисоглеба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Недостаток финансирования (организация семинаров, в т. ч. выезды) 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Подготовка методических кадров (проект) (03)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Подготовка начнется после утверждения программы ПК на УС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Изменить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сроки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00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Разработка и реализация ППК для методистов (05)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Разрабатывается модульная программа ПК (авт. коллектив ИРО + методисты ММС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Разработка и реализация межмуниципального сетевого конкурса «Я иду на урок» (04)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Инициатор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Тутаевский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МР, в процессе разработки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927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170080"/>
              </p:ext>
            </p:extLst>
          </p:nvPr>
        </p:nvGraphicFramePr>
        <p:xfrm>
          <a:off x="107504" y="332656"/>
          <a:ext cx="8928992" cy="5911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2874"/>
                <a:gridCol w="996118"/>
              </a:tblGrid>
              <a:tr h="37825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Показатели реализации ключевых  событий  3.1,</a:t>
                      </a:r>
                      <a:r>
                        <a:rPr lang="ru-RU" sz="1600" b="1" baseline="0" dirty="0" smtClean="0"/>
                        <a:t> 3.2, 3.3, 3.4</a:t>
                      </a:r>
                      <a:r>
                        <a:rPr lang="ru-RU" sz="1600" b="1" dirty="0" smtClean="0"/>
                        <a:t>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600" dirty="0"/>
                    </a:p>
                  </a:txBody>
                  <a:tcPr/>
                </a:tc>
              </a:tr>
              <a:tr h="341823">
                <a:tc>
                  <a:txBody>
                    <a:bodyPr/>
                    <a:lstStyle/>
                    <a:p>
                      <a:pPr marL="3600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педагогических и профессиональных сообществ в рамках СП (кол-во сообществ/кол-во участников)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>
                        <a:buFontTx/>
                        <a:buChar char="-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 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2015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реализация программ ППК в рамках деятельности профессиональных сообществ СП (кол-во программ разработанных / реализованных)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Привлечение научных работников высшей школы к деятельности профессиональных педагогических сообществ СП (кол-во научных работников)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15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программы/плана совместной деятельности ИРО с ММС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503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планов совместной деятельности ИРО и ММС в рамках региональных проектов и программ (кол-во, указать проекты)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9896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межмуниципальных инновационных проектов(кол-во, указать  проекты)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нормативной базы (положение, регламент, инструкция и др.) (кол-во,  название)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899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Сопровождение и реализация  проектов социально – педагогической направленности структурным подразделением (кол-во проектов)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899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Консультации, организованные структурным подразделением (за исключением консультаций в рамках реализации ДПО), из них по  реализации социально – ориентированных проектов (кол-во консультаций)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127+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1207(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КУиСЗ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экспертизы социально – ориентированных проектов (кол-во экспертиз)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66(КДиНО)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824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сотрудников структурного подразделения в реализации социально – ориентированных проектов (кол-во сотрудников)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348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1305</Words>
  <Application>Microsoft Office PowerPoint</Application>
  <PresentationFormat>Экран (4:3)</PresentationFormat>
  <Paragraphs>160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Реализация Программы развития ГОАУ ЯО «Институт развития образования» на 2015-2017 годы и перспективы до 2020 года</vt:lpstr>
      <vt:lpstr>Направление №2: ИРО – научно-методический центр, сопровождающий становление «инновационный инфраструктуры» и  развитие инновационной деятельности в  региональной системе образования</vt:lpstr>
      <vt:lpstr>Презентация PowerPoint</vt:lpstr>
      <vt:lpstr>Презентация PowerPoint</vt:lpstr>
      <vt:lpstr>Направление №3: ИРО – коммуникационно-инновационная площадка развития образовательной сферы региона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Алевтина Николаевна Смирнова</cp:lastModifiedBy>
  <cp:revision>56</cp:revision>
  <dcterms:created xsi:type="dcterms:W3CDTF">2015-05-19T06:32:44Z</dcterms:created>
  <dcterms:modified xsi:type="dcterms:W3CDTF">2015-06-19T09:39:31Z</dcterms:modified>
</cp:coreProperties>
</file>