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sldIdLst>
    <p:sldId id="267" r:id="rId2"/>
    <p:sldId id="272" r:id="rId3"/>
    <p:sldId id="279" r:id="rId4"/>
    <p:sldId id="280" r:id="rId5"/>
    <p:sldId id="281" r:id="rId6"/>
    <p:sldId id="277" r:id="rId7"/>
    <p:sldId id="287" r:id="rId8"/>
    <p:sldId id="285" r:id="rId9"/>
    <p:sldId id="286" r:id="rId10"/>
    <p:sldId id="282" r:id="rId11"/>
    <p:sldId id="283" r:id="rId12"/>
    <p:sldId id="284" r:id="rId13"/>
    <p:sldId id="288" r:id="rId14"/>
    <p:sldId id="289" r:id="rId15"/>
    <p:sldId id="29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917" y="-2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pPr/>
              <a:t>17.06.2015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pPr/>
              <a:t>17.06.2015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pPr/>
              <a:t>17.06.2015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pPr/>
              <a:t>17.06.2015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pPr/>
              <a:t>17.06.2015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pPr/>
              <a:t>17.06.2015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pPr/>
              <a:t>17.06.2015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pPr/>
              <a:t>17.06.2015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pPr/>
              <a:t>17.06.2015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pPr/>
              <a:t>17.06.2015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pPr/>
              <a:t>17.06.2015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1150B55-D660-46B5-8981-9FFBC6C31051}" type="datetimeFigureOut">
              <a:rPr lang="ru-RU" smtClean="0"/>
              <a:pPr/>
              <a:t>17.06.2015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ED4E4CB-462F-4F51-9C1B-4381A086D7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579419"/>
            <a:ext cx="10018713" cy="421178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800" b="1" u="sng" dirty="0">
                <a:solidFill>
                  <a:schemeClr val="tx2">
                    <a:lumMod val="75000"/>
                  </a:schemeClr>
                </a:solidFill>
              </a:rPr>
              <a:t>Цель: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создание условий для формирования актуальных профессиональных компетенций педагогических работников образовательных организаций</a:t>
            </a:r>
          </a:p>
          <a:p>
            <a:pPr marL="0" indent="0">
              <a:buNone/>
            </a:pPr>
            <a:r>
              <a:rPr lang="ru-RU" sz="2800" b="1" u="sng" dirty="0">
                <a:solidFill>
                  <a:schemeClr val="tx2">
                    <a:lumMod val="75000"/>
                  </a:schemeClr>
                </a:solidFill>
              </a:rPr>
              <a:t>Задачи:</a:t>
            </a:r>
          </a:p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Обеспечение внедрения профессионального стандарта в РСО</a:t>
            </a:r>
          </a:p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Разработка и внедрение в практику ОО методики диагностики уровня сформированности актуальных профессиональных компетенций педагогических работников</a:t>
            </a:r>
          </a:p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Разработка и распространение в РСО технологии формирования индивидуальных программ развития педагогических кадров</a:t>
            </a:r>
          </a:p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Развитие вариативных форм повышения квалификации</a:t>
            </a:r>
          </a:p>
          <a:p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6299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Региональный проект «Развитие кадрового потенциала системы образования ЯО»</a:t>
            </a:r>
            <a:endParaRPr lang="ru-RU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328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162757" y="1891430"/>
            <a:ext cx="9877777" cy="423473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1.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Слабое взаимодействие СП ИРО по реализации проекта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2. «Откладывание на потом» отдельных мероприятий, значимость которых руководитель СП не считает важной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3. Слабая степень информированности и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</a:rPr>
              <a:t>мотивированности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сотрудников СП ИРО о реализации проекта и о задачах проекта, а главное – о планируемом ПРОДУКТЕ и РЕЗУЛЬТАТАХ проекта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4. «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</a:rPr>
              <a:t>Застопоренность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» на определенных шагах (слишком долго шло определение ключевых компетенций педагогов РСО), что ведет к созданию ощущения, что «все об одном и том же»)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5. Непонимание руководителями СП важности собственной включенности в реализацию проекта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6. Не отработаны механизмы включения уже разработанных продуктов СП ИРО  в общую логику регионального проекта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Проблемы: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231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162757" y="1891430"/>
            <a:ext cx="9877777" cy="423473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1.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Усиление взаимодействия СП ИРО по реализации проекта через согласование деятельности СП путём организации инициативных групп вокруг определённого продукта (результата).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2. Закрепление ответственных за конечный результат (продукт)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3. Активизация позиции и повышение мотивации  и руководителей, и сотрудников ИРО в получении планируемого ПРОДУКТА и РЕЗУЛЬТАТА проекта через включение в систему оценки эффективности деятельности СП и сотрудников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4. «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</a:rPr>
              <a:t>Застопоренность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» преодолевается ДВИЖЕНИЕМ. Инициатива не наказуема. Предлагайте!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5. Изменение позиции руководителей СП относительно важности собственной включенности в реализацию проекта 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Решение проблем мы видим в следующих шагах: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196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162757" y="1891430"/>
            <a:ext cx="9877777" cy="42347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1. Принята программа развития ИРО.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2. Создана система оценки эффективности деятельности СП и сотрудников и она – не догма!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3. Инициатива снизу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4. Поддержка со стороны ДО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5. 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</a:rPr>
              <a:t>Межкафедральное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взаимодействие (Желание - есть! Условия - есть! Повод – есть!)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6. Взаимодействие с ММС, органами управления образованием, социальными партнерами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7. Участие в инновационных проектах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8.  Научно – методическая база</a:t>
            </a:r>
          </a:p>
          <a:p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Ресурсы решения проблем: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8482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51145" y="1891430"/>
            <a:ext cx="11348581" cy="423473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3600" b="1" i="1" dirty="0" smtClean="0">
                <a:latin typeface="Arial Black" panose="020B0A04020102020204" pitchFamily="34" charset="0"/>
              </a:rPr>
              <a:t>«Время </a:t>
            </a:r>
            <a:r>
              <a:rPr lang="ru-RU" sz="3600" b="1" i="1" dirty="0">
                <a:latin typeface="Arial Black" panose="020B0A04020102020204" pitchFamily="34" charset="0"/>
              </a:rPr>
              <a:t>для действий — сейчас. Никогда не поздно сделать </a:t>
            </a:r>
            <a:r>
              <a:rPr lang="ru-RU" sz="3600" b="1" i="1" dirty="0" smtClean="0">
                <a:latin typeface="Arial Black" panose="020B0A04020102020204" pitchFamily="34" charset="0"/>
              </a:rPr>
              <a:t>что-нибудь.»</a:t>
            </a:r>
          </a:p>
          <a:p>
            <a:pPr marL="0" indent="0" algn="r">
              <a:lnSpc>
                <a:spcPct val="150000"/>
              </a:lnSpc>
              <a:buNone/>
            </a:pPr>
            <a:r>
              <a:rPr lang="ru-RU" sz="3600" b="1" i="1" dirty="0" smtClean="0"/>
              <a:t>                                           </a:t>
            </a:r>
            <a:r>
              <a:rPr lang="ru-RU" b="1" u="sng" dirty="0" smtClean="0"/>
              <a:t>Антуан </a:t>
            </a:r>
            <a:r>
              <a:rPr lang="ru-RU" b="1" u="sng" dirty="0"/>
              <a:t>де Сент-Экзюпери</a:t>
            </a:r>
            <a:endParaRPr lang="ru-RU" b="1" u="sng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И наконец, ресурс – ВРЕМЯ! 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2388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162757" y="1803748"/>
            <a:ext cx="9877777" cy="4322415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sz="3600" b="1" dirty="0" smtClean="0"/>
              <a:t>ЦРИИ,</a:t>
            </a:r>
          </a:p>
          <a:p>
            <a:pPr marL="0" indent="0" algn="ctr">
              <a:buNone/>
            </a:pPr>
            <a:r>
              <a:rPr lang="ru-RU" sz="3600" b="1" dirty="0" smtClean="0"/>
              <a:t> КМ,</a:t>
            </a:r>
          </a:p>
          <a:p>
            <a:pPr marL="0" indent="0" algn="ctr">
              <a:buNone/>
            </a:pPr>
            <a:r>
              <a:rPr lang="ru-RU" sz="3600" b="1" dirty="0" smtClean="0"/>
              <a:t> КНО, </a:t>
            </a:r>
          </a:p>
          <a:p>
            <a:pPr marL="0" indent="0" algn="ctr">
              <a:buNone/>
            </a:pPr>
            <a:r>
              <a:rPr lang="ru-RU" sz="3600" b="1" dirty="0" smtClean="0"/>
              <a:t>КГД, </a:t>
            </a:r>
          </a:p>
          <a:p>
            <a:pPr marL="0" indent="0" algn="ctr">
              <a:buNone/>
            </a:pPr>
            <a:r>
              <a:rPr lang="ru-RU" sz="3600" b="1" dirty="0" err="1" smtClean="0"/>
              <a:t>КОиНФО</a:t>
            </a:r>
            <a:r>
              <a:rPr lang="ru-RU" sz="3600" b="1" dirty="0" smtClean="0"/>
              <a:t>, </a:t>
            </a:r>
          </a:p>
          <a:p>
            <a:pPr marL="0" indent="0" algn="ctr">
              <a:buNone/>
            </a:pPr>
            <a:r>
              <a:rPr lang="ru-RU" sz="3600" b="1" dirty="0" err="1" smtClean="0"/>
              <a:t>ОПиКР</a:t>
            </a:r>
            <a:r>
              <a:rPr lang="ru-RU" sz="3600" b="1" dirty="0" smtClean="0"/>
              <a:t>,</a:t>
            </a:r>
          </a:p>
          <a:p>
            <a:pPr marL="0" indent="0" algn="ctr">
              <a:buNone/>
            </a:pPr>
            <a:r>
              <a:rPr lang="ru-RU" sz="3600" b="1" dirty="0" err="1" smtClean="0"/>
              <a:t>КСКПиП</a:t>
            </a:r>
            <a:r>
              <a:rPr lang="ru-RU" sz="3600" b="1" dirty="0" smtClean="0"/>
              <a:t>, </a:t>
            </a:r>
          </a:p>
          <a:p>
            <a:pPr marL="0" indent="0" algn="ctr">
              <a:buNone/>
            </a:pPr>
            <a:r>
              <a:rPr lang="ru-RU" sz="3600" b="1" dirty="0" err="1" smtClean="0"/>
              <a:t>КОПиП</a:t>
            </a:r>
            <a:r>
              <a:rPr lang="ru-RU" sz="3600" b="1" dirty="0" smtClean="0"/>
              <a:t>, </a:t>
            </a:r>
          </a:p>
          <a:p>
            <a:pPr marL="0" indent="0" algn="ctr">
              <a:buNone/>
            </a:pPr>
            <a:r>
              <a:rPr lang="ru-RU" sz="3600" b="1" dirty="0" smtClean="0"/>
              <a:t>КПО,</a:t>
            </a:r>
          </a:p>
          <a:p>
            <a:pPr marL="0" indent="0" algn="ctr">
              <a:buNone/>
            </a:pPr>
            <a:r>
              <a:rPr lang="ru-RU" sz="3600" b="1" dirty="0" smtClean="0"/>
              <a:t>ЦИТ</a:t>
            </a:r>
            <a:endParaRPr lang="ru-RU" sz="36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Благодарим за активность в проекте и за желание взаимодействовать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116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162757" y="1515649"/>
            <a:ext cx="9877777" cy="4610514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Рекомендовать руководителям структурных подразделений ИРО лично контролировать реализацию направлений регионального проекта «Развитие кадрового потенциала региональной системы образования»,  активизировать деятельность по взаимодействию с другими СП. </a:t>
            </a:r>
          </a:p>
          <a:p>
            <a:pPr lvl="0"/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 Назначить ответственных за конкретные планируемые результаты реализации проекта и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к январю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2016 года представить на УС: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	-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Новые  нормативные правовые акты, локальные акты </a:t>
            </a:r>
            <a:endParaRPr lang="ru-RU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	-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Новые методики и технологии работы профессиональных сообществ и реализации межмуниципальных инновационных проектов </a:t>
            </a:r>
            <a:endParaRPr lang="ru-RU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	-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Критерии  оценки профессиональной деятельности педагогических работников при аттестации в целях установления квалификационной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категории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	- 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Новые практики повышения профессиональных компетенций педагогических и руководящих работников системы, включая дистанционные образовательные технологии </a:t>
            </a:r>
            <a:endParaRPr lang="ru-RU" b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Предлагаем: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831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508167"/>
            <a:ext cx="10018713" cy="4283034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Инициирование создания 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профессиональных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сообществ (объединений)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в сфере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образования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Разработка и внедрение (на уровне апробации) эффективных моделей повышения квалификации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Сопровождение ММС с целью совершенствования системы методического обеспечения образовательной деятельности на муниципальном уровне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Методическое, организационное, информационное обеспечение внутрифирменной работы с персоналом в образовательных организациях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Развитие и сопровождение инновационной деятельности в РСО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86740"/>
          </a:xfrm>
        </p:spPr>
        <p:txBody>
          <a:bodyPr>
            <a:normAutofit fontScale="90000"/>
          </a:bodyPr>
          <a:lstStyle/>
          <a:p>
            <a:r>
              <a:rPr lang="ru-RU" sz="3200" b="1" u="sng" dirty="0" smtClean="0">
                <a:solidFill>
                  <a:schemeClr val="tx2">
                    <a:lumMod val="75000"/>
                  </a:schemeClr>
                </a:solidFill>
              </a:rPr>
              <a:t>Направления деятельности ИРО  по проекту в 2015 году</a:t>
            </a:r>
            <a:endParaRPr lang="ru-RU" sz="3200" b="1" u="sng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031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0583843"/>
              </p:ext>
            </p:extLst>
          </p:nvPr>
        </p:nvGraphicFramePr>
        <p:xfrm>
          <a:off x="713984" y="1226507"/>
          <a:ext cx="10626203" cy="494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76728"/>
                <a:gridCol w="4149475"/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b="1" dirty="0" smtClean="0"/>
                        <a:t> Продукт (результат)</a:t>
                      </a:r>
                      <a:endParaRPr lang="en-US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положение о региональной системе повышения квалификации </a:t>
                      </a:r>
                    </a:p>
                    <a:p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2015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Примерное положение о </a:t>
                      </a:r>
                      <a:r>
                        <a:rPr lang="ru-RU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тьюторе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 ОО</a:t>
                      </a:r>
                      <a:endParaRPr lang="en-US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Положение об  индивидуальном образовательном маршруте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Положения о профессиональных сообществах (методисты, эксперты, молодые лидеры)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Положения о региональных учебно-методических объединениях.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Положение об инновационной деятельности в РСО.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Проекты Соглашений: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о межмуниципальном сотрудничестве;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о сотрудничестве ИРО с ММС;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о взаимодействии с муниципальными органами управления образованием по реализации региональных проектов.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2015</a:t>
                      </a:r>
                      <a:endParaRPr lang="ru-RU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1681" y="297493"/>
            <a:ext cx="10018713" cy="641959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Будут разработаны: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496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2306034"/>
              </p:ext>
            </p:extLst>
          </p:nvPr>
        </p:nvGraphicFramePr>
        <p:xfrm>
          <a:off x="475988" y="1226506"/>
          <a:ext cx="11523945" cy="52118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5694"/>
                <a:gridCol w="2768251"/>
              </a:tblGrid>
              <a:tr h="514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b="1" dirty="0" smtClean="0"/>
                        <a:t> Продукт (результат)</a:t>
                      </a:r>
                      <a:endParaRPr lang="en-US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/>
                </a:tc>
              </a:tr>
              <a:tr h="4697031">
                <a:tc>
                  <a:txBody>
                    <a:bodyPr/>
                    <a:lstStyle/>
                    <a:p>
                      <a:r>
                        <a:rPr lang="ru-RU" b="1" dirty="0" smtClean="0"/>
                        <a:t>- </a:t>
                      </a:r>
                      <a:r>
                        <a:rPr lang="ru-RU" sz="2400" b="1" dirty="0" smtClean="0"/>
                        <a:t>технологии работы профессиональных сообществ методистов, экспертов, молодых лидеров</a:t>
                      </a:r>
                    </a:p>
                    <a:p>
                      <a:r>
                        <a:rPr lang="ru-RU" sz="2400" b="1" dirty="0" smtClean="0"/>
                        <a:t>- информационно – образовательный ресурс по обобщению передового педагогического опыта</a:t>
                      </a:r>
                    </a:p>
                    <a:p>
                      <a:r>
                        <a:rPr lang="ru-RU" sz="2400" b="1" dirty="0" smtClean="0"/>
                        <a:t>- технологии реализации межмуниципальных </a:t>
                      </a:r>
                      <a:r>
                        <a:rPr lang="ru-RU" sz="2400" b="1" dirty="0" err="1" smtClean="0"/>
                        <a:t>инновационныйх</a:t>
                      </a:r>
                      <a:r>
                        <a:rPr lang="ru-RU" sz="2400" b="1" dirty="0" smtClean="0"/>
                        <a:t> проектов</a:t>
                      </a:r>
                    </a:p>
                    <a:p>
                      <a:r>
                        <a:rPr lang="ru-RU" sz="2400" b="1" dirty="0" smtClean="0"/>
                        <a:t>- новые формы организации работы с педагогами с использованием опыта победителей профессиональных конкурсов:</a:t>
                      </a:r>
                    </a:p>
                    <a:p>
                      <a:r>
                        <a:rPr lang="ru-RU" sz="2400" b="1" dirty="0" smtClean="0"/>
                        <a:t>- педагогические субботники;</a:t>
                      </a:r>
                    </a:p>
                    <a:p>
                      <a:r>
                        <a:rPr lang="ru-RU" sz="2400" b="1" dirty="0" smtClean="0"/>
                        <a:t>- «галерея лучших»</a:t>
                      </a:r>
                    </a:p>
                    <a:p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</a:t>
                      </a: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2015-2016- 2017</a:t>
                      </a:r>
                      <a:endParaRPr lang="ru-RU" sz="2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1681" y="297493"/>
            <a:ext cx="10018713" cy="641959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Будут разработаны: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746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4502683"/>
              </p:ext>
            </p:extLst>
          </p:nvPr>
        </p:nvGraphicFramePr>
        <p:xfrm>
          <a:off x="450937" y="731520"/>
          <a:ext cx="11599102" cy="612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69716"/>
                <a:gridCol w="4529386"/>
              </a:tblGrid>
              <a:tr h="347364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b="1" dirty="0" smtClean="0"/>
                        <a:t> Продукт (результат)</a:t>
                      </a:r>
                      <a:endParaRPr lang="en-US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/>
                </a:tc>
              </a:tr>
              <a:tr h="607886">
                <a:tc>
                  <a:txBody>
                    <a:bodyPr/>
                    <a:lstStyle/>
                    <a:p>
                      <a:pPr lvl="0"/>
                      <a:r>
                        <a:rPr lang="ru-RU" b="1" dirty="0" smtClean="0"/>
                        <a:t>Сетевые и </a:t>
                      </a:r>
                      <a:r>
                        <a:rPr lang="ru-RU" b="1" dirty="0" err="1" smtClean="0"/>
                        <a:t>межкафедральные</a:t>
                      </a:r>
                      <a:r>
                        <a:rPr lang="ru-RU" b="1" dirty="0" smtClean="0"/>
                        <a:t>  программы повышения квалификации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2016-2017</a:t>
                      </a:r>
                      <a:endParaRPr lang="ru-RU" sz="2000" b="1" dirty="0"/>
                    </a:p>
                  </a:txBody>
                  <a:tcPr/>
                </a:tc>
              </a:tr>
              <a:tr h="868409">
                <a:tc>
                  <a:txBody>
                    <a:bodyPr/>
                    <a:lstStyle/>
                    <a:p>
                      <a:pPr lvl="0"/>
                      <a:r>
                        <a:rPr lang="ru-RU" b="1" dirty="0" smtClean="0"/>
                        <a:t>Программы подготовки к участию в конкурсах  профессионального мастерства</a:t>
                      </a:r>
                    </a:p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2015-2016</a:t>
                      </a:r>
                      <a:endParaRPr lang="ru-RU" sz="2000" b="1" dirty="0"/>
                    </a:p>
                  </a:txBody>
                  <a:tcPr/>
                </a:tc>
              </a:tr>
              <a:tr h="8684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Организована стажировка на базе инновационных образовательных учреждений</a:t>
                      </a:r>
                    </a:p>
                    <a:p>
                      <a:endParaRPr lang="ru-RU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2015-2016</a:t>
                      </a:r>
                      <a:endParaRPr lang="ru-RU" sz="2000" b="1" dirty="0"/>
                    </a:p>
                  </a:txBody>
                  <a:tcPr/>
                </a:tc>
              </a:tr>
              <a:tr h="868409">
                <a:tc>
                  <a:txBody>
                    <a:bodyPr/>
                    <a:lstStyle/>
                    <a:p>
                      <a:pPr lvl="0"/>
                      <a:r>
                        <a:rPr lang="ru-RU" b="1" dirty="0" smtClean="0"/>
                        <a:t>Организовано сопровождение  инновационной деятельности в РСО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2015</a:t>
                      </a:r>
                      <a:endParaRPr lang="ru-RU" sz="2000" b="1" dirty="0"/>
                    </a:p>
                  </a:txBody>
                  <a:tcPr/>
                </a:tc>
              </a:tr>
              <a:tr h="607886">
                <a:tc>
                  <a:txBody>
                    <a:bodyPr/>
                    <a:lstStyle/>
                    <a:p>
                      <a:pPr lvl="0"/>
                      <a:r>
                        <a:rPr lang="ru-RU" b="1" dirty="0" smtClean="0"/>
                        <a:t>Внедрены в систему реализации ПК дистанционные образовательные технологии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С 2015</a:t>
                      </a:r>
                      <a:endParaRPr lang="ru-RU" sz="2000" b="1" dirty="0"/>
                    </a:p>
                  </a:txBody>
                  <a:tcPr/>
                </a:tc>
              </a:tr>
              <a:tr h="1649977">
                <a:tc>
                  <a:txBody>
                    <a:bodyPr/>
                    <a:lstStyle/>
                    <a:p>
                      <a:pPr lvl="0"/>
                      <a:r>
                        <a:rPr lang="ru-RU" b="1" dirty="0" smtClean="0"/>
                        <a:t>Разработана система профессионально – общественной аккредитации ППК и сертификации учебно-методической деятельности с целью повышения профессиональных компетенций педагогических и руководящих работников системы </a:t>
                      </a:r>
                    </a:p>
                    <a:p>
                      <a:endParaRPr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2016</a:t>
                      </a:r>
                      <a:endParaRPr lang="ru-RU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9259" y="147180"/>
            <a:ext cx="10018713" cy="641959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Будут разработаны: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09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757548"/>
            <a:ext cx="10018713" cy="4429495"/>
          </a:xfrm>
        </p:spPr>
        <p:txBody>
          <a:bodyPr>
            <a:normAutofit/>
          </a:bodyPr>
          <a:lstStyle/>
          <a:p>
            <a:pPr lvl="0"/>
            <a:r>
              <a:rPr lang="ru-RU" b="1" dirty="0" smtClean="0"/>
              <a:t>Компетентность </a:t>
            </a:r>
            <a:r>
              <a:rPr lang="ru-RU" b="1" dirty="0"/>
              <a:t>целеполагания;</a:t>
            </a:r>
          </a:p>
          <a:p>
            <a:r>
              <a:rPr lang="ru-RU" b="1" dirty="0"/>
              <a:t>Проектировочная компетентность</a:t>
            </a:r>
          </a:p>
          <a:p>
            <a:r>
              <a:rPr lang="ru-RU" b="1" dirty="0"/>
              <a:t>Организационно-технологическая компетентность</a:t>
            </a:r>
          </a:p>
          <a:p>
            <a:r>
              <a:rPr lang="ru-RU" b="1" dirty="0"/>
              <a:t>Мотивационная компетентность</a:t>
            </a:r>
          </a:p>
          <a:p>
            <a:r>
              <a:rPr lang="ru-RU" b="1" dirty="0"/>
              <a:t>Контрольно-оценочная компетентность</a:t>
            </a:r>
          </a:p>
          <a:p>
            <a:r>
              <a:rPr lang="ru-RU" b="1" dirty="0"/>
              <a:t>Коммуникативная компетентность</a:t>
            </a:r>
          </a:p>
          <a:p>
            <a:r>
              <a:rPr lang="ru-RU" b="1" dirty="0"/>
              <a:t>ИКТ - компетентность</a:t>
            </a:r>
          </a:p>
          <a:p>
            <a:r>
              <a:rPr lang="ru-RU" b="1" dirty="0"/>
              <a:t>Методическая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285008"/>
            <a:ext cx="10018713" cy="1413163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chemeClr val="tx2">
                    <a:lumMod val="75000"/>
                  </a:schemeClr>
                </a:solidFill>
              </a:rPr>
              <a:t>Перечень ключевых компетенций, 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которые должны быть сформированы </a:t>
            </a:r>
            <a:r>
              <a:rPr lang="ru-RU" sz="3600" b="1" dirty="0">
                <a:solidFill>
                  <a:schemeClr val="tx2">
                    <a:lumMod val="75000"/>
                  </a:schemeClr>
                </a:solidFill>
              </a:rPr>
              <a:t>у целевой группы проекта </a:t>
            </a:r>
          </a:p>
        </p:txBody>
      </p:sp>
    </p:spTree>
    <p:extLst>
      <p:ext uri="{BB962C8B-B14F-4D97-AF65-F5344CB8AC3E}">
        <p14:creationId xmlns:p14="http://schemas.microsoft.com/office/powerpoint/2010/main" val="3823553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162757" y="1340285"/>
            <a:ext cx="9877777" cy="478587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1</a:t>
            </a:r>
            <a:r>
              <a:rPr lang="ru-RU" b="1" dirty="0" smtClean="0"/>
              <a:t>.</a:t>
            </a:r>
            <a:r>
              <a:rPr lang="ru-RU" b="1" dirty="0"/>
              <a:t> </a:t>
            </a:r>
            <a:r>
              <a:rPr lang="ru-RU" b="1" dirty="0" smtClean="0"/>
              <a:t>Создана творческая группа по разработке положения о ДПО</a:t>
            </a:r>
          </a:p>
          <a:p>
            <a:pPr marL="0" indent="0">
              <a:buNone/>
            </a:pPr>
            <a:r>
              <a:rPr lang="ru-RU" b="1" dirty="0" smtClean="0"/>
              <a:t>2. </a:t>
            </a:r>
            <a:r>
              <a:rPr lang="ru-RU" b="1" dirty="0"/>
              <a:t>Р</a:t>
            </a:r>
            <a:r>
              <a:rPr lang="ru-RU" b="1" dirty="0" smtClean="0"/>
              <a:t>азработаны общие подходы к содержанию документа и отдельные проекты приложений </a:t>
            </a:r>
          </a:p>
          <a:p>
            <a:pPr>
              <a:buFontTx/>
              <a:buChar char="-"/>
            </a:pPr>
            <a:r>
              <a:rPr lang="ru-RU" b="1" dirty="0" smtClean="0"/>
              <a:t>по организации стажировки, </a:t>
            </a:r>
          </a:p>
          <a:p>
            <a:pPr>
              <a:buFontTx/>
              <a:buChar char="-"/>
            </a:pPr>
            <a:r>
              <a:rPr lang="ru-RU" b="1" dirty="0" smtClean="0"/>
              <a:t>о накопительной системе,</a:t>
            </a:r>
          </a:p>
          <a:p>
            <a:pPr>
              <a:buFontTx/>
              <a:buChar char="-"/>
            </a:pPr>
            <a:r>
              <a:rPr lang="ru-RU" b="1" dirty="0" smtClean="0"/>
              <a:t> о реализации программ с использованием дистанционных образовательных технологий, </a:t>
            </a:r>
          </a:p>
          <a:p>
            <a:pPr>
              <a:buFontTx/>
              <a:buChar char="-"/>
            </a:pPr>
            <a:r>
              <a:rPr lang="ru-RU" b="1" dirty="0" smtClean="0"/>
              <a:t>о реализации программ в сетевой форме, </a:t>
            </a:r>
          </a:p>
          <a:p>
            <a:pPr>
              <a:buFontTx/>
              <a:buChar char="-"/>
            </a:pPr>
            <a:r>
              <a:rPr lang="ru-RU" b="1" dirty="0" smtClean="0"/>
              <a:t>о методологической лаборатории ИРО, </a:t>
            </a:r>
          </a:p>
          <a:p>
            <a:pPr>
              <a:buFontTx/>
              <a:buChar char="-"/>
            </a:pPr>
            <a:r>
              <a:rPr lang="ru-RU" b="1" dirty="0" smtClean="0"/>
              <a:t>о базовой площадке ИРО</a:t>
            </a:r>
          </a:p>
          <a:p>
            <a:pPr marL="0" indent="0">
              <a:buNone/>
            </a:pPr>
            <a:r>
              <a:rPr lang="ru-RU" b="1" dirty="0" smtClean="0"/>
              <a:t>3. Организована работа открытой дискуссионной площадки ПЕДСОВЕТ 76.рф  по обсуждению проблем компетентностного подхода (все СП были участниками этих мероприятий!)</a:t>
            </a:r>
          </a:p>
          <a:p>
            <a:pPr marL="0" indent="0">
              <a:buNone/>
            </a:pPr>
            <a:r>
              <a:rPr lang="ru-RU" b="1" dirty="0" smtClean="0"/>
              <a:t>4. Сформирован перечень приоритетных компетенций и определены временные творческие группы по разработке паспорта компетенций и методик по определению сформированности компетентностей у педагогов.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Промежуточные результаты </a:t>
            </a:r>
          </a:p>
        </p:txBody>
      </p:sp>
    </p:spTree>
    <p:extLst>
      <p:ext uri="{BB962C8B-B14F-4D97-AF65-F5344CB8AC3E}">
        <p14:creationId xmlns:p14="http://schemas.microsoft.com/office/powerpoint/2010/main" val="2162187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162757" y="1427967"/>
            <a:ext cx="9877777" cy="46981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5. Разработан </a:t>
            </a:r>
            <a:r>
              <a:rPr lang="ru-RU" b="1" dirty="0"/>
              <a:t>единичный проект «Вертикально-интегрированная модель МС как ключевой элемент системы методического обеспечения образовательной деятельности системы образования Ярославской области»</a:t>
            </a:r>
          </a:p>
          <a:p>
            <a:pPr marL="0" indent="0">
              <a:buNone/>
            </a:pPr>
            <a:r>
              <a:rPr lang="ru-RU" b="1" dirty="0" smtClean="0"/>
              <a:t>6. Разработано Положение </a:t>
            </a:r>
            <a:r>
              <a:rPr lang="ru-RU" b="1" dirty="0"/>
              <a:t>о МКС </a:t>
            </a:r>
            <a:r>
              <a:rPr lang="ru-RU" b="1" dirty="0" smtClean="0"/>
              <a:t>МС и Положение </a:t>
            </a:r>
            <a:r>
              <a:rPr lang="ru-RU" b="1" dirty="0"/>
              <a:t>об энциклопедии образовательных технологий им. </a:t>
            </a:r>
            <a:r>
              <a:rPr lang="ru-RU" b="1" dirty="0" err="1"/>
              <a:t>Г.К.Селевко</a:t>
            </a:r>
            <a:r>
              <a:rPr lang="ru-RU" b="1" dirty="0"/>
              <a:t> (проект</a:t>
            </a:r>
            <a:r>
              <a:rPr lang="ru-RU" b="1" dirty="0" smtClean="0"/>
              <a:t>)</a:t>
            </a:r>
          </a:p>
          <a:p>
            <a:pPr marL="0" indent="0">
              <a:buNone/>
            </a:pPr>
            <a:r>
              <a:rPr lang="ru-RU" b="1" dirty="0" smtClean="0"/>
              <a:t>7. Разработаны единичные проекты: </a:t>
            </a:r>
          </a:p>
          <a:p>
            <a:pPr>
              <a:buFontTx/>
              <a:buChar char="-"/>
            </a:pPr>
            <a:r>
              <a:rPr lang="ru-RU" b="1" dirty="0" smtClean="0"/>
              <a:t>«</a:t>
            </a:r>
            <a:r>
              <a:rPr lang="ru-RU" b="1" dirty="0"/>
              <a:t>Модель регионального электронного образовательного ресурса</a:t>
            </a:r>
            <a:r>
              <a:rPr lang="ru-RU" b="1" dirty="0" smtClean="0"/>
              <a:t>»</a:t>
            </a:r>
          </a:p>
          <a:p>
            <a:pPr>
              <a:buFontTx/>
              <a:buChar char="-"/>
            </a:pPr>
            <a:r>
              <a:rPr lang="ru-RU" b="1" dirty="0" smtClean="0"/>
              <a:t>«Концепция </a:t>
            </a:r>
            <a:r>
              <a:rPr lang="ru-RU" b="1" dirty="0"/>
              <a:t>энциклопедии образовательных технологий им. </a:t>
            </a:r>
            <a:r>
              <a:rPr lang="ru-RU" b="1" dirty="0" err="1"/>
              <a:t>Г.К.Селевко</a:t>
            </a:r>
            <a:r>
              <a:rPr lang="ru-RU" b="1" dirty="0"/>
              <a:t>» (</a:t>
            </a:r>
            <a:r>
              <a:rPr lang="ru-RU" b="1" dirty="0" smtClean="0"/>
              <a:t>проект в состоянии разработки)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Промежуточные результаты</a:t>
            </a:r>
          </a:p>
        </p:txBody>
      </p:sp>
    </p:spTree>
    <p:extLst>
      <p:ext uri="{BB962C8B-B14F-4D97-AF65-F5344CB8AC3E}">
        <p14:creationId xmlns:p14="http://schemas.microsoft.com/office/powerpoint/2010/main" val="2130512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162757" y="1615858"/>
            <a:ext cx="9877777" cy="483504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8. Проведены проектировочные семинары </a:t>
            </a:r>
            <a:r>
              <a:rPr lang="ru-RU" b="1" dirty="0"/>
              <a:t>«Развитие профессиональных сообществ в сфере </a:t>
            </a:r>
            <a:r>
              <a:rPr lang="ru-RU" b="1" dirty="0" smtClean="0"/>
              <a:t>образования», </a:t>
            </a:r>
            <a:r>
              <a:rPr lang="ru-RU" b="1" dirty="0"/>
              <a:t>«Разработка единичных проектов по реализации регионального проекта «Развитие кадрового потенциала системы образования Ярославской области»</a:t>
            </a:r>
          </a:p>
          <a:p>
            <a:pPr marL="0" indent="0">
              <a:buNone/>
            </a:pPr>
            <a:r>
              <a:rPr lang="ru-RU" b="1" dirty="0" smtClean="0"/>
              <a:t>9. Создано </a:t>
            </a:r>
            <a:r>
              <a:rPr lang="ru-RU" b="1" dirty="0"/>
              <a:t>региональное методическое объединение  «Школа методиста</a:t>
            </a:r>
            <a:r>
              <a:rPr lang="ru-RU" b="1" dirty="0" smtClean="0"/>
              <a:t>»</a:t>
            </a:r>
          </a:p>
          <a:p>
            <a:pPr marL="0" indent="0">
              <a:buNone/>
            </a:pPr>
            <a:r>
              <a:rPr lang="ru-RU" b="1" dirty="0" smtClean="0"/>
              <a:t>10. Организованы педагогические субботники:</a:t>
            </a:r>
            <a:endParaRPr lang="ru-RU" b="1" dirty="0"/>
          </a:p>
          <a:p>
            <a:r>
              <a:rPr lang="ru-RU" b="1" dirty="0"/>
              <a:t>12.02.15 г. Ярославль в рамках конкурса "Учитель года России - 2015" (438 чел.)</a:t>
            </a:r>
          </a:p>
          <a:p>
            <a:r>
              <a:rPr lang="ru-RU" b="1" dirty="0"/>
              <a:t>24.03.15 г. Ярославль ГЦРО (132 чел.)</a:t>
            </a:r>
          </a:p>
          <a:p>
            <a:r>
              <a:rPr lang="ru-RU" b="1" dirty="0"/>
              <a:t>28.04.15 г. Ярославль в рамках конкурса "Учитель года России - 2015" (101 чел.)</a:t>
            </a:r>
          </a:p>
          <a:p>
            <a:r>
              <a:rPr lang="ru-RU" b="1" dirty="0"/>
              <a:t>14.05.15 Борисоглебский МР (65 чел.)</a:t>
            </a:r>
          </a:p>
          <a:p>
            <a:r>
              <a:rPr lang="ru-RU" b="1" dirty="0"/>
              <a:t>21.05.15 Пошехонский МР (35 чел.)</a:t>
            </a:r>
          </a:p>
          <a:p>
            <a:pPr marL="0" indent="0">
              <a:buNone/>
            </a:pPr>
            <a:r>
              <a:rPr lang="ru-RU" b="1" dirty="0" smtClean="0"/>
              <a:t>11. Организована </a:t>
            </a:r>
            <a:r>
              <a:rPr lang="ru-RU" b="1" dirty="0"/>
              <a:t>деятельности </a:t>
            </a:r>
            <a:r>
              <a:rPr lang="ru-RU" b="1" dirty="0" smtClean="0"/>
              <a:t>4 стажировочных площадок, заключены договоры с ОО</a:t>
            </a:r>
            <a:endParaRPr lang="ru-RU" b="1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Промежуточные результаты 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9507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647</TotalTime>
  <Words>1055</Words>
  <Application>Microsoft Office PowerPoint</Application>
  <PresentationFormat>Произвольный</PresentationFormat>
  <Paragraphs>132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Волна</vt:lpstr>
      <vt:lpstr>Региональный проект «Развитие кадрового потенциала системы образования ЯО»</vt:lpstr>
      <vt:lpstr>Направления деятельности ИРО  по проекту в 2015 году</vt:lpstr>
      <vt:lpstr>Будут разработаны:</vt:lpstr>
      <vt:lpstr>Будут разработаны:</vt:lpstr>
      <vt:lpstr>Будут разработаны:</vt:lpstr>
      <vt:lpstr>Перечень ключевых компетенций, которые должны быть сформированы у целевой группы проекта </vt:lpstr>
      <vt:lpstr>Промежуточные результаты </vt:lpstr>
      <vt:lpstr>Промежуточные результаты</vt:lpstr>
      <vt:lpstr>Промежуточные результаты </vt:lpstr>
      <vt:lpstr>Проблемы:</vt:lpstr>
      <vt:lpstr>Решение проблем мы видим в следующих шагах:</vt:lpstr>
      <vt:lpstr>Ресурсы решения проблем:</vt:lpstr>
      <vt:lpstr>И наконец, ресурс – ВРЕМЯ! </vt:lpstr>
      <vt:lpstr>Благодарим за активность в проекте и за желание взаимодействовать</vt:lpstr>
      <vt:lpstr>Предлагаем: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Региональный комплексный проект «Разработка и внедрение региональной  стратегии помощи школам, работающим в сложных социальных контекстах и показывающих низкие образовательные результаты»</dc:title>
  <dc:creator>Светлана Михайловна Полищук</dc:creator>
  <cp:lastModifiedBy>Галина Валентиновна Куприянова</cp:lastModifiedBy>
  <cp:revision>50</cp:revision>
  <dcterms:created xsi:type="dcterms:W3CDTF">2013-10-30T10:27:19Z</dcterms:created>
  <dcterms:modified xsi:type="dcterms:W3CDTF">2015-06-17T10:50:23Z</dcterms:modified>
</cp:coreProperties>
</file>