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44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08232A-34C6-4A67-81A7-9F42CC8CEBD8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BDD048F-50E6-4AFB-973E-4FBBC25BEC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077071"/>
            <a:ext cx="8458200" cy="2376265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4800" dirty="0" smtClean="0"/>
              <a:t>Создан			2012 </a:t>
            </a:r>
            <a:br>
              <a:rPr lang="ru-RU" sz="4800" dirty="0" smtClean="0"/>
            </a:br>
            <a:r>
              <a:rPr lang="ru-RU" sz="4800" dirty="0" smtClean="0"/>
              <a:t>Достижения   	2013 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 smtClean="0"/>
              <a:t>перспективы   2015 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32656"/>
            <a:ext cx="8458200" cy="2952328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 мониторинговых исследований</a:t>
            </a: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4620000" algn="tl">
                    <a:srgbClr val="000000">
                      <a:alpha val="43137"/>
                    </a:srgbClr>
                  </a:outerShdw>
                </a:effectLst>
              </a:rPr>
              <a:t>ГОАУ ЯО ИРО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462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84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назначение  </a:t>
            </a:r>
            <a:r>
              <a:rPr lang="ru-RU" sz="6000" b="1" i="1" dirty="0" smtClean="0">
                <a:solidFill>
                  <a:srgbClr val="FF0000"/>
                </a:solidFill>
              </a:rPr>
              <a:t>ЦМИ</a:t>
            </a:r>
            <a:endParaRPr lang="ru-RU" sz="6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I</a:t>
            </a:r>
            <a:r>
              <a:rPr lang="ru-RU" b="1" i="1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	 </a:t>
            </a:r>
            <a:r>
              <a:rPr lang="ru-RU" b="1" dirty="0" smtClean="0">
                <a:solidFill>
                  <a:srgbClr val="0070C0"/>
                </a:solidFill>
              </a:rPr>
              <a:t>Мониторинг</a:t>
            </a:r>
            <a:r>
              <a:rPr lang="ru-RU" dirty="0" smtClean="0"/>
              <a:t> 	 </a:t>
            </a:r>
            <a:r>
              <a:rPr lang="ru-RU" b="1" i="1" dirty="0" smtClean="0">
                <a:solidFill>
                  <a:srgbClr val="FF0000"/>
                </a:solidFill>
              </a:rPr>
              <a:t>организационного состояния </a:t>
            </a:r>
            <a:r>
              <a:rPr lang="ru-RU" dirty="0" smtClean="0"/>
              <a:t>процесса реализации образовательных услуг посредством </a:t>
            </a:r>
            <a:r>
              <a:rPr lang="ru-RU" b="1" i="1" u="sng" dirty="0" smtClean="0"/>
              <a:t>Информационной системы ИРО</a:t>
            </a:r>
            <a:r>
              <a:rPr lang="ru-RU" dirty="0" smtClean="0"/>
              <a:t>;</a:t>
            </a:r>
          </a:p>
          <a:p>
            <a:pPr lvl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II</a:t>
            </a:r>
            <a:r>
              <a:rPr lang="ru-RU" b="1" i="1" dirty="0" smtClean="0">
                <a:solidFill>
                  <a:srgbClr val="FF0000"/>
                </a:solidFill>
              </a:rPr>
              <a:t>. </a:t>
            </a:r>
            <a:r>
              <a:rPr lang="ru-RU" b="1" dirty="0" smtClean="0">
                <a:solidFill>
                  <a:srgbClr val="0070C0"/>
                </a:solidFill>
              </a:rPr>
              <a:t>Мониторинг</a:t>
            </a:r>
            <a:r>
              <a:rPr lang="ru-RU" b="1" i="1" dirty="0" smtClean="0">
                <a:solidFill>
                  <a:srgbClr val="FF0000"/>
                </a:solidFill>
              </a:rPr>
              <a:t> удовлетворенности </a:t>
            </a:r>
            <a:r>
              <a:rPr lang="ru-RU" dirty="0" smtClean="0"/>
              <a:t>клиентов качеством образовательных услуг, </a:t>
            </a:r>
            <a:r>
              <a:rPr lang="ru-RU" b="1" i="1" dirty="0" smtClean="0">
                <a:solidFill>
                  <a:srgbClr val="FF0000"/>
                </a:solidFill>
              </a:rPr>
              <a:t>сервисным</a:t>
            </a:r>
            <a:r>
              <a:rPr lang="ru-RU" dirty="0" smtClean="0"/>
              <a:t> обслуживанием, </a:t>
            </a:r>
            <a:r>
              <a:rPr lang="ru-RU" b="1" i="1" dirty="0" smtClean="0">
                <a:solidFill>
                  <a:srgbClr val="FF0000"/>
                </a:solidFill>
              </a:rPr>
              <a:t>отсроченных результатов</a:t>
            </a:r>
          </a:p>
          <a:p>
            <a:pPr lvl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III</a:t>
            </a:r>
            <a:r>
              <a:rPr lang="ru-RU" b="1" i="1" dirty="0" smtClean="0">
                <a:solidFill>
                  <a:srgbClr val="FF0000"/>
                </a:solidFill>
              </a:rPr>
              <a:t>. </a:t>
            </a:r>
            <a:r>
              <a:rPr lang="ru-RU" b="1" dirty="0" smtClean="0">
                <a:solidFill>
                  <a:srgbClr val="0070C0"/>
                </a:solidFill>
              </a:rPr>
              <a:t>Проведение</a:t>
            </a:r>
            <a:r>
              <a:rPr lang="ru-RU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целевых специализированных мониторинговых исследований </a:t>
            </a:r>
            <a:r>
              <a:rPr lang="ru-RU" dirty="0" smtClean="0"/>
              <a:t>в региональной системе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</a:rPr>
              <a:t>I</a:t>
            </a:r>
            <a:r>
              <a:rPr lang="ru-RU" sz="6600" b="1" dirty="0" smtClean="0">
                <a:solidFill>
                  <a:srgbClr val="FF0000"/>
                </a:solidFill>
              </a:rPr>
              <a:t>.   ИС ИРО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556792"/>
            <a:ext cx="8712968" cy="48936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008A3E"/>
                </a:solidFill>
              </a:rPr>
              <a:t>2002 - 2012 - 2013  </a:t>
            </a:r>
          </a:p>
          <a:p>
            <a:r>
              <a:rPr lang="ru-RU" sz="2400" b="1" i="1" u="sng" dirty="0" smtClean="0">
                <a:solidFill>
                  <a:srgbClr val="0070C0"/>
                </a:solidFill>
              </a:rPr>
              <a:t>подсистемы ИС ИРО</a:t>
            </a:r>
            <a:r>
              <a:rPr lang="ru-RU" sz="2400" dirty="0" smtClean="0">
                <a:solidFill>
                  <a:srgbClr val="0070C0"/>
                </a:solidFill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«учебный процесс», 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«мониторинг удовлетворенности» 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«планирование» </a:t>
            </a:r>
            <a:r>
              <a:rPr lang="ru-RU" sz="2400" b="1" dirty="0" smtClean="0">
                <a:solidFill>
                  <a:srgbClr val="0070C0"/>
                </a:solidFill>
              </a:rPr>
              <a:t>, «учет аудиторного фонда»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«приложение» онлайн - заявки» </a:t>
            </a:r>
            <a:r>
              <a:rPr lang="ru-RU" sz="2400" b="1" dirty="0" smtClean="0">
                <a:solidFill>
                  <a:srgbClr val="0070C0"/>
                </a:solidFill>
              </a:rPr>
              <a:t>(стадия разработки)</a:t>
            </a: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2014 – 2015 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 Запуск в эксплуатацию </a:t>
            </a:r>
            <a:r>
              <a:rPr lang="ru-RU" sz="2400" b="1" dirty="0" smtClean="0">
                <a:solidFill>
                  <a:srgbClr val="0070C0"/>
                </a:solidFill>
              </a:rPr>
              <a:t>«приложения» </a:t>
            </a:r>
            <a:r>
              <a:rPr lang="ru-RU" sz="2400" b="1" dirty="0">
                <a:solidFill>
                  <a:srgbClr val="0070C0"/>
                </a:solidFill>
              </a:rPr>
              <a:t>онлайн - </a:t>
            </a:r>
            <a:r>
              <a:rPr lang="ru-RU" sz="2400" b="1" dirty="0" smtClean="0">
                <a:solidFill>
                  <a:srgbClr val="0070C0"/>
                </a:solidFill>
              </a:rPr>
              <a:t>заявок» 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Адаптация работы пользователей ИС в соответствие с развитием  логистики документооборота и обслуживания клиентов;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 Моделирование в ИС ИРО процессов 	</a:t>
            </a:r>
            <a:r>
              <a:rPr lang="ru-RU" sz="2400" b="1" u="sng" dirty="0" smtClean="0">
                <a:solidFill>
                  <a:srgbClr val="008A3E"/>
                </a:solidFill>
              </a:rPr>
              <a:t>СМК  </a:t>
            </a:r>
            <a:r>
              <a:rPr lang="ru-RU" sz="2400" b="1" u="sng" dirty="0" smtClean="0">
                <a:solidFill>
                  <a:srgbClr val="008A3E"/>
                </a:solidFill>
              </a:rPr>
              <a:t>	1   и   2.1. 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развитие концептуальных </a:t>
            </a:r>
            <a:r>
              <a:rPr lang="ru-RU" sz="2400" b="1" dirty="0" smtClean="0">
                <a:solidFill>
                  <a:srgbClr val="0070C0"/>
                </a:solidFill>
              </a:rPr>
              <a:t>оснований ИС ИРО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51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II</a:t>
            </a:r>
            <a:r>
              <a:rPr lang="ru-RU" b="1" i="1" dirty="0" smtClean="0">
                <a:solidFill>
                  <a:srgbClr val="FF0000"/>
                </a:solidFill>
              </a:rPr>
              <a:t>. Мониторинг  удовлетворенности клиентов  услугами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86800" cy="4755157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600" b="1" i="1" u="sng" dirty="0" smtClean="0">
                <a:solidFill>
                  <a:srgbClr val="008A3E"/>
                </a:solidFill>
              </a:rPr>
              <a:t>Удовлетворенность</a:t>
            </a:r>
            <a:r>
              <a:rPr lang="ru-RU" sz="2600" b="1" u="sng" dirty="0" smtClean="0">
                <a:solidFill>
                  <a:srgbClr val="008A3E"/>
                </a:solidFill>
              </a:rPr>
              <a:t> – один из трех базовых показателей   СМК</a:t>
            </a:r>
          </a:p>
          <a:p>
            <a:pPr algn="ctr">
              <a:buNone/>
            </a:pPr>
            <a:r>
              <a:rPr lang="ru-RU" sz="4400" b="1" dirty="0" smtClean="0"/>
              <a:t>2004-2013</a:t>
            </a:r>
          </a:p>
          <a:p>
            <a:pPr algn="just">
              <a:buNone/>
            </a:pPr>
            <a:r>
              <a:rPr lang="ru-RU" sz="2800" b="1" dirty="0" smtClean="0"/>
              <a:t>Достигнуто устойчивое состояние  реализации процесса 3 СМК: систематический </a:t>
            </a:r>
            <a:r>
              <a:rPr lang="ru-RU" sz="2800" b="1" i="1" dirty="0" smtClean="0">
                <a:solidFill>
                  <a:srgbClr val="FF0000"/>
                </a:solidFill>
              </a:rPr>
              <a:t>мониторинг удовлетворенности клиентов  </a:t>
            </a:r>
            <a:r>
              <a:rPr lang="ru-RU" sz="2800" dirty="0" smtClean="0"/>
              <a:t>ИРО </a:t>
            </a:r>
            <a:r>
              <a:rPr lang="ru-RU" sz="2800" b="1" dirty="0" smtClean="0"/>
              <a:t>на основе стандартизированных средств сбора, обработки, анализа,  хранения и накопления данных (выходы: конкурсы, проектирование ОП, отчет о выполнении ГЗ, вид сервиса и </a:t>
            </a:r>
            <a:r>
              <a:rPr lang="ru-RU" sz="2800" b="1" dirty="0" err="1" smtClean="0"/>
              <a:t>др</a:t>
            </a:r>
            <a:r>
              <a:rPr lang="ru-RU" sz="2800" b="1" dirty="0" smtClean="0"/>
              <a:t>). </a:t>
            </a:r>
          </a:p>
          <a:p>
            <a:pPr algn="ctr"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2014-2015</a:t>
            </a:r>
          </a:p>
          <a:p>
            <a:pPr>
              <a:buFont typeface="Wingdings" pitchFamily="2" charset="2"/>
              <a:buChar char="ü"/>
            </a:pPr>
            <a:r>
              <a:rPr lang="ru-RU" sz="2800" b="1" dirty="0" smtClean="0"/>
              <a:t>Мониторинг 100%  образовательных услуг : максимальная готовность к полной автоматизации сбора и обработки данных  по оценке удовлетворенности слушателей услугами ИРО </a:t>
            </a:r>
            <a:endParaRPr lang="ru-RU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Мониторинг сервисных услуг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Пример: </a:t>
            </a:r>
            <a:r>
              <a:rPr lang="ru-RU" b="1" i="1" dirty="0" smtClean="0">
                <a:solidFill>
                  <a:srgbClr val="FF0000"/>
                </a:solidFill>
              </a:rPr>
              <a:t>«</a:t>
            </a:r>
            <a:r>
              <a:rPr lang="en-US" b="1" i="1" dirty="0" smtClean="0">
                <a:solidFill>
                  <a:srgbClr val="FF0000"/>
                </a:solidFill>
              </a:rPr>
              <a:t>WI-FI </a:t>
            </a:r>
            <a:r>
              <a:rPr lang="ru-RU" b="1" i="1" dirty="0" smtClean="0">
                <a:solidFill>
                  <a:srgbClr val="FF0000"/>
                </a:solidFill>
              </a:rPr>
              <a:t> в общежитии  это - класс!!!»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Заказ ректора </a:t>
            </a:r>
          </a:p>
          <a:p>
            <a:pPr>
              <a:buNone/>
            </a:pPr>
            <a:r>
              <a:rPr lang="ru-RU" b="1" i="1" u="sng" dirty="0" smtClean="0">
                <a:solidFill>
                  <a:srgbClr val="002060"/>
                </a:solidFill>
              </a:rPr>
              <a:t>Первый пилотаж:  2010-2011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завершенное исследование 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(</a:t>
            </a:r>
            <a:r>
              <a:rPr lang="ru-RU" sz="2400" b="1" i="1" dirty="0" smtClean="0">
                <a:solidFill>
                  <a:srgbClr val="002060"/>
                </a:solidFill>
              </a:rPr>
              <a:t>Цветкова Н.В. – Хабарова О.Е.)</a:t>
            </a:r>
          </a:p>
          <a:p>
            <a:pPr>
              <a:buNone/>
            </a:pPr>
            <a:r>
              <a:rPr lang="ru-RU" sz="3600" b="1" u="sng" dirty="0" smtClean="0">
                <a:solidFill>
                  <a:srgbClr val="008A3E"/>
                </a:solidFill>
              </a:rPr>
              <a:t>2012-2013</a:t>
            </a:r>
            <a:r>
              <a:rPr lang="ru-RU" b="1" dirty="0" smtClean="0">
                <a:solidFill>
                  <a:schemeClr val="tx1"/>
                </a:solidFill>
              </a:rPr>
              <a:t> проект </a:t>
            </a:r>
            <a:r>
              <a:rPr lang="ru-RU" b="1" dirty="0" err="1" smtClean="0">
                <a:solidFill>
                  <a:schemeClr val="tx1"/>
                </a:solidFill>
              </a:rPr>
              <a:t>Яшкова</a:t>
            </a:r>
            <a:r>
              <a:rPr lang="ru-RU" b="1" dirty="0" smtClean="0">
                <a:solidFill>
                  <a:schemeClr val="tx1"/>
                </a:solidFill>
              </a:rPr>
              <a:t> А.Б.  (в стадии разработки)</a:t>
            </a:r>
          </a:p>
          <a:p>
            <a:pPr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2014-2015</a:t>
            </a:r>
            <a:r>
              <a:rPr lang="ru-RU" b="1" dirty="0" smtClean="0">
                <a:solidFill>
                  <a:schemeClr val="tx1"/>
                </a:solidFill>
              </a:rPr>
              <a:t> – </a:t>
            </a:r>
            <a:r>
              <a:rPr lang="ru-RU" b="1" i="1" dirty="0" smtClean="0">
                <a:solidFill>
                  <a:srgbClr val="0070C0"/>
                </a:solidFill>
              </a:rPr>
              <a:t>блок вопросов по сервисам </a:t>
            </a:r>
            <a:r>
              <a:rPr lang="ru-RU" b="1" i="1" u="sng" dirty="0" smtClean="0">
                <a:solidFill>
                  <a:srgbClr val="0070C0"/>
                </a:solidFill>
              </a:rPr>
              <a:t>в едином методическом пакете  по</a:t>
            </a:r>
            <a:r>
              <a:rPr lang="ru-RU" b="1" i="1" dirty="0" smtClean="0">
                <a:solidFill>
                  <a:srgbClr val="0070C0"/>
                </a:solidFill>
              </a:rPr>
              <a:t> оценке удовлетворенности 100% клиентов ИРО</a:t>
            </a:r>
          </a:p>
          <a:p>
            <a:pPr algn="ctr">
              <a:buNone/>
            </a:pPr>
            <a:endParaRPr lang="ru-RU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Мониторинг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i="1" u="sng" dirty="0" smtClean="0">
                <a:solidFill>
                  <a:srgbClr val="FF0000"/>
                </a:solidFill>
              </a:rPr>
              <a:t>отсроченных</a:t>
            </a:r>
            <a:r>
              <a:rPr lang="ru-RU" b="1" dirty="0" smtClean="0">
                <a:solidFill>
                  <a:srgbClr val="FF0000"/>
                </a:solidFill>
              </a:rPr>
              <a:t>  результатов  </a:t>
            </a:r>
            <a:r>
              <a:rPr lang="ru-RU" sz="4900" b="1" dirty="0" smtClean="0">
                <a:solidFill>
                  <a:srgbClr val="FF0000"/>
                </a:solidFill>
              </a:rPr>
              <a:t>(ОР)</a:t>
            </a:r>
            <a:endParaRPr lang="ru-RU" sz="49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  <a:solidFill>
            <a:schemeClr val="bg1"/>
          </a:solidFill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5100" b="1" u="sng" dirty="0" smtClean="0">
                <a:solidFill>
                  <a:srgbClr val="008A3E"/>
                </a:solidFill>
              </a:rPr>
              <a:t>2011-2013</a:t>
            </a:r>
            <a:r>
              <a:rPr lang="ru-RU" sz="5100" dirty="0" smtClean="0"/>
              <a:t>  сформировалось несколько подходов к определению понятия «ОР» и способам его фиксации</a:t>
            </a:r>
          </a:p>
          <a:p>
            <a:pPr>
              <a:buNone/>
            </a:pPr>
            <a:r>
              <a:rPr lang="ru-RU" sz="5100" i="1" u="sng" dirty="0" smtClean="0">
                <a:solidFill>
                  <a:srgbClr val="FF0000"/>
                </a:solidFill>
              </a:rPr>
              <a:t>Главный вывод</a:t>
            </a:r>
            <a:r>
              <a:rPr lang="ru-RU" sz="5100" dirty="0" smtClean="0"/>
              <a:t>: Отсроченный результат должен проектироваться на этапе  разработки ОП в контуре процесса 2.1. : </a:t>
            </a:r>
            <a:r>
              <a:rPr lang="ru-RU" sz="5100" b="1" i="1" u="sng" dirty="0" smtClean="0">
                <a:solidFill>
                  <a:srgbClr val="FF0000"/>
                </a:solidFill>
              </a:rPr>
              <a:t>автор ОП </a:t>
            </a:r>
            <a:r>
              <a:rPr lang="ru-RU" sz="5100" dirty="0" smtClean="0"/>
              <a:t>объявляет  в УПД содержание ОР, параметры его состояния и способы фиксации.  </a:t>
            </a:r>
          </a:p>
          <a:p>
            <a:pPr>
              <a:buNone/>
            </a:pPr>
            <a:r>
              <a:rPr lang="ru-RU" sz="5100" b="1" u="sng" dirty="0" smtClean="0">
                <a:solidFill>
                  <a:srgbClr val="FF0000"/>
                </a:solidFill>
              </a:rPr>
              <a:t>2014-2015</a:t>
            </a:r>
            <a:r>
              <a:rPr lang="ru-RU" sz="5100" dirty="0" smtClean="0"/>
              <a:t>  </a:t>
            </a:r>
          </a:p>
          <a:p>
            <a:pPr>
              <a:buFont typeface="Wingdings" pitchFamily="2" charset="2"/>
              <a:buChar char="ü"/>
            </a:pPr>
            <a:r>
              <a:rPr lang="ru-RU" sz="5100" dirty="0" smtClean="0"/>
              <a:t>Приказ ректора на включение в УПД раздела «ОР ОП»</a:t>
            </a:r>
          </a:p>
          <a:p>
            <a:pPr>
              <a:buFont typeface="Wingdings" pitchFamily="2" charset="2"/>
              <a:buChar char="ü"/>
            </a:pPr>
            <a:r>
              <a:rPr lang="ru-RU" sz="5100" dirty="0" smtClean="0"/>
              <a:t>техническое задание на разработку  проекта системы мониторинга «ОР» и приказ на создание  ВТК  (определено: требуется участие в проекте всех владельцев процессов)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Мониторинг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i="1" u="sng" dirty="0" smtClean="0">
                <a:solidFill>
                  <a:srgbClr val="FF0000"/>
                </a:solidFill>
              </a:rPr>
              <a:t>внутренних</a:t>
            </a:r>
            <a:r>
              <a:rPr lang="ru-RU" b="1" dirty="0" smtClean="0">
                <a:solidFill>
                  <a:srgbClr val="FF0000"/>
                </a:solidFill>
              </a:rPr>
              <a:t>   бизнес-процессов    </a:t>
            </a:r>
            <a:r>
              <a:rPr lang="ru-RU" sz="5300" b="1" dirty="0" smtClean="0">
                <a:solidFill>
                  <a:srgbClr val="FF0000"/>
                </a:solidFill>
              </a:rPr>
              <a:t>ИРО</a:t>
            </a:r>
            <a:endParaRPr lang="ru-RU" sz="53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u="sng" dirty="0" smtClean="0"/>
              <a:t>объекты</a:t>
            </a:r>
            <a:r>
              <a:rPr lang="ru-RU" dirty="0" smtClean="0"/>
              <a:t>: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состояние основных и вспомогательных процессов  (структура и актуализация ЭБД ИС ИРО),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актуальная и долгосрочная результативность деятельности Института (факт реализация ГЗ – отчеты ИС ИРО),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удовлетворенность потребителей качеством образовательных услуг и сервисами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Мониторинг 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i="1" u="sng" dirty="0" smtClean="0">
                <a:solidFill>
                  <a:srgbClr val="FF0000"/>
                </a:solidFill>
              </a:rPr>
              <a:t>внешних   </a:t>
            </a:r>
            <a:r>
              <a:rPr lang="ru-RU" sz="3100" b="1" dirty="0" smtClean="0">
                <a:solidFill>
                  <a:srgbClr val="FF0000"/>
                </a:solidFill>
              </a:rPr>
              <a:t>бизнес-процессов    ИРО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212976"/>
            <a:ext cx="8686800" cy="3229819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b="1" u="sng" dirty="0" smtClean="0"/>
              <a:t>Объекты:</a:t>
            </a:r>
          </a:p>
          <a:p>
            <a:pPr lvl="0">
              <a:buFont typeface="Wingdings" pitchFamily="2" charset="2"/>
              <a:buChar char="q"/>
            </a:pPr>
            <a:r>
              <a:rPr lang="ru-RU" b="1" u="sng" dirty="0" smtClean="0">
                <a:solidFill>
                  <a:srgbClr val="FF0000"/>
                </a:solidFill>
              </a:rPr>
              <a:t>Интересы, потребности,  проф. дефициты:  </a:t>
            </a:r>
            <a:r>
              <a:rPr lang="ru-RU" b="1" u="sng" dirty="0" smtClean="0">
                <a:solidFill>
                  <a:srgbClr val="008A3E"/>
                </a:solidFill>
              </a:rPr>
              <a:t>2013 – 3  массовых  опроса ; 2014-2015 – широкое развитие  массовых опросов </a:t>
            </a:r>
          </a:p>
          <a:p>
            <a:pPr lvl="0">
              <a:buFont typeface="Wingdings" pitchFamily="2" charset="2"/>
              <a:buChar char="q"/>
            </a:pPr>
            <a:r>
              <a:rPr lang="ru-RU" dirty="0" smtClean="0"/>
              <a:t>мониторинг </a:t>
            </a:r>
            <a:r>
              <a:rPr lang="ru-RU" b="1" u="sng" dirty="0" smtClean="0">
                <a:solidFill>
                  <a:srgbClr val="FF0000"/>
                </a:solidFill>
              </a:rPr>
              <a:t>отсроченных результатов </a:t>
            </a:r>
            <a:r>
              <a:rPr lang="ru-RU" dirty="0" smtClean="0"/>
              <a:t>деятельности; </a:t>
            </a:r>
            <a:r>
              <a:rPr lang="ru-RU" b="1" dirty="0" smtClean="0">
                <a:solidFill>
                  <a:srgbClr val="008A3E"/>
                </a:solidFill>
              </a:rPr>
              <a:t>2012-2013 определены подходы</a:t>
            </a:r>
          </a:p>
          <a:p>
            <a:pPr lvl="0">
              <a:buFont typeface="Wingdings" pitchFamily="2" charset="2"/>
              <a:buChar char="q"/>
            </a:pPr>
            <a:r>
              <a:rPr lang="ru-RU" dirty="0" smtClean="0"/>
              <a:t>комплексные статистические и мониторинговые исследования </a:t>
            </a:r>
            <a:r>
              <a:rPr lang="ru-RU" b="1" u="sng" dirty="0" smtClean="0">
                <a:solidFill>
                  <a:srgbClr val="FF0000"/>
                </a:solidFill>
              </a:rPr>
              <a:t>существенных характеристик состояния системы образования</a:t>
            </a:r>
            <a:r>
              <a:rPr lang="ru-RU" dirty="0" smtClean="0"/>
              <a:t> Ярославской области </a:t>
            </a:r>
            <a:r>
              <a:rPr lang="ru-RU" b="1" dirty="0" smtClean="0">
                <a:solidFill>
                  <a:srgbClr val="008A3E"/>
                </a:solidFill>
              </a:rPr>
              <a:t>2013 </a:t>
            </a:r>
            <a:r>
              <a:rPr lang="ru-RU" dirty="0" smtClean="0"/>
              <a:t>– </a:t>
            </a:r>
            <a:r>
              <a:rPr lang="ru-RU" b="1" dirty="0" smtClean="0">
                <a:solidFill>
                  <a:srgbClr val="008A3E"/>
                </a:solidFill>
              </a:rPr>
              <a:t>заказы ДО  (Егорова Т.Ю)</a:t>
            </a:r>
          </a:p>
          <a:p>
            <a:pPr lvl="0">
              <a:buFont typeface="Wingdings" pitchFamily="2" charset="2"/>
              <a:buChar char="q"/>
            </a:pPr>
            <a:r>
              <a:rPr lang="ru-RU" dirty="0" smtClean="0"/>
              <a:t>целевые исследования </a:t>
            </a:r>
            <a:r>
              <a:rPr lang="ru-RU" b="1" u="sng" dirty="0" smtClean="0"/>
              <a:t>клиентов </a:t>
            </a:r>
            <a:r>
              <a:rPr lang="ru-RU" dirty="0" smtClean="0"/>
              <a:t>СОШ, ДОУ, УНПО  мониторинг  </a:t>
            </a:r>
            <a:r>
              <a:rPr lang="ru-RU" b="1" u="sng" dirty="0" smtClean="0">
                <a:solidFill>
                  <a:srgbClr val="FF0000"/>
                </a:solidFill>
              </a:rPr>
              <a:t>образовательных установок и ожиданий </a:t>
            </a:r>
            <a:r>
              <a:rPr lang="ru-RU" dirty="0" smtClean="0"/>
              <a:t> установки , специализированные виды мониторинга,   статистические исследования. </a:t>
            </a:r>
            <a:r>
              <a:rPr lang="ru-RU" b="1" dirty="0" smtClean="0">
                <a:solidFill>
                  <a:srgbClr val="008A3E"/>
                </a:solidFill>
              </a:rPr>
              <a:t>2013 – проект </a:t>
            </a:r>
            <a:r>
              <a:rPr lang="ru-RU" b="1" dirty="0" err="1" smtClean="0">
                <a:solidFill>
                  <a:srgbClr val="008A3E"/>
                </a:solidFill>
              </a:rPr>
              <a:t>Яшкова</a:t>
            </a:r>
            <a:r>
              <a:rPr lang="ru-RU" b="1" dirty="0" smtClean="0">
                <a:solidFill>
                  <a:srgbClr val="008A3E"/>
                </a:solidFill>
              </a:rPr>
              <a:t> А.Б. (разработка); ПМК «</a:t>
            </a:r>
            <a:r>
              <a:rPr lang="ru-RU" b="1" dirty="0" err="1" smtClean="0">
                <a:solidFill>
                  <a:srgbClr val="008A3E"/>
                </a:solidFill>
              </a:rPr>
              <a:t>Социомонитторинг</a:t>
            </a:r>
            <a:r>
              <a:rPr lang="ru-RU" b="1" dirty="0" smtClean="0">
                <a:solidFill>
                  <a:srgbClr val="008A3E"/>
                </a:solidFill>
              </a:rPr>
              <a:t>»  (ряд направлений – сборник материалов конференции)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988840"/>
            <a:ext cx="8496944" cy="10156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bg1"/>
                </a:solidFill>
              </a:rPr>
              <a:t>цель:  </a:t>
            </a:r>
            <a:r>
              <a:rPr lang="ru-RU" sz="2000" dirty="0" smtClean="0">
                <a:solidFill>
                  <a:schemeClr val="bg1"/>
                </a:solidFill>
              </a:rPr>
              <a:t>определение </a:t>
            </a:r>
            <a:r>
              <a:rPr lang="ru-RU" sz="2000" b="1" i="1" u="sng" dirty="0" smtClean="0">
                <a:solidFill>
                  <a:schemeClr val="bg1"/>
                </a:solidFill>
              </a:rPr>
              <a:t>профессиональных дефицитов </a:t>
            </a:r>
            <a:r>
              <a:rPr lang="ru-RU" sz="2000" dirty="0" smtClean="0">
                <a:solidFill>
                  <a:schemeClr val="bg1"/>
                </a:solidFill>
              </a:rPr>
              <a:t>и создания адресной системы повышения квалификации и переподготовки специалистов региональной системы образования</a:t>
            </a:r>
            <a:r>
              <a:rPr lang="ru-RU" sz="2000" dirty="0" smtClean="0"/>
              <a:t>; 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192" y="404664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Кадры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5400" dirty="0" smtClean="0">
                <a:solidFill>
                  <a:srgbClr val="FF0000"/>
                </a:solidFill>
              </a:rPr>
              <a:t>ЦМИ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3744416" cy="33547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8A3E"/>
                </a:solidFill>
              </a:rPr>
              <a:t>Методы мониторинга,  обработки и анализа данных </a:t>
            </a:r>
          </a:p>
          <a:p>
            <a:endParaRPr lang="ru-RU" sz="3200" dirty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70C0"/>
                </a:solidFill>
              </a:rPr>
              <a:t>Хабарова О.Е.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Яшков А.Б.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Егорова Т.Ю.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1628800"/>
            <a:ext cx="3888432" cy="40318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8A3E"/>
                </a:solidFill>
              </a:rPr>
              <a:t>ИС ИРО</a:t>
            </a:r>
            <a:endParaRPr lang="ru-RU" sz="4000" b="1" dirty="0">
              <a:solidFill>
                <a:srgbClr val="008A3E"/>
              </a:solidFill>
            </a:endParaRPr>
          </a:p>
          <a:p>
            <a:r>
              <a:rPr lang="ru-RU" sz="3600" b="1" dirty="0" smtClean="0">
                <a:solidFill>
                  <a:srgbClr val="0070C0"/>
                </a:solidFill>
              </a:rPr>
              <a:t>Балкин А.В.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Кузьмицкий И.А.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Кушнир П.М.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Пустохина М.А.</a:t>
            </a:r>
          </a:p>
          <a:p>
            <a:r>
              <a:rPr lang="ru-RU" sz="3600" b="1" dirty="0" smtClean="0">
                <a:solidFill>
                  <a:srgbClr val="0070C0"/>
                </a:solidFill>
              </a:rPr>
              <a:t>Свечарева Н.Н.</a:t>
            </a:r>
          </a:p>
          <a:p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285</TotalTime>
  <Words>493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Создан   2012  Достижения    2013  перспективы   2015 </vt:lpstr>
      <vt:lpstr>назначение  ЦМИ</vt:lpstr>
      <vt:lpstr>I.   ИС ИРО</vt:lpstr>
      <vt:lpstr>II. Мониторинг  удовлетворенности клиентов  услугами  </vt:lpstr>
      <vt:lpstr>Мониторинг сервисных услуг</vt:lpstr>
      <vt:lpstr>Мониторинг   отсроченных  результатов  (ОР)</vt:lpstr>
      <vt:lpstr>Мониторинг  внутренних   бизнес-процессов    ИРО</vt:lpstr>
      <vt:lpstr>  Мониторинг  внешних   бизнес-процессов    ИРО   </vt:lpstr>
      <vt:lpstr>Кадры  ЦМИ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Достижения   2013    перспективы 2015</dc:title>
  <dc:creator>Ольга Ефимовна Хабарова</dc:creator>
  <cp:lastModifiedBy>Ольга Ефимовна Хабарова</cp:lastModifiedBy>
  <cp:revision>37</cp:revision>
  <dcterms:created xsi:type="dcterms:W3CDTF">2013-12-19T12:21:13Z</dcterms:created>
  <dcterms:modified xsi:type="dcterms:W3CDTF">2013-12-20T05:40:44Z</dcterms:modified>
</cp:coreProperties>
</file>