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65" r:id="rId4"/>
    <p:sldId id="258" r:id="rId5"/>
    <p:sldId id="264" r:id="rId6"/>
    <p:sldId id="259" r:id="rId7"/>
    <p:sldId id="260" r:id="rId8"/>
    <p:sldId id="261" r:id="rId9"/>
    <p:sldId id="266" r:id="rId10"/>
    <p:sldId id="262" r:id="rId11"/>
    <p:sldId id="263" r:id="rId12"/>
    <p:sldId id="267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очно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623</c:v>
                </c:pt>
                <c:pt idx="1">
                  <c:v>64</c:v>
                </c:pt>
                <c:pt idx="2">
                  <c:v>42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дистанционно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4.1666666666666666E-3"/>
                  <c:y val="-6.8750000000000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0833333333334096E-3"/>
                  <c:y val="-4.3749999999999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256</c:v>
                </c:pt>
                <c:pt idx="1">
                  <c:v>46</c:v>
                </c:pt>
                <c:pt idx="2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6634112"/>
        <c:axId val="35419200"/>
      </c:barChart>
      <c:catAx>
        <c:axId val="76634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419200"/>
        <c:crosses val="autoZero"/>
        <c:auto val="1"/>
        <c:lblAlgn val="ctr"/>
        <c:lblOffset val="100"/>
        <c:noMultiLvlLbl val="0"/>
      </c:catAx>
      <c:valAx>
        <c:axId val="35419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66341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выбор формы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самостоятельно</c:v>
                </c:pt>
                <c:pt idx="1">
                  <c:v>по договоренности</c:v>
                </c:pt>
                <c:pt idx="2">
                  <c:v>без согласия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27</c:v>
                </c:pt>
                <c:pt idx="1">
                  <c:v>53</c:v>
                </c:pt>
                <c:pt idx="2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1498456790123458"/>
          <c:y val="1.9642228626261415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выбор в дальнейшем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87</c:v>
                </c:pt>
                <c:pt idx="1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9D276-AE77-4CC1-990B-F2CA7100D581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F6E774-FC5A-4410-8B27-19C7C1D299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893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3538-DB52-4DEE-89CC-1B28D09073B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9D78F-1FBD-48ED-8406-0D8C31A16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15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3538-DB52-4DEE-89CC-1B28D09073B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9D78F-1FBD-48ED-8406-0D8C31A16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65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3538-DB52-4DEE-89CC-1B28D09073B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9D78F-1FBD-48ED-8406-0D8C31A16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26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3538-DB52-4DEE-89CC-1B28D09073B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9D78F-1FBD-48ED-8406-0D8C31A16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843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3538-DB52-4DEE-89CC-1B28D09073B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9D78F-1FBD-48ED-8406-0D8C31A16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194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3538-DB52-4DEE-89CC-1B28D09073B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9D78F-1FBD-48ED-8406-0D8C31A16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42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3538-DB52-4DEE-89CC-1B28D09073B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9D78F-1FBD-48ED-8406-0D8C31A16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463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3538-DB52-4DEE-89CC-1B28D09073B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9D78F-1FBD-48ED-8406-0D8C31A16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932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3538-DB52-4DEE-89CC-1B28D09073B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9D78F-1FBD-48ED-8406-0D8C31A16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739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3538-DB52-4DEE-89CC-1B28D09073B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9D78F-1FBD-48ED-8406-0D8C31A16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362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3538-DB52-4DEE-89CC-1B28D09073B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9D78F-1FBD-48ED-8406-0D8C31A16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7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13538-DB52-4DEE-89CC-1B28D09073B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9D78F-1FBD-48ED-8406-0D8C31A16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35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Повышение квалификации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 использованием дистанционных технологий</a:t>
            </a:r>
          </a:p>
          <a:p>
            <a:r>
              <a:rPr lang="ru-RU" dirty="0" smtClean="0"/>
              <a:t>Кафедра ЕМД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455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Опрос-рефлексия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dirty="0"/>
              <a:t>Я увидел(а) следующие преимущества в использовании дистанционной формы </a:t>
            </a:r>
            <a:r>
              <a:rPr lang="ru-RU" dirty="0" smtClean="0"/>
              <a:t>обучения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dirty="0"/>
              <a:t>Я увидел(а) следующие недостатки в дистанционной форме </a:t>
            </a:r>
            <a:r>
              <a:rPr lang="ru-RU" dirty="0" smtClean="0"/>
              <a:t>обучения</a:t>
            </a:r>
          </a:p>
          <a:p>
            <a:pPr marL="0" indent="0">
              <a:buNone/>
            </a:pPr>
            <a:r>
              <a:rPr lang="ru-RU" dirty="0" smtClean="0"/>
              <a:t>4. </a:t>
            </a:r>
            <a:r>
              <a:rPr lang="ru-RU" dirty="0"/>
              <a:t>При обучении наибольшие трудности у меня </a:t>
            </a:r>
            <a:r>
              <a:rPr lang="ru-RU" dirty="0" smtClean="0"/>
              <a:t>вызвали</a:t>
            </a:r>
          </a:p>
        </p:txBody>
      </p:sp>
    </p:spTree>
    <p:extLst>
      <p:ext uri="{BB962C8B-B14F-4D97-AF65-F5344CB8AC3E}">
        <p14:creationId xmlns:p14="http://schemas.microsoft.com/office/powerpoint/2010/main" val="1543983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Опрос-рефлексия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5. Я бы хотел(а) предложить разработчикам курса...</a:t>
            </a:r>
          </a:p>
          <a:p>
            <a:pPr marL="0" indent="0">
              <a:buNone/>
            </a:pPr>
            <a:r>
              <a:rPr lang="ru-RU" dirty="0" smtClean="0"/>
              <a:t>6. </a:t>
            </a:r>
            <a:r>
              <a:rPr lang="ru-RU" dirty="0"/>
              <a:t>Я бы хотел(а) пожелать разработчикам курса</a:t>
            </a:r>
            <a:r>
              <a:rPr lang="ru-RU" dirty="0" smtClean="0"/>
              <a:t>...</a:t>
            </a:r>
          </a:p>
          <a:p>
            <a:pPr marL="0" indent="0">
              <a:buNone/>
            </a:pPr>
            <a:r>
              <a:rPr lang="ru-RU" dirty="0" smtClean="0"/>
              <a:t>7. Согласны </a:t>
            </a:r>
            <a:r>
              <a:rPr lang="ru-RU" dirty="0"/>
              <a:t>ли Вы выбирать данную форму обучения в будущем.</a:t>
            </a:r>
          </a:p>
          <a:p>
            <a:pPr marL="0" indent="0">
              <a:buNone/>
            </a:pPr>
            <a:r>
              <a:rPr lang="ru-RU" dirty="0"/>
              <a:t>Выберите один ответ:</a:t>
            </a:r>
          </a:p>
          <a:p>
            <a:r>
              <a:rPr lang="ru-RU" dirty="0"/>
              <a:t>Верно</a:t>
            </a:r>
          </a:p>
          <a:p>
            <a:r>
              <a:rPr lang="ru-RU" dirty="0"/>
              <a:t>Неверно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155297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856737"/>
              </p:ext>
            </p:extLst>
          </p:nvPr>
        </p:nvGraphicFramePr>
        <p:xfrm>
          <a:off x="457200" y="404664"/>
          <a:ext cx="8291264" cy="5721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182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Компетентность учителя ЕМД </a:t>
            </a:r>
            <a:br>
              <a:rPr lang="ru-RU" dirty="0" smtClean="0"/>
            </a:br>
            <a:r>
              <a:rPr lang="ru-RU" dirty="0" smtClean="0"/>
              <a:t>(1049 чел.)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28267767"/>
              </p:ext>
            </p:extLst>
          </p:nvPr>
        </p:nvGraphicFramePr>
        <p:xfrm>
          <a:off x="1547664" y="191683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8610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Компетентность учителя ЕМД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dirty="0" smtClean="0"/>
              <a:t>Задания в форме форумов</a:t>
            </a:r>
          </a:p>
          <a:p>
            <a:r>
              <a:rPr lang="ru-RU" dirty="0" smtClean="0"/>
              <a:t>Мини-эссе</a:t>
            </a:r>
          </a:p>
          <a:p>
            <a:r>
              <a:rPr lang="ru-RU" dirty="0" smtClean="0"/>
              <a:t>Опросы</a:t>
            </a:r>
          </a:p>
          <a:p>
            <a:r>
              <a:rPr lang="ru-RU" dirty="0" smtClean="0"/>
              <a:t>Задания на сравнение</a:t>
            </a:r>
          </a:p>
          <a:p>
            <a:r>
              <a:rPr lang="ru-RU" dirty="0" smtClean="0"/>
              <a:t>Самодиагностика</a:t>
            </a:r>
          </a:p>
        </p:txBody>
      </p:sp>
    </p:spTree>
    <p:extLst>
      <p:ext uri="{BB962C8B-B14F-4D97-AF65-F5344CB8AC3E}">
        <p14:creationId xmlns:p14="http://schemas.microsoft.com/office/powerpoint/2010/main" val="1409313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Прочие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Реализация требований ФГОС ООО. </a:t>
            </a:r>
          </a:p>
          <a:p>
            <a:pPr marL="0" indent="0">
              <a:buNone/>
            </a:pPr>
            <a:r>
              <a:rPr lang="ru-RU" dirty="0" smtClean="0"/>
              <a:t>48/12-16</a:t>
            </a:r>
          </a:p>
          <a:p>
            <a:r>
              <a:rPr lang="ru-RU" dirty="0" smtClean="0"/>
              <a:t>ФГОС ООО: система оценки образовательных результатов 36/6</a:t>
            </a:r>
          </a:p>
          <a:p>
            <a:r>
              <a:rPr lang="ru-RU" dirty="0" smtClean="0"/>
              <a:t>Подготовка экспертов ИГА по программам основного и среднего общего образования 20/14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847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Содержание, выносимое на </a:t>
            </a:r>
            <a:r>
              <a:rPr lang="ru-RU" dirty="0" err="1" smtClean="0"/>
              <a:t>дистант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Подготовка образовательных продуктов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044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Мониторинг удовлетворенности при обучении в дистанционной форме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b="1" dirty="0"/>
              <a:t>С</a:t>
            </a:r>
            <a:r>
              <a:rPr lang="ru-RU" dirty="0"/>
              <a:t>тепень</a:t>
            </a:r>
            <a:r>
              <a:rPr lang="ru-RU" b="1" dirty="0"/>
              <a:t> актуальности </a:t>
            </a:r>
            <a:r>
              <a:rPr lang="ru-RU" dirty="0"/>
              <a:t>для Вас содержания</a:t>
            </a:r>
            <a:r>
              <a:rPr lang="ru-RU" b="1" dirty="0"/>
              <a:t> темы</a:t>
            </a:r>
            <a:r>
              <a:rPr lang="ru-RU" dirty="0"/>
              <a:t> учебного </a:t>
            </a:r>
            <a:r>
              <a:rPr lang="ru-RU" dirty="0" smtClean="0"/>
              <a:t>занятия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Оцените степень вовлеченности в учебный процесс 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С</a:t>
            </a:r>
            <a:r>
              <a:rPr lang="ru-RU" dirty="0"/>
              <a:t>тепень</a:t>
            </a:r>
            <a:r>
              <a:rPr lang="ru-RU" b="1" dirty="0"/>
              <a:t> полезности </a:t>
            </a:r>
            <a:r>
              <a:rPr lang="ru-RU" dirty="0"/>
              <a:t>результатов учебного занятия</a:t>
            </a:r>
          </a:p>
        </p:txBody>
      </p:sp>
    </p:spTree>
    <p:extLst>
      <p:ext uri="{BB962C8B-B14F-4D97-AF65-F5344CB8AC3E}">
        <p14:creationId xmlns:p14="http://schemas.microsoft.com/office/powerpoint/2010/main" val="3958937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Мониторинг удовлетворенности при обучении в дистанционной форме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b="1" dirty="0"/>
              <a:t>С</a:t>
            </a:r>
            <a:r>
              <a:rPr lang="ru-RU" dirty="0"/>
              <a:t>тепень</a:t>
            </a:r>
            <a:r>
              <a:rPr lang="ru-RU" b="1" dirty="0"/>
              <a:t> актуальности </a:t>
            </a:r>
            <a:r>
              <a:rPr lang="ru-RU" dirty="0"/>
              <a:t>для Вас содержания</a:t>
            </a:r>
            <a:r>
              <a:rPr lang="ru-RU" b="1" dirty="0"/>
              <a:t> темы</a:t>
            </a:r>
            <a:r>
              <a:rPr lang="ru-RU" dirty="0"/>
              <a:t> учебного </a:t>
            </a:r>
            <a:r>
              <a:rPr lang="ru-RU" dirty="0" smtClean="0"/>
              <a:t>занятия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chemeClr val="tx2"/>
                </a:solidFill>
              </a:rPr>
              <a:t>Оцените </a:t>
            </a:r>
            <a:r>
              <a:rPr lang="ru-RU" b="1" dirty="0">
                <a:solidFill>
                  <a:schemeClr val="tx2"/>
                </a:solidFill>
              </a:rPr>
              <a:t>качество</a:t>
            </a:r>
            <a:r>
              <a:rPr lang="ru-RU" dirty="0">
                <a:solidFill>
                  <a:schemeClr val="tx2"/>
                </a:solidFill>
              </a:rPr>
              <a:t> преподавательской и технической </a:t>
            </a:r>
            <a:r>
              <a:rPr lang="ru-RU" b="1" dirty="0">
                <a:solidFill>
                  <a:schemeClr val="tx2"/>
                </a:solidFill>
              </a:rPr>
              <a:t>поддержки</a:t>
            </a:r>
            <a:r>
              <a:rPr lang="ru-RU" dirty="0">
                <a:solidFill>
                  <a:schemeClr val="tx2"/>
                </a:solidFill>
              </a:rPr>
              <a:t> на </a:t>
            </a:r>
            <a:r>
              <a:rPr lang="ru-RU" dirty="0" smtClean="0">
                <a:solidFill>
                  <a:schemeClr val="tx2"/>
                </a:solidFill>
              </a:rPr>
              <a:t>занятии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С</a:t>
            </a:r>
            <a:r>
              <a:rPr lang="ru-RU" dirty="0" smtClean="0"/>
              <a:t>тепень</a:t>
            </a:r>
            <a:r>
              <a:rPr lang="ru-RU" b="1" dirty="0"/>
              <a:t> полезности </a:t>
            </a:r>
            <a:r>
              <a:rPr lang="ru-RU" dirty="0"/>
              <a:t>результатов учебного занятия</a:t>
            </a:r>
          </a:p>
        </p:txBody>
      </p:sp>
    </p:spTree>
    <p:extLst>
      <p:ext uri="{BB962C8B-B14F-4D97-AF65-F5344CB8AC3E}">
        <p14:creationId xmlns:p14="http://schemas.microsoft.com/office/powerpoint/2010/main" val="509438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Опрос-рефлексия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1. Выбор </a:t>
            </a:r>
            <a:r>
              <a:rPr lang="ru-RU" dirty="0"/>
              <a:t>дистанционной формы обучения был осуществлен мною</a:t>
            </a:r>
          </a:p>
          <a:p>
            <a:pPr marL="0" indent="0">
              <a:buNone/>
            </a:pPr>
            <a:r>
              <a:rPr lang="ru-RU" dirty="0"/>
              <a:t>Выберите один ответ:</a:t>
            </a:r>
          </a:p>
          <a:p>
            <a:r>
              <a:rPr lang="ru-RU" dirty="0" smtClean="0"/>
              <a:t>По </a:t>
            </a:r>
            <a:r>
              <a:rPr lang="ru-RU" dirty="0"/>
              <a:t>предварительной договоренности с (администрацией ОУ, методистом в МР)</a:t>
            </a:r>
          </a:p>
          <a:p>
            <a:r>
              <a:rPr lang="ru-RU" dirty="0" smtClean="0"/>
              <a:t>Самостоятельно </a:t>
            </a:r>
            <a:r>
              <a:rPr lang="ru-RU" dirty="0"/>
              <a:t>по моему желанию</a:t>
            </a:r>
          </a:p>
          <a:p>
            <a:r>
              <a:rPr lang="ru-RU" dirty="0" smtClean="0"/>
              <a:t>Форма </a:t>
            </a:r>
            <a:r>
              <a:rPr lang="ru-RU" dirty="0"/>
              <a:t>была выбрана без моего согласия.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3693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5726021"/>
              </p:ext>
            </p:extLst>
          </p:nvPr>
        </p:nvGraphicFramePr>
        <p:xfrm>
          <a:off x="457200" y="404664"/>
          <a:ext cx="8219256" cy="5721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88887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158</Words>
  <Application>Microsoft Office PowerPoint</Application>
  <PresentationFormat>Экран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Повышение квалификации</vt:lpstr>
      <vt:lpstr>Компетентность учителя ЕМД  (1049 чел.)</vt:lpstr>
      <vt:lpstr>Компетентность учителя ЕМД  </vt:lpstr>
      <vt:lpstr>Прочие программы</vt:lpstr>
      <vt:lpstr>Содержание, выносимое на дистант</vt:lpstr>
      <vt:lpstr>Мониторинг удовлетворенности при обучении в дистанционной форме</vt:lpstr>
      <vt:lpstr>Мониторинг удовлетворенности при обучении в дистанционной форме</vt:lpstr>
      <vt:lpstr>Опрос-рефлексия</vt:lpstr>
      <vt:lpstr>Презентация PowerPoint</vt:lpstr>
      <vt:lpstr>Опрос-рефлексия</vt:lpstr>
      <vt:lpstr>Опрос-рефлексия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Михайловна Головлева</dc:creator>
  <cp:lastModifiedBy>Галина Валентиновна Куприянова</cp:lastModifiedBy>
  <cp:revision>6</cp:revision>
  <cp:lastPrinted>2015-09-14T10:50:02Z</cp:lastPrinted>
  <dcterms:created xsi:type="dcterms:W3CDTF">2015-09-11T04:58:24Z</dcterms:created>
  <dcterms:modified xsi:type="dcterms:W3CDTF">2015-09-14T10:51:31Z</dcterms:modified>
</cp:coreProperties>
</file>