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  <p:sldId id="264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625D7-6BC2-4745-AD95-A02DDCBDADB9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D0956-2B58-4112-BA51-BD29BE5A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7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2B20AF-AC18-473A-B19C-9366B723D126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909EBE-561A-4ED4-A8B6-FA71CD861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928802"/>
            <a:ext cx="6172200" cy="1894362"/>
          </a:xfrm>
        </p:spPr>
        <p:txBody>
          <a:bodyPr>
            <a:normAutofit/>
          </a:bodyPr>
          <a:lstStyle/>
          <a:p>
            <a:r>
              <a:rPr lang="ru-RU" dirty="0" smtClean="0"/>
              <a:t>Об организации дистанционных курсов ПК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5786454"/>
            <a:ext cx="1857388" cy="7143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Ученый совет</a:t>
            </a:r>
          </a:p>
          <a:p>
            <a:r>
              <a:rPr lang="ru-RU" dirty="0" smtClean="0"/>
              <a:t>11.09.2015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5008" y="4357694"/>
            <a:ext cx="3049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Смирнова А.Н., </a:t>
            </a:r>
          </a:p>
          <a:p>
            <a:r>
              <a:rPr lang="ru-RU" dirty="0" smtClean="0"/>
              <a:t>проректор ГОАУ ЯО ИРО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ru-RU" dirty="0" smtClean="0"/>
              <a:t>Нормативное обеспечение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003232" cy="4873752"/>
          </a:xfrm>
        </p:spPr>
        <p:txBody>
          <a:bodyPr>
            <a:noAutofit/>
          </a:bodyPr>
          <a:lstStyle/>
          <a:p>
            <a:pPr marL="0" indent="0"/>
            <a:r>
              <a:rPr lang="ru-RU" sz="1800" dirty="0" smtClean="0"/>
              <a:t>Концепция развития системы электронного обучения,  реализации дистанционных образовательных технологий в Ярославской области.  Приказ ДО  от 29.08.2012 № 424/01-03</a:t>
            </a:r>
          </a:p>
          <a:p>
            <a:pPr marL="0" indent="0"/>
            <a:r>
              <a:rPr lang="ru-RU" sz="1800" dirty="0" smtClean="0"/>
              <a:t>Федеральный закон «Об образовании в Российской Федерации». (ст. 13, 16) Под дистанционными образовательными технологиями понимаются образовательные технологии, реализуемые в основном с применением информационно-телекоммуникационных сетей при опосредованном (на расстоянии) взаимодействии обучающихся и педагогических работников.</a:t>
            </a:r>
            <a:br>
              <a:rPr lang="ru-RU" sz="1800" dirty="0" smtClean="0"/>
            </a:br>
            <a:r>
              <a:rPr lang="ru-RU" sz="1800" dirty="0" smtClean="0"/>
              <a:t> от 29.12.2012</a:t>
            </a:r>
          </a:p>
          <a:p>
            <a:pPr marL="0" indent="0"/>
            <a:r>
              <a:rPr lang="ru-RU" sz="1800" dirty="0" smtClean="0"/>
              <a:t>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программ.  Приказ </a:t>
            </a:r>
            <a:r>
              <a:rPr lang="ru-RU" sz="1800" dirty="0" err="1" smtClean="0"/>
              <a:t>Минобрнауки</a:t>
            </a:r>
            <a:r>
              <a:rPr lang="ru-RU" sz="1800" dirty="0" smtClean="0"/>
              <a:t> России  от  09.01.2014 г. № 31823</a:t>
            </a:r>
          </a:p>
          <a:p>
            <a:pPr marL="0" indent="0"/>
            <a:r>
              <a:rPr lang="ru-RU" sz="1800" dirty="0" smtClean="0"/>
              <a:t>Программа развития ГОАУ ЯО «Институт развития образования» на 2015-2017 годы и перспективы до 2010 года .(06.02.2015).</a:t>
            </a:r>
          </a:p>
          <a:p>
            <a:pPr marL="0" indent="0"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74" cy="490063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Дистанционные образовательные технологии (ДОТ) – образовательные технологии, реализуемые с применением информационно-телекоммуникационных сетей при опосредованном (на расстоянии) взаимодействии обучающихся и педагогических работников.</a:t>
            </a:r>
          </a:p>
          <a:p>
            <a:r>
              <a:rPr lang="ru-RU" sz="2000" dirty="0" smtClean="0"/>
              <a:t>Дистанционное обучение (ДО) — взаимодействие преподавателя и обучающегося 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средствами </a:t>
            </a:r>
            <a:r>
              <a:rPr lang="ru-RU" sz="2000" dirty="0" err="1" smtClean="0"/>
              <a:t>Интернет-технологий</a:t>
            </a:r>
            <a:r>
              <a:rPr lang="ru-RU" sz="2000" dirty="0" smtClean="0"/>
              <a:t> или другими средствами, предусматривающими интерактивность.</a:t>
            </a:r>
          </a:p>
          <a:p>
            <a:r>
              <a:rPr lang="ru-RU" sz="2000" dirty="0" smtClean="0"/>
              <a:t>Дистанционный курс (курс в СДО)– </a:t>
            </a:r>
            <a:r>
              <a:rPr lang="ru-RU" sz="2000" dirty="0"/>
              <a:t>структурированный учебно-методический комплекс, включающий все необходимые лекционные и дополнительные материалы, а также материалы для проведения промежуточного и итогового контроля.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Информационно-образовательная среда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5000" dirty="0" smtClean="0"/>
              <a:t>    </a:t>
            </a:r>
            <a:r>
              <a:rPr lang="ru-RU" sz="6200" dirty="0" smtClean="0"/>
              <a:t>«При реализации образовательных программ с применением исключительно электронного обучения, дистанционных образовательных технологий в организациях должны быть созданы </a:t>
            </a:r>
            <a:r>
              <a:rPr lang="ru-RU" sz="6200" b="1" i="1" dirty="0" smtClean="0"/>
              <a:t>условия для функционирования электронной информационно-образовательной среды</a:t>
            </a:r>
            <a:r>
              <a:rPr lang="ru-RU" sz="6200" dirty="0" smtClean="0"/>
              <a:t>, включающей в себя электронные информационные ресурсы, электронные образовательные ресурсы, совокупность информационных технологий, телекоммуникационных технологий, соответствующих технологических средств и обеспечивающей освоение обучающимися образовательных программ в полном объеме независимо от места нахождения обучающихся»</a:t>
            </a:r>
          </a:p>
          <a:p>
            <a:pPr>
              <a:buNone/>
            </a:pPr>
            <a:r>
              <a:rPr lang="ru-RU" sz="5000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700" dirty="0" smtClean="0"/>
              <a:t>       Приказ </a:t>
            </a:r>
            <a:r>
              <a:rPr lang="ru-RU" sz="3700" dirty="0" err="1" smtClean="0"/>
              <a:t>Минобрнауки</a:t>
            </a:r>
            <a:r>
              <a:rPr lang="ru-RU" sz="3700" dirty="0" smtClean="0"/>
              <a:t> России  от  09.01.2014 г. № 31823  «Об </a:t>
            </a:r>
            <a:r>
              <a:rPr lang="ru-RU" sz="4300" dirty="0" smtClean="0"/>
              <a:t>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программ». 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8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Дистанционное обучение позволяет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472518" cy="2971808"/>
          </a:xfrm>
        </p:spPr>
        <p:txBody>
          <a:bodyPr>
            <a:noAutofit/>
          </a:bodyPr>
          <a:lstStyle/>
          <a:p>
            <a:r>
              <a:rPr lang="ru-RU" dirty="0" smtClean="0"/>
              <a:t>снизить затраты на проведение обучения (не требуется затрат на аренду помещений, поездок к месту учёбы, как обучающихся, так и преподавателей и т. п.);</a:t>
            </a:r>
          </a:p>
          <a:p>
            <a:r>
              <a:rPr lang="ru-RU" dirty="0" smtClean="0"/>
              <a:t>проводить обучение большого количества человек;</a:t>
            </a:r>
          </a:p>
          <a:p>
            <a:r>
              <a:rPr lang="ru-RU" dirty="0" smtClean="0"/>
              <a:t>повысить качество обучения за счет применения современных средств, объёмных электронных библиотек и т. д.</a:t>
            </a:r>
          </a:p>
          <a:p>
            <a:r>
              <a:rPr lang="ru-RU" dirty="0" smtClean="0"/>
              <a:t>создать единую образовательную среду.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егламент </a:t>
            </a:r>
            <a:r>
              <a:rPr lang="ru-RU" dirty="0"/>
              <a:t>подготовки и размещения курсов для проведения обучения с использованием СДО </a:t>
            </a:r>
            <a:endParaRPr lang="ru-RU" dirty="0" smtClean="0"/>
          </a:p>
          <a:p>
            <a:pPr lvl="1"/>
            <a:r>
              <a:rPr lang="ru-RU" b="1" dirty="0" smtClean="0"/>
              <a:t>п5</a:t>
            </a:r>
            <a:r>
              <a:rPr lang="ru-RU" b="1" dirty="0"/>
              <a:t>. Порядок подготовки, размещения и публикации Курса с использованием СДО ИРО</a:t>
            </a:r>
            <a:endParaRPr lang="ru-RU" dirty="0"/>
          </a:p>
          <a:p>
            <a:r>
              <a:rPr lang="x-none" sz="2700" smtClean="0"/>
              <a:t>Требования </a:t>
            </a:r>
            <a:r>
              <a:rPr lang="x-none" sz="2700"/>
              <a:t>к материалам Курса для СДО </a:t>
            </a:r>
            <a:r>
              <a:rPr lang="x-none" sz="2700" smtClean="0"/>
              <a:t>ИРО</a:t>
            </a:r>
            <a:endParaRPr lang="ru-RU" sz="2700" dirty="0" smtClean="0"/>
          </a:p>
          <a:p>
            <a:pPr lvl="1"/>
            <a:r>
              <a:rPr lang="ru-RU" b="1" dirty="0"/>
              <a:t>Структура Курса </a:t>
            </a:r>
            <a:endParaRPr lang="ru-RU" dirty="0"/>
          </a:p>
          <a:p>
            <a:pPr lvl="2"/>
            <a:r>
              <a:rPr lang="ru-RU" dirty="0" smtClean="0"/>
              <a:t>Содержательный блок</a:t>
            </a:r>
          </a:p>
          <a:p>
            <a:pPr lvl="3"/>
            <a:r>
              <a:rPr lang="ru-RU" dirty="0" smtClean="0"/>
              <a:t>Материалы по проведению контроля</a:t>
            </a:r>
          </a:p>
          <a:p>
            <a:pPr lvl="3"/>
            <a:r>
              <a:rPr lang="ru-RU" dirty="0" smtClean="0"/>
              <a:t>…..</a:t>
            </a:r>
            <a:endParaRPr lang="ru-RU" dirty="0"/>
          </a:p>
          <a:p>
            <a:r>
              <a:rPr lang="ru-RU" dirty="0" smtClean="0"/>
              <a:t> Инструкции </a:t>
            </a:r>
            <a:r>
              <a:rPr lang="ru-RU" dirty="0"/>
              <a:t>для пользователей (преподавателей, слушателей) курсов с использованием СДО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составляющие Курса в СДО ИРО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стартовая </a:t>
            </a:r>
            <a:r>
              <a:rPr lang="ru-RU" b="1" dirty="0"/>
              <a:t>страница Курса</a:t>
            </a:r>
            <a:r>
              <a:rPr lang="ru-RU" dirty="0"/>
              <a:t>, на которой указывается общая информация о Курсе и авторах, список групп Курса</a:t>
            </a:r>
          </a:p>
          <a:p>
            <a:pPr lvl="0"/>
            <a:r>
              <a:rPr lang="ru-RU" b="1" dirty="0"/>
              <a:t>страница группы</a:t>
            </a:r>
            <a:r>
              <a:rPr lang="ru-RU" dirty="0"/>
              <a:t>, на которой указывается информация о преподавателях, кураторе группы (группы создаются по срокам обучения, групп в Курсе может быть несколько). Переход на страницу группы осуществляется со стартовой страницы</a:t>
            </a:r>
          </a:p>
          <a:p>
            <a:pPr lvl="0"/>
            <a:r>
              <a:rPr lang="ru-RU" b="1" dirty="0"/>
              <a:t>содержательный блок</a:t>
            </a:r>
            <a:r>
              <a:rPr lang="ru-RU" dirty="0"/>
              <a:t> - теоретические материалы, материалы для проведения промежуточного и итогового контроля, дополнительные материалы. Переход на эти материалы осуществляется со страницы группы</a:t>
            </a:r>
          </a:p>
          <a:p>
            <a:pPr lvl="0"/>
            <a:r>
              <a:rPr lang="ru-RU" b="1" dirty="0"/>
              <a:t>глоссарий</a:t>
            </a:r>
            <a:r>
              <a:rPr lang="ru-RU" dirty="0"/>
              <a:t> (может быть единый глоссарий к Курсу или отдельный глоссарий для каждой группы)</a:t>
            </a:r>
          </a:p>
          <a:p>
            <a:r>
              <a:rPr lang="ru-RU" b="1" dirty="0"/>
              <a:t>форум</a:t>
            </a:r>
            <a:r>
              <a:rPr lang="ru-RU" dirty="0"/>
              <a:t> (может быть единый форум Курса или отдельный форум для каждой группы</a:t>
            </a:r>
          </a:p>
        </p:txBody>
      </p:sp>
    </p:spTree>
    <p:extLst>
      <p:ext uri="{BB962C8B-B14F-4D97-AF65-F5344CB8AC3E}">
        <p14:creationId xmlns:p14="http://schemas.microsoft.com/office/powerpoint/2010/main" val="3251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использования ДОТ в ПК ИРО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80920" cy="3196952"/>
          </a:xfrm>
        </p:spPr>
        <p:txBody>
          <a:bodyPr/>
          <a:lstStyle/>
          <a:p>
            <a:r>
              <a:rPr lang="ru-RU" dirty="0" smtClean="0"/>
              <a:t>Кафедра дошкольного образования</a:t>
            </a:r>
          </a:p>
          <a:p>
            <a:r>
              <a:rPr lang="ru-RU" dirty="0" smtClean="0"/>
              <a:t>Кафедра начального образования</a:t>
            </a:r>
          </a:p>
          <a:p>
            <a:r>
              <a:rPr lang="ru-RU" dirty="0" smtClean="0"/>
              <a:t>Кафедра укрепления и сохранения здоровья участников образовательного процесса</a:t>
            </a:r>
          </a:p>
          <a:p>
            <a:r>
              <a:rPr lang="ru-RU" dirty="0" smtClean="0"/>
              <a:t>Кафедра естественно-математических дисциплин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59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427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Об организации дистанционных курсов ПК </vt:lpstr>
      <vt:lpstr>Нормативное обеспечение</vt:lpstr>
      <vt:lpstr>Основные понятия</vt:lpstr>
      <vt:lpstr>Информационно-образовательная среда</vt:lpstr>
      <vt:lpstr>Дистанционное обучение позволяет</vt:lpstr>
      <vt:lpstr>Разработаны</vt:lpstr>
      <vt:lpstr>Основные составляющие Курса в СДО ИРО</vt:lpstr>
      <vt:lpstr>Опыт использования ДОТ в ПК ИРО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дистанционных курсов ПК</dc:title>
  <dc:creator>Комп</dc:creator>
  <cp:lastModifiedBy>Галина Валентиновна Куприянова</cp:lastModifiedBy>
  <cp:revision>15</cp:revision>
  <cp:lastPrinted>2015-09-14T09:20:01Z</cp:lastPrinted>
  <dcterms:created xsi:type="dcterms:W3CDTF">2015-09-10T19:02:50Z</dcterms:created>
  <dcterms:modified xsi:type="dcterms:W3CDTF">2015-09-14T09:21:49Z</dcterms:modified>
</cp:coreProperties>
</file>