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4FA32-C348-42B6-B064-ED343852F55B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36585-EF10-4343-AEEB-18E1C19F75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189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72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060847"/>
            <a:ext cx="7772400" cy="1539603"/>
          </a:xfrm>
        </p:spPr>
        <p:txBody>
          <a:bodyPr>
            <a:normAutofit fontScale="90000"/>
          </a:bodyPr>
          <a:lstStyle/>
          <a:p>
            <a:r>
              <a:rPr lang="ru-RU" dirty="0"/>
              <a:t>Об организации дистанционных курсов ПК на кафедрах и в </a:t>
            </a:r>
            <a:r>
              <a:rPr lang="ru-RU" dirty="0" smtClean="0"/>
              <a:t>центрах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Кафедра начального образования</a:t>
            </a:r>
          </a:p>
          <a:p>
            <a:r>
              <a:rPr lang="ru-RU" dirty="0" smtClean="0"/>
              <a:t>Тихомирова О.В.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979712" y="1163586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Заседание Ученого совета 11.09.2015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58824"/>
            <a:ext cx="1104762" cy="110476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59308"/>
            <a:ext cx="1603251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00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59308"/>
            <a:ext cx="4752528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Общие сведения о дистанционном курсе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ru-RU" dirty="0" smtClean="0"/>
              <a:t>Тема «Технологии </a:t>
            </a:r>
            <a:r>
              <a:rPr lang="ru-RU" dirty="0"/>
              <a:t>работы учителя начальной школы в условиях реализации ФГОС НОО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Количество обученных в 2015 г. -  49 ч.</a:t>
            </a:r>
          </a:p>
          <a:p>
            <a:r>
              <a:rPr lang="ru-RU" dirty="0" smtClean="0"/>
              <a:t>Объем – 72 ч.</a:t>
            </a:r>
          </a:p>
          <a:p>
            <a:r>
              <a:rPr lang="ru-RU" dirty="0" smtClean="0"/>
              <a:t>Основания для разработки и реализации: востребованность ППК, обеспеченность УММ, уровень освоения - 2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87" y="140314"/>
            <a:ext cx="1104762" cy="110476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259309"/>
            <a:ext cx="1675259" cy="79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07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5688632" cy="70609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Из опыта разработки и реализации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2736304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Особенности разработки</a:t>
            </a:r>
            <a:r>
              <a:rPr lang="ru-RU" dirty="0" smtClean="0"/>
              <a:t>: требуется лаконичность материалов, тщательная проработка тестов, заданий </a:t>
            </a:r>
          </a:p>
          <a:p>
            <a:r>
              <a:rPr lang="ru-RU" b="1" dirty="0" smtClean="0"/>
              <a:t>Особенности реализации</a:t>
            </a:r>
            <a:r>
              <a:rPr lang="ru-RU" dirty="0" smtClean="0"/>
              <a:t>: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на 72-часовй курс потребовался 21 день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оформление договорной документации требует личного присутствия слушателя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больший </a:t>
            </a:r>
            <a:r>
              <a:rPr lang="ru-RU" dirty="0"/>
              <a:t>расход времени </a:t>
            </a:r>
            <a:r>
              <a:rPr lang="ru-RU" dirty="0" smtClean="0"/>
              <a:t>ППС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несоответствие реального обучения и оформления в ИС (консультации, время, даты, итоговая аттестация)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8905502"/>
              </p:ext>
            </p:extLst>
          </p:nvPr>
        </p:nvGraphicFramePr>
        <p:xfrm>
          <a:off x="395536" y="4005064"/>
          <a:ext cx="8496944" cy="270355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471663"/>
                <a:gridCol w="4025281"/>
              </a:tblGrid>
              <a:tr h="17281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1.4. ППК с использованием дистанционных образовательных технологий: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а) лекция в режиме реального времени (</a:t>
                      </a:r>
                      <a:r>
                        <a:rPr lang="ru-RU" sz="1600" dirty="0" err="1">
                          <a:effectLst/>
                        </a:rPr>
                        <a:t>вебинар</a:t>
                      </a:r>
                      <a:r>
                        <a:rPr lang="ru-RU" sz="1600" dirty="0">
                          <a:effectLst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б) практическая работа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индивидуальное оценивание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>
                          <a:effectLst/>
                        </a:rPr>
                        <a:t>групповое оценивание (общее заключение)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в) консультирование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а)1 час за 45 мин.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54940" algn="l"/>
                        </a:tabLs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0,25 час.  на 1 слушателя за каждую практическую работу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программы (15 мин., реально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 20-30 мин.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54940" algn="l"/>
                        </a:tabLst>
                      </a:pPr>
                      <a:r>
                        <a:rPr lang="ru-RU" sz="1600" dirty="0">
                          <a:effectLst/>
                        </a:rPr>
                        <a:t>2 часа на группу (не менее 25 чел.)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в) не более 1 часа на  1 слушателя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94917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1.9.Итоговая аттестация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а) Групповая аттестация в ППК менее 72 час.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б</a:t>
                      </a:r>
                      <a:r>
                        <a:rPr lang="ru-RU" sz="1600" b="1" kern="1200" dirty="0">
                          <a:solidFill>
                            <a:srgbClr val="FF0000"/>
                          </a:solidFill>
                          <a:effectLst/>
                        </a:rPr>
                        <a:t>) Индивидуальная аттестация по ППК 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в) Защита диплома или итоговый экзамен в ППП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а) Не более 4 </a:t>
                      </a:r>
                      <a:r>
                        <a:rPr lang="ru-RU" sz="1600" kern="1200" dirty="0" err="1">
                          <a:effectLst/>
                        </a:rPr>
                        <a:t>час.на</a:t>
                      </a:r>
                      <a:r>
                        <a:rPr lang="ru-RU" sz="1600" kern="1200" dirty="0">
                          <a:effectLst/>
                        </a:rPr>
                        <a:t> группу 25 чел.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б) </a:t>
                      </a:r>
                      <a:r>
                        <a:rPr lang="ru-RU" sz="1600" b="1" kern="1200" dirty="0">
                          <a:solidFill>
                            <a:srgbClr val="FF0000"/>
                          </a:solidFill>
                          <a:effectLst/>
                        </a:rPr>
                        <a:t>0,2 час. на каждого аттестуемого </a:t>
                      </a: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effectLst/>
                        </a:rPr>
                        <a:t> (12 мин, реально 30-40мин.)</a:t>
                      </a:r>
                      <a:endParaRPr lang="ru-RU" sz="1600" b="1" kern="12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в) 0.25 </a:t>
                      </a:r>
                      <a:r>
                        <a:rPr lang="ru-RU" sz="1600" kern="1200" dirty="0" err="1">
                          <a:effectLst/>
                        </a:rPr>
                        <a:t>час.на</a:t>
                      </a:r>
                      <a:r>
                        <a:rPr lang="ru-RU" sz="1600" kern="1200" dirty="0">
                          <a:effectLst/>
                        </a:rPr>
                        <a:t> каждого </a:t>
                      </a:r>
                      <a:r>
                        <a:rPr lang="ru-RU" sz="1600" kern="1200" dirty="0" smtClean="0">
                          <a:effectLst/>
                        </a:rPr>
                        <a:t>аттестуемого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17" y="-99392"/>
            <a:ext cx="1104762" cy="110476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29273"/>
            <a:ext cx="1603251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06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4579" y="260648"/>
            <a:ext cx="6120680" cy="744722"/>
          </a:xfrm>
        </p:spPr>
        <p:txBody>
          <a:bodyPr>
            <a:noAutofit/>
          </a:bodyPr>
          <a:lstStyle/>
          <a:p>
            <a:r>
              <a:rPr lang="ru-RU" sz="3200" dirty="0" smtClean="0"/>
              <a:t>Оформление дистанционного курса в ИС</a:t>
            </a:r>
            <a:endParaRPr lang="ru-RU" sz="32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133375"/>
              </p:ext>
            </p:extLst>
          </p:nvPr>
        </p:nvGraphicFramePr>
        <p:xfrm>
          <a:off x="33067" y="1124744"/>
          <a:ext cx="9075437" cy="519127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13078"/>
                <a:gridCol w="704426"/>
                <a:gridCol w="569101"/>
                <a:gridCol w="648072"/>
                <a:gridCol w="576064"/>
                <a:gridCol w="648072"/>
                <a:gridCol w="720080"/>
                <a:gridCol w="720080"/>
                <a:gridCol w="1008112"/>
                <a:gridCol w="1368152"/>
                <a:gridCol w="1152128"/>
                <a:gridCol w="648072"/>
              </a:tblGrid>
              <a:tr h="1022140"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№</a:t>
                      </a: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Дата</a:t>
                      </a: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Время</a:t>
                      </a: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Лекции</a:t>
                      </a: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Практические занятия</a:t>
                      </a: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Самостоятельная работа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обучающихся</a:t>
                      </a: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Проверка учебных 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продуктов обучающихся</a:t>
                      </a: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Групповые </a:t>
                      </a:r>
                      <a:r>
                        <a:rPr lang="ru-RU" sz="1200" dirty="0" err="1">
                          <a:effectLst/>
                        </a:rPr>
                        <a:t>конс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Часов на преподавателя</a:t>
                      </a: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Наименование</a:t>
                      </a: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Преподаватель</a:t>
                      </a: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Подпись</a:t>
                      </a:r>
                    </a:p>
                  </a:txBody>
                  <a:tcPr marL="31171" marR="31171" marT="31171" marB="31171"/>
                </a:tc>
              </a:tr>
              <a:tr h="429710"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1.06.2015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10:00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6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Технологический подход в </a:t>
                      </a:r>
                      <a:r>
                        <a:rPr lang="ru-RU" sz="1200" dirty="0" smtClean="0">
                          <a:effectLst/>
                        </a:rPr>
                        <a:t>образовании.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&lt;без преподавателя&gt; 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endParaRPr lang="ru-RU" sz="1200">
                        <a:effectLst/>
                      </a:endParaRPr>
                    </a:p>
                  </a:txBody>
                  <a:tcPr marL="31171" marR="31171" marT="31171" marB="31171"/>
                </a:tc>
              </a:tr>
              <a:tr h="429710"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1.06.2015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15:00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6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Технологический подход в </a:t>
                      </a:r>
                      <a:r>
                        <a:rPr lang="ru-RU" sz="1200" dirty="0" smtClean="0">
                          <a:effectLst/>
                        </a:rPr>
                        <a:t>образовании.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Тихомирова Ольга Вячеславовна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200">
                          <a:effectLst/>
                        </a:rPr>
                        <a:t/>
                      </a:r>
                      <a:br>
                        <a:rPr lang="ru-RU" sz="1200">
                          <a:effectLst/>
                        </a:rPr>
                      </a:br>
                      <a:endParaRPr lang="ru-RU" sz="1200">
                        <a:effectLst/>
                      </a:endParaRPr>
                    </a:p>
                  </a:txBody>
                  <a:tcPr marL="31171" marR="31171" marT="31171" marB="31171"/>
                </a:tc>
              </a:tr>
              <a:tr h="429710"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2.06.2015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09:00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6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Технологии открытого образования.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&lt;без преподавателя&gt; 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200" dirty="0">
                          <a:effectLst/>
                        </a:rPr>
                        <a:t/>
                      </a:r>
                      <a:br>
                        <a:rPr lang="ru-RU" sz="1200" dirty="0">
                          <a:effectLst/>
                        </a:rPr>
                      </a:br>
                      <a:endParaRPr lang="ru-RU" sz="1200" dirty="0">
                        <a:effectLst/>
                      </a:endParaRPr>
                    </a:p>
                  </a:txBody>
                  <a:tcPr marL="31171" marR="31171" marT="31171" marB="31171"/>
                </a:tc>
              </a:tr>
              <a:tr h="429710"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2.06.2015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13:30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Структурно-логические (задачные) технологии.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&lt;без преподавателя&gt; 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200" dirty="0">
                          <a:effectLst/>
                        </a:rPr>
                        <a:t/>
                      </a:r>
                      <a:br>
                        <a:rPr lang="ru-RU" sz="1200" dirty="0">
                          <a:effectLst/>
                        </a:rPr>
                      </a:br>
                      <a:endParaRPr lang="ru-RU" sz="1200" dirty="0">
                        <a:effectLst/>
                      </a:endParaRPr>
                    </a:p>
                  </a:txBody>
                  <a:tcPr marL="31171" marR="31171" marT="31171" marB="31171"/>
                </a:tc>
              </a:tr>
              <a:tr h="429710"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13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2.06.2015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15:00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6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Технологии открытого образования.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Тихомирова Ольга Вячеславовна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200" dirty="0">
                          <a:effectLst/>
                        </a:rPr>
                        <a:t/>
                      </a:r>
                      <a:br>
                        <a:rPr lang="ru-RU" sz="1200" dirty="0">
                          <a:effectLst/>
                        </a:rPr>
                      </a:br>
                      <a:endParaRPr lang="ru-RU" sz="1200" dirty="0">
                        <a:effectLst/>
                      </a:endParaRPr>
                    </a:p>
                  </a:txBody>
                  <a:tcPr marL="31171" marR="31171" marT="31171" marB="31171"/>
                </a:tc>
              </a:tr>
              <a:tr h="429710"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16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2.06.2015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17:30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 b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Структурно-логические (задачные) технологии.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200" dirty="0">
                          <a:effectLst/>
                        </a:rPr>
                        <a:t>Тихомирова Ольга Вячеславовна</a:t>
                      </a:r>
                      <a:endParaRPr lang="ru-RU" sz="1200" b="0" dirty="0">
                        <a:effectLst/>
                      </a:endParaRPr>
                    </a:p>
                  </a:txBody>
                  <a:tcPr marL="31171" marR="31171" marT="31171" marB="31171"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200" dirty="0">
                          <a:effectLst/>
                        </a:rPr>
                        <a:t/>
                      </a:r>
                      <a:br>
                        <a:rPr lang="ru-RU" sz="1200" dirty="0">
                          <a:effectLst/>
                        </a:rPr>
                      </a:br>
                      <a:endParaRPr lang="ru-RU" sz="1200" dirty="0">
                        <a:effectLst/>
                      </a:endParaRPr>
                    </a:p>
                  </a:txBody>
                  <a:tcPr marL="31171" marR="31171" marT="31171" marB="31171"/>
                </a:tc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17" y="-99392"/>
            <a:ext cx="1104762" cy="110476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3" y="138595"/>
            <a:ext cx="1603251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22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17" y="-99392"/>
            <a:ext cx="1104762" cy="110476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259309"/>
            <a:ext cx="1675259" cy="79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6283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393</Words>
  <Application>Microsoft Office PowerPoint</Application>
  <PresentationFormat>Экран (4:3)</PresentationFormat>
  <Paragraphs>120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Об организации дистанционных курсов ПК на кафедрах и в центрах </vt:lpstr>
      <vt:lpstr>Общие сведения о дистанционном курсе</vt:lpstr>
      <vt:lpstr>Из опыта разработки и реализации</vt:lpstr>
      <vt:lpstr>Оформление дистанционного курса в ИС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организации дистанционных курсов ПК на кафедрах и в центрах</dc:title>
  <dc:creator>Ольга Вячеславовна Тихомирова</dc:creator>
  <cp:lastModifiedBy>Галина Валентиновна Куприянова</cp:lastModifiedBy>
  <cp:revision>7</cp:revision>
  <cp:lastPrinted>2015-09-14T09:44:02Z</cp:lastPrinted>
  <dcterms:created xsi:type="dcterms:W3CDTF">2015-09-11T08:40:48Z</dcterms:created>
  <dcterms:modified xsi:type="dcterms:W3CDTF">2015-09-14T09:45:41Z</dcterms:modified>
</cp:coreProperties>
</file>