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20" r:id="rId3"/>
    <p:sldId id="321" r:id="rId4"/>
    <p:sldId id="322" r:id="rId5"/>
    <p:sldId id="319" r:id="rId6"/>
    <p:sldId id="265" r:id="rId7"/>
    <p:sldId id="304" r:id="rId8"/>
    <p:sldId id="323" r:id="rId9"/>
    <p:sldId id="298" r:id="rId10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CCFF99"/>
    <a:srgbClr val="FFFF99"/>
    <a:srgbClr val="2A88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97" d="100"/>
          <a:sy n="97" d="100"/>
        </p:scale>
        <p:origin x="-114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36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CBBFA1-FD10-4EA9-9363-7054591DF917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D446522E-A9B3-48EF-ACD6-F81668AD0F1D}">
      <dgm:prSet phldrT="[Текст]" custT="1"/>
      <dgm:spPr/>
      <dgm:t>
        <a:bodyPr/>
        <a:lstStyle/>
        <a:p>
          <a:pPr algn="l"/>
          <a:r>
            <a:rPr lang="ru-RU" sz="2400" baseline="0" dirty="0" smtClean="0">
              <a:solidFill>
                <a:schemeClr val="accent1">
                  <a:lumMod val="25000"/>
                </a:schemeClr>
              </a:solidFill>
            </a:rPr>
            <a:t>Государственное задание ГАУ ДПО ЯО ИРО</a:t>
          </a:r>
        </a:p>
        <a:p>
          <a:pPr algn="l"/>
          <a:r>
            <a:rPr lang="ru-RU" sz="2400" baseline="0" dirty="0" smtClean="0">
              <a:solidFill>
                <a:schemeClr val="accent1">
                  <a:lumMod val="25000"/>
                </a:schemeClr>
              </a:solidFill>
            </a:rPr>
            <a:t>Услуги (КПК и ПП)</a:t>
          </a:r>
        </a:p>
        <a:p>
          <a:pPr algn="l"/>
          <a:r>
            <a:rPr lang="ru-RU" sz="2400" baseline="0" dirty="0" smtClean="0">
              <a:solidFill>
                <a:schemeClr val="accent1">
                  <a:lumMod val="25000"/>
                </a:schemeClr>
              </a:solidFill>
            </a:rPr>
            <a:t>Работы (проекты, семинары, научно – методическое обеспечение)</a:t>
          </a:r>
          <a:endParaRPr lang="ru-RU" sz="2400" baseline="0" dirty="0">
            <a:solidFill>
              <a:schemeClr val="accent1">
                <a:lumMod val="25000"/>
              </a:schemeClr>
            </a:solidFill>
          </a:endParaRPr>
        </a:p>
      </dgm:t>
    </dgm:pt>
    <dgm:pt modelId="{BE6F3BD7-41D3-45B6-A8EF-C10F056EA6B0}" type="parTrans" cxnId="{8558C86A-E79D-41E9-A38E-C308F86895DC}">
      <dgm:prSet/>
      <dgm:spPr/>
      <dgm:t>
        <a:bodyPr/>
        <a:lstStyle/>
        <a:p>
          <a:endParaRPr lang="ru-RU"/>
        </a:p>
      </dgm:t>
    </dgm:pt>
    <dgm:pt modelId="{4D28A56A-2AC5-468A-9EAD-16DB9CC61F7D}" type="sibTrans" cxnId="{8558C86A-E79D-41E9-A38E-C308F86895DC}">
      <dgm:prSet/>
      <dgm:spPr/>
      <dgm:t>
        <a:bodyPr/>
        <a:lstStyle/>
        <a:p>
          <a:endParaRPr lang="ru-RU"/>
        </a:p>
      </dgm:t>
    </dgm:pt>
    <dgm:pt modelId="{D42780FE-7F38-42FB-BD6F-9CF42BD0188F}">
      <dgm:prSet phldrT="[Текст]" custT="1"/>
      <dgm:spPr/>
      <dgm:t>
        <a:bodyPr/>
        <a:lstStyle/>
        <a:p>
          <a:r>
            <a:rPr lang="ru-RU" sz="2400" b="1" baseline="0" dirty="0" smtClean="0">
              <a:solidFill>
                <a:schemeClr val="accent1">
                  <a:lumMod val="25000"/>
                </a:schemeClr>
              </a:solidFill>
            </a:rPr>
            <a:t>Соглашения о взаимодействии ИРО и БП о совместном использовании ресурсов</a:t>
          </a:r>
          <a:endParaRPr lang="ru-RU" sz="2400" b="1" baseline="0" dirty="0">
            <a:solidFill>
              <a:schemeClr val="accent1">
                <a:lumMod val="25000"/>
              </a:schemeClr>
            </a:solidFill>
          </a:endParaRPr>
        </a:p>
      </dgm:t>
    </dgm:pt>
    <dgm:pt modelId="{9AB012C8-DB62-420C-81B6-B813AF08D274}" type="parTrans" cxnId="{6924E8BA-FB78-43AF-8704-270755E788BD}">
      <dgm:prSet/>
      <dgm:spPr/>
      <dgm:t>
        <a:bodyPr/>
        <a:lstStyle/>
        <a:p>
          <a:endParaRPr lang="ru-RU"/>
        </a:p>
      </dgm:t>
    </dgm:pt>
    <dgm:pt modelId="{24AB6F6F-A686-4EB5-ADB4-DE06F9246BFA}" type="sibTrans" cxnId="{6924E8BA-FB78-43AF-8704-270755E788BD}">
      <dgm:prSet/>
      <dgm:spPr/>
      <dgm:t>
        <a:bodyPr/>
        <a:lstStyle/>
        <a:p>
          <a:endParaRPr lang="ru-RU"/>
        </a:p>
      </dgm:t>
    </dgm:pt>
    <dgm:pt modelId="{3B350CFC-AB18-4DA6-9F63-B913C2CC561E}" type="pres">
      <dgm:prSet presAssocID="{38CBBFA1-FD10-4EA9-9363-7054591DF917}" presName="linearFlow" presStyleCnt="0">
        <dgm:presLayoutVars>
          <dgm:resizeHandles val="exact"/>
        </dgm:presLayoutVars>
      </dgm:prSet>
      <dgm:spPr/>
    </dgm:pt>
    <dgm:pt modelId="{880B6317-D8B4-47FC-86E4-4087FE11A684}" type="pres">
      <dgm:prSet presAssocID="{D446522E-A9B3-48EF-ACD6-F81668AD0F1D}" presName="node" presStyleLbl="node1" presStyleIdx="0" presStyleCnt="2" custScaleX="1235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396F9A-D970-4D82-B426-81FFFA766059}" type="pres">
      <dgm:prSet presAssocID="{4D28A56A-2AC5-468A-9EAD-16DB9CC61F7D}" presName="sibTrans" presStyleLbl="sibTrans2D1" presStyleIdx="0" presStyleCnt="1" custScaleY="238109"/>
      <dgm:spPr/>
      <dgm:t>
        <a:bodyPr/>
        <a:lstStyle/>
        <a:p>
          <a:endParaRPr lang="ru-RU"/>
        </a:p>
      </dgm:t>
    </dgm:pt>
    <dgm:pt modelId="{24579237-44D9-4DF3-B641-03AF8DE0ED16}" type="pres">
      <dgm:prSet presAssocID="{4D28A56A-2AC5-468A-9EAD-16DB9CC61F7D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822E3A68-FD8A-446F-A004-795855CA7A71}" type="pres">
      <dgm:prSet presAssocID="{D42780FE-7F38-42FB-BD6F-9CF42BD0188F}" presName="node" presStyleLbl="node1" presStyleIdx="1" presStyleCnt="2" custScaleX="123585" custScaleY="49899" custLinFactNeighborY="68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9C2ED4-F3F2-4F77-A551-CC4B53FED136}" type="presOf" srcId="{38CBBFA1-FD10-4EA9-9363-7054591DF917}" destId="{3B350CFC-AB18-4DA6-9F63-B913C2CC561E}" srcOrd="0" destOrd="0" presId="urn:microsoft.com/office/officeart/2005/8/layout/process2"/>
    <dgm:cxn modelId="{02155219-6567-4CC3-A547-3BE0455C123E}" type="presOf" srcId="{D42780FE-7F38-42FB-BD6F-9CF42BD0188F}" destId="{822E3A68-FD8A-446F-A004-795855CA7A71}" srcOrd="0" destOrd="0" presId="urn:microsoft.com/office/officeart/2005/8/layout/process2"/>
    <dgm:cxn modelId="{97F7CD72-423A-4DE7-9B28-EAF77118070D}" type="presOf" srcId="{D446522E-A9B3-48EF-ACD6-F81668AD0F1D}" destId="{880B6317-D8B4-47FC-86E4-4087FE11A684}" srcOrd="0" destOrd="0" presId="urn:microsoft.com/office/officeart/2005/8/layout/process2"/>
    <dgm:cxn modelId="{8558C86A-E79D-41E9-A38E-C308F86895DC}" srcId="{38CBBFA1-FD10-4EA9-9363-7054591DF917}" destId="{D446522E-A9B3-48EF-ACD6-F81668AD0F1D}" srcOrd="0" destOrd="0" parTransId="{BE6F3BD7-41D3-45B6-A8EF-C10F056EA6B0}" sibTransId="{4D28A56A-2AC5-468A-9EAD-16DB9CC61F7D}"/>
    <dgm:cxn modelId="{6924E8BA-FB78-43AF-8704-270755E788BD}" srcId="{38CBBFA1-FD10-4EA9-9363-7054591DF917}" destId="{D42780FE-7F38-42FB-BD6F-9CF42BD0188F}" srcOrd="1" destOrd="0" parTransId="{9AB012C8-DB62-420C-81B6-B813AF08D274}" sibTransId="{24AB6F6F-A686-4EB5-ADB4-DE06F9246BFA}"/>
    <dgm:cxn modelId="{CE7BD6A5-259B-4BD4-8DCA-02F90B94CF21}" type="presOf" srcId="{4D28A56A-2AC5-468A-9EAD-16DB9CC61F7D}" destId="{76396F9A-D970-4D82-B426-81FFFA766059}" srcOrd="0" destOrd="0" presId="urn:microsoft.com/office/officeart/2005/8/layout/process2"/>
    <dgm:cxn modelId="{99799A6B-7081-4C4F-84D4-68EAA60D289B}" type="presOf" srcId="{4D28A56A-2AC5-468A-9EAD-16DB9CC61F7D}" destId="{24579237-44D9-4DF3-B641-03AF8DE0ED16}" srcOrd="1" destOrd="0" presId="urn:microsoft.com/office/officeart/2005/8/layout/process2"/>
    <dgm:cxn modelId="{C1B5FA5F-F43A-4B8F-9DC1-C3389BEF5D74}" type="presParOf" srcId="{3B350CFC-AB18-4DA6-9F63-B913C2CC561E}" destId="{880B6317-D8B4-47FC-86E4-4087FE11A684}" srcOrd="0" destOrd="0" presId="urn:microsoft.com/office/officeart/2005/8/layout/process2"/>
    <dgm:cxn modelId="{13DAC06E-34CE-46C7-B9EF-5B9C3F81CE59}" type="presParOf" srcId="{3B350CFC-AB18-4DA6-9F63-B913C2CC561E}" destId="{76396F9A-D970-4D82-B426-81FFFA766059}" srcOrd="1" destOrd="0" presId="urn:microsoft.com/office/officeart/2005/8/layout/process2"/>
    <dgm:cxn modelId="{DE57C875-C7AF-431E-9574-760274197E7B}" type="presParOf" srcId="{76396F9A-D970-4D82-B426-81FFFA766059}" destId="{24579237-44D9-4DF3-B641-03AF8DE0ED16}" srcOrd="0" destOrd="0" presId="urn:microsoft.com/office/officeart/2005/8/layout/process2"/>
    <dgm:cxn modelId="{D70D5551-23B4-47E1-9CA9-AFB47AA26753}" type="presParOf" srcId="{3B350CFC-AB18-4DA6-9F63-B913C2CC561E}" destId="{822E3A68-FD8A-446F-A004-795855CA7A71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2AAA96-F08F-46CF-8100-930450427C2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C34E44-574B-4FC2-9E4E-81ED3A1F1DD0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Задача 1</a:t>
          </a:r>
          <a:endParaRPr lang="ru-RU" dirty="0"/>
        </a:p>
      </dgm:t>
    </dgm:pt>
    <dgm:pt modelId="{EBE232CA-43EE-40FD-AF02-F536B2A7BC72}" type="parTrans" cxnId="{C98E04F4-2796-4E69-B41D-E338ED687B1F}">
      <dgm:prSet/>
      <dgm:spPr/>
      <dgm:t>
        <a:bodyPr/>
        <a:lstStyle/>
        <a:p>
          <a:endParaRPr lang="ru-RU"/>
        </a:p>
      </dgm:t>
    </dgm:pt>
    <dgm:pt modelId="{11F48E2A-6AF3-47C1-8384-BE73EE99BF89}" type="sibTrans" cxnId="{C98E04F4-2796-4E69-B41D-E338ED687B1F}">
      <dgm:prSet/>
      <dgm:spPr/>
      <dgm:t>
        <a:bodyPr/>
        <a:lstStyle/>
        <a:p>
          <a:endParaRPr lang="ru-RU"/>
        </a:p>
      </dgm:t>
    </dgm:pt>
    <dgm:pt modelId="{872C081B-FF09-49AF-A794-5AEC2A49558A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600" dirty="0" smtClean="0"/>
            <a:t>Использование ресурсов для реализации ДПП</a:t>
          </a:r>
          <a:endParaRPr lang="ru-RU" sz="1600" dirty="0"/>
        </a:p>
      </dgm:t>
    </dgm:pt>
    <dgm:pt modelId="{932ACC42-EDEE-48EC-B0F8-F7BF4BFD5822}" type="parTrans" cxnId="{D8BB24F5-CD9C-4300-BCC9-98A29370EF61}">
      <dgm:prSet/>
      <dgm:spPr/>
      <dgm:t>
        <a:bodyPr/>
        <a:lstStyle/>
        <a:p>
          <a:endParaRPr lang="ru-RU"/>
        </a:p>
      </dgm:t>
    </dgm:pt>
    <dgm:pt modelId="{0FFCE719-8186-4FDE-A82D-77756804B7FE}" type="sibTrans" cxnId="{D8BB24F5-CD9C-4300-BCC9-98A29370EF61}">
      <dgm:prSet/>
      <dgm:spPr/>
      <dgm:t>
        <a:bodyPr/>
        <a:lstStyle/>
        <a:p>
          <a:endParaRPr lang="ru-RU"/>
        </a:p>
      </dgm:t>
    </dgm:pt>
    <dgm:pt modelId="{2AF99261-50EB-4FF1-B681-0A4695544F15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Задача 2</a:t>
          </a:r>
          <a:endParaRPr lang="ru-RU" dirty="0"/>
        </a:p>
      </dgm:t>
    </dgm:pt>
    <dgm:pt modelId="{80E67BD2-1212-4C61-80E8-1882E3DCC0E5}" type="parTrans" cxnId="{B39A6C80-8A00-491D-82A4-9C84C9617205}">
      <dgm:prSet/>
      <dgm:spPr/>
      <dgm:t>
        <a:bodyPr/>
        <a:lstStyle/>
        <a:p>
          <a:endParaRPr lang="ru-RU"/>
        </a:p>
      </dgm:t>
    </dgm:pt>
    <dgm:pt modelId="{CCA4E1DE-9440-4452-A7B2-FCFD835A1BE8}" type="sibTrans" cxnId="{B39A6C80-8A00-491D-82A4-9C84C9617205}">
      <dgm:prSet/>
      <dgm:spPr/>
      <dgm:t>
        <a:bodyPr/>
        <a:lstStyle/>
        <a:p>
          <a:endParaRPr lang="ru-RU"/>
        </a:p>
      </dgm:t>
    </dgm:pt>
    <dgm:pt modelId="{0343948F-D01C-40B6-9568-3125A7634FC6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600" dirty="0" smtClean="0"/>
            <a:t>Проведение научно – педагогических исследований (база для НПЛ)</a:t>
          </a:r>
          <a:endParaRPr lang="ru-RU" sz="1600" dirty="0"/>
        </a:p>
      </dgm:t>
    </dgm:pt>
    <dgm:pt modelId="{2CAE7F32-430C-4CB6-97F1-E8F8C5F99D79}" type="parTrans" cxnId="{CAEB124C-8656-44C8-A538-839C1D96A416}">
      <dgm:prSet/>
      <dgm:spPr/>
      <dgm:t>
        <a:bodyPr/>
        <a:lstStyle/>
        <a:p>
          <a:endParaRPr lang="ru-RU"/>
        </a:p>
      </dgm:t>
    </dgm:pt>
    <dgm:pt modelId="{3F6064B8-C342-4B6A-A535-1A095B858015}" type="sibTrans" cxnId="{CAEB124C-8656-44C8-A538-839C1D96A416}">
      <dgm:prSet/>
      <dgm:spPr/>
      <dgm:t>
        <a:bodyPr/>
        <a:lstStyle/>
        <a:p>
          <a:endParaRPr lang="ru-RU"/>
        </a:p>
      </dgm:t>
    </dgm:pt>
    <dgm:pt modelId="{43896520-36E9-426C-9392-8590B294A87B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Задача 3</a:t>
          </a:r>
          <a:endParaRPr lang="ru-RU" dirty="0"/>
        </a:p>
      </dgm:t>
    </dgm:pt>
    <dgm:pt modelId="{7EC7DBAA-404F-41BE-B0DD-4094B52E129A}" type="parTrans" cxnId="{E433613C-36BD-4723-903D-7BADAAA9EE08}">
      <dgm:prSet/>
      <dgm:spPr/>
      <dgm:t>
        <a:bodyPr/>
        <a:lstStyle/>
        <a:p>
          <a:endParaRPr lang="ru-RU"/>
        </a:p>
      </dgm:t>
    </dgm:pt>
    <dgm:pt modelId="{5E00349B-9BF9-406F-862F-2E47C53D116E}" type="sibTrans" cxnId="{E433613C-36BD-4723-903D-7BADAAA9EE08}">
      <dgm:prSet/>
      <dgm:spPr/>
      <dgm:t>
        <a:bodyPr/>
        <a:lstStyle/>
        <a:p>
          <a:endParaRPr lang="ru-RU"/>
        </a:p>
      </dgm:t>
    </dgm:pt>
    <dgm:pt modelId="{5D84DB80-20D9-41B8-8B7A-60116ABF7699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600" dirty="0" smtClean="0"/>
            <a:t>Апробация и внедрение новых  технологий, организационных моделей, механизмов  в образовательную деятельность и управление </a:t>
          </a:r>
          <a:endParaRPr lang="ru-RU" sz="1600" dirty="0"/>
        </a:p>
      </dgm:t>
    </dgm:pt>
    <dgm:pt modelId="{BCD8EF5C-2F03-42D3-B2DD-D50BF304DA3D}" type="parTrans" cxnId="{22142C50-D551-4A01-9AD7-79A9247B847B}">
      <dgm:prSet/>
      <dgm:spPr/>
      <dgm:t>
        <a:bodyPr/>
        <a:lstStyle/>
        <a:p>
          <a:endParaRPr lang="ru-RU"/>
        </a:p>
      </dgm:t>
    </dgm:pt>
    <dgm:pt modelId="{0AB65E2B-54B1-4B7E-AB21-D6724123C5E5}" type="sibTrans" cxnId="{22142C50-D551-4A01-9AD7-79A9247B847B}">
      <dgm:prSet/>
      <dgm:spPr/>
      <dgm:t>
        <a:bodyPr/>
        <a:lstStyle/>
        <a:p>
          <a:endParaRPr lang="ru-RU"/>
        </a:p>
      </dgm:t>
    </dgm:pt>
    <dgm:pt modelId="{C86FBDB9-E8CB-4419-BD45-FC4B908D7DA6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600" dirty="0" smtClean="0"/>
            <a:t>Реализация федеральных и региональных проектов</a:t>
          </a:r>
          <a:endParaRPr lang="ru-RU" sz="1600" dirty="0"/>
        </a:p>
      </dgm:t>
    </dgm:pt>
    <dgm:pt modelId="{D1CF03A4-F53D-4510-ABEB-45CCC924E5A9}" type="parTrans" cxnId="{1C1A0331-C81E-4851-9378-F0AAF9BBEE65}">
      <dgm:prSet/>
      <dgm:spPr/>
      <dgm:t>
        <a:bodyPr/>
        <a:lstStyle/>
        <a:p>
          <a:endParaRPr lang="ru-RU"/>
        </a:p>
      </dgm:t>
    </dgm:pt>
    <dgm:pt modelId="{903984BB-42A4-4E02-90B2-7815E0A8D18D}" type="sibTrans" cxnId="{1C1A0331-C81E-4851-9378-F0AAF9BBEE65}">
      <dgm:prSet/>
      <dgm:spPr/>
      <dgm:t>
        <a:bodyPr/>
        <a:lstStyle/>
        <a:p>
          <a:endParaRPr lang="ru-RU"/>
        </a:p>
      </dgm:t>
    </dgm:pt>
    <dgm:pt modelId="{463E73CE-8163-4262-8117-121DCC957D89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600" dirty="0" smtClean="0"/>
            <a:t>Внедрение новых форм и направлений  повышения квалификации  и переподготовки педагогических кадров</a:t>
          </a:r>
          <a:endParaRPr lang="ru-RU" sz="1600" dirty="0"/>
        </a:p>
      </dgm:t>
    </dgm:pt>
    <dgm:pt modelId="{ABBCD4E0-9111-4942-B3E6-9DE5B14581DB}" type="parTrans" cxnId="{F8928345-F936-4A73-953B-E9F9E19B20E8}">
      <dgm:prSet/>
      <dgm:spPr/>
      <dgm:t>
        <a:bodyPr/>
        <a:lstStyle/>
        <a:p>
          <a:endParaRPr lang="ru-RU"/>
        </a:p>
      </dgm:t>
    </dgm:pt>
    <dgm:pt modelId="{E6F2AD02-8B10-48AF-B193-373C8D12DCD3}" type="sibTrans" cxnId="{F8928345-F936-4A73-953B-E9F9E19B20E8}">
      <dgm:prSet/>
      <dgm:spPr/>
      <dgm:t>
        <a:bodyPr/>
        <a:lstStyle/>
        <a:p>
          <a:endParaRPr lang="ru-RU"/>
        </a:p>
      </dgm:t>
    </dgm:pt>
    <dgm:pt modelId="{30E59739-A042-414F-9850-2769052F6DB6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Задача 4</a:t>
          </a:r>
          <a:endParaRPr lang="ru-RU" dirty="0"/>
        </a:p>
      </dgm:t>
    </dgm:pt>
    <dgm:pt modelId="{8A9BFF59-4BDF-4202-ABDB-9FDED8663F4C}" type="parTrans" cxnId="{12FDBD94-2B70-4EBD-B27C-3E46508D0271}">
      <dgm:prSet/>
      <dgm:spPr/>
      <dgm:t>
        <a:bodyPr/>
        <a:lstStyle/>
        <a:p>
          <a:endParaRPr lang="ru-RU"/>
        </a:p>
      </dgm:t>
    </dgm:pt>
    <dgm:pt modelId="{180227FF-3EB9-4690-A669-138C0F98A4B1}" type="sibTrans" cxnId="{12FDBD94-2B70-4EBD-B27C-3E46508D0271}">
      <dgm:prSet/>
      <dgm:spPr/>
      <dgm:t>
        <a:bodyPr/>
        <a:lstStyle/>
        <a:p>
          <a:endParaRPr lang="ru-RU"/>
        </a:p>
      </dgm:t>
    </dgm:pt>
    <dgm:pt modelId="{90B995BF-FF8E-49EA-BE33-E42F98D3F78A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Задача 5</a:t>
          </a:r>
          <a:endParaRPr lang="ru-RU" dirty="0"/>
        </a:p>
      </dgm:t>
    </dgm:pt>
    <dgm:pt modelId="{B0658537-8430-4C92-8B26-EFCE5B0F1711}" type="parTrans" cxnId="{3E2A987A-C9B6-440C-A20C-8CACF0CA99E7}">
      <dgm:prSet/>
      <dgm:spPr/>
      <dgm:t>
        <a:bodyPr/>
        <a:lstStyle/>
        <a:p>
          <a:endParaRPr lang="ru-RU"/>
        </a:p>
      </dgm:t>
    </dgm:pt>
    <dgm:pt modelId="{79A019A3-F3F2-4138-99A8-A1A4559EF0BB}" type="sibTrans" cxnId="{3E2A987A-C9B6-440C-A20C-8CACF0CA99E7}">
      <dgm:prSet/>
      <dgm:spPr/>
      <dgm:t>
        <a:bodyPr/>
        <a:lstStyle/>
        <a:p>
          <a:endParaRPr lang="ru-RU"/>
        </a:p>
      </dgm:t>
    </dgm:pt>
    <dgm:pt modelId="{313970B6-044E-410E-8735-643CA1BF8A75}" type="pres">
      <dgm:prSet presAssocID="{872AAA96-F08F-46CF-8100-930450427C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ED7E9A-D738-49CE-B73B-7DA89D73CBE3}" type="pres">
      <dgm:prSet presAssocID="{ABC34E44-574B-4FC2-9E4E-81ED3A1F1DD0}" presName="linNode" presStyleCnt="0"/>
      <dgm:spPr/>
    </dgm:pt>
    <dgm:pt modelId="{65425801-42D7-4D09-93F6-9C8B74A19628}" type="pres">
      <dgm:prSet presAssocID="{ABC34E44-574B-4FC2-9E4E-81ED3A1F1DD0}" presName="parentText" presStyleLbl="node1" presStyleIdx="0" presStyleCnt="5" custScaleX="58333" custScaleY="61273" custLinFactNeighborX="-3646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AD1C7D-2548-4E3D-A5EC-CCD720FF182B}" type="pres">
      <dgm:prSet presAssocID="{ABC34E44-574B-4FC2-9E4E-81ED3A1F1DD0}" presName="descendantText" presStyleLbl="alignAccFollowNode1" presStyleIdx="0" presStyleCnt="5" custScaleX="121322" custLinFactNeighborX="925" custLinFactNeighborY="-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588660-FE62-4318-B944-F9A1555725B3}" type="pres">
      <dgm:prSet presAssocID="{11F48E2A-6AF3-47C1-8384-BE73EE99BF89}" presName="sp" presStyleCnt="0"/>
      <dgm:spPr/>
    </dgm:pt>
    <dgm:pt modelId="{53F5C16F-F5ED-4DC4-951B-CD64E56FDC2A}" type="pres">
      <dgm:prSet presAssocID="{2AF99261-50EB-4FF1-B681-0A4695544F15}" presName="linNode" presStyleCnt="0"/>
      <dgm:spPr/>
    </dgm:pt>
    <dgm:pt modelId="{0E63E0E8-3479-49B1-8281-ECF676278E5A}" type="pres">
      <dgm:prSet presAssocID="{2AF99261-50EB-4FF1-B681-0A4695544F15}" presName="parentText" presStyleLbl="node1" presStyleIdx="1" presStyleCnt="5" custScaleX="58333" custScaleY="61782" custLinFactNeighborX="-3646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D0C465-D673-476B-BDD4-5767ABFAD71E}" type="pres">
      <dgm:prSet presAssocID="{2AF99261-50EB-4FF1-B681-0A4695544F15}" presName="descendantText" presStyleLbl="alignAccFollowNode1" presStyleIdx="1" presStyleCnt="5" custScaleX="121859" custLinFactNeighborX="-2036" custLinFactNeighborY="68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074053-8868-4A22-B4C8-8D58724CB9C8}" type="pres">
      <dgm:prSet presAssocID="{CCA4E1DE-9440-4452-A7B2-FCFD835A1BE8}" presName="sp" presStyleCnt="0"/>
      <dgm:spPr/>
    </dgm:pt>
    <dgm:pt modelId="{B2325660-E408-456F-BE8A-63867CE4BE64}" type="pres">
      <dgm:prSet presAssocID="{43896520-36E9-426C-9392-8590B294A87B}" presName="linNode" presStyleCnt="0"/>
      <dgm:spPr/>
    </dgm:pt>
    <dgm:pt modelId="{EA95A672-A36B-446D-BD53-BB435C276926}" type="pres">
      <dgm:prSet presAssocID="{43896520-36E9-426C-9392-8590B294A87B}" presName="parentText" presStyleLbl="node1" presStyleIdx="2" presStyleCnt="5" custScaleX="57407" custScaleY="62292" custLinFactNeighborX="-3646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B11E1F-FCF4-4995-9BE4-FCFF3B594327}" type="pres">
      <dgm:prSet presAssocID="{43896520-36E9-426C-9392-8590B294A87B}" presName="descendantText" presStyleLbl="alignAccFollowNode1" presStyleIdx="2" presStyleCnt="5" custScaleX="122904" custLinFactNeighborX="464" custLinFactNeighborY="17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1A3006-2080-4BB9-93C5-599406B906B2}" type="pres">
      <dgm:prSet presAssocID="{5E00349B-9BF9-406F-862F-2E47C53D116E}" presName="sp" presStyleCnt="0"/>
      <dgm:spPr/>
    </dgm:pt>
    <dgm:pt modelId="{946F8446-A0F9-4D21-B9E1-F7F7EDFBD63E}" type="pres">
      <dgm:prSet presAssocID="{30E59739-A042-414F-9850-2769052F6DB6}" presName="linNode" presStyleCnt="0"/>
      <dgm:spPr/>
    </dgm:pt>
    <dgm:pt modelId="{FFB0F7CF-1165-43E5-A78B-A35BD7A97515}" type="pres">
      <dgm:prSet presAssocID="{30E59739-A042-414F-9850-2769052F6DB6}" presName="parentText" presStyleLbl="node1" presStyleIdx="3" presStyleCnt="5" custScaleX="58334" custScaleY="65846" custLinFactNeighborX="-3646" custLinFactNeighborY="152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D19442-0E0E-400D-BF31-0DA266864A54}" type="pres">
      <dgm:prSet presAssocID="{30E59739-A042-414F-9850-2769052F6DB6}" presName="descendantText" presStyleLbl="alignAccFollowNode1" presStyleIdx="3" presStyleCnt="5" custScaleX="1223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22C22C-5DA7-4E10-B95D-1199BC05B76D}" type="pres">
      <dgm:prSet presAssocID="{180227FF-3EB9-4690-A669-138C0F98A4B1}" presName="sp" presStyleCnt="0"/>
      <dgm:spPr/>
    </dgm:pt>
    <dgm:pt modelId="{EED42C15-E374-4DC6-9B31-11F495D33883}" type="pres">
      <dgm:prSet presAssocID="{90B995BF-FF8E-49EA-BE33-E42F98D3F78A}" presName="linNode" presStyleCnt="0"/>
      <dgm:spPr/>
    </dgm:pt>
    <dgm:pt modelId="{C5ECECEE-ED85-41FA-B308-AF49DA25B8AB}" type="pres">
      <dgm:prSet presAssocID="{90B995BF-FF8E-49EA-BE33-E42F98D3F78A}" presName="parentText" presStyleLbl="node1" presStyleIdx="4" presStyleCnt="5" custScaleX="57407" custScaleY="63312" custLinFactNeighborX="-3646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783260-7AD5-4384-B605-25BB2E12DFA5}" type="pres">
      <dgm:prSet presAssocID="{90B995BF-FF8E-49EA-BE33-E42F98D3F78A}" presName="descendantText" presStyleLbl="alignAccFollowNode1" presStyleIdx="4" presStyleCnt="5" custScaleX="1229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02E0B3-344D-46AB-A5A3-D156279ABC31}" type="presOf" srcId="{90B995BF-FF8E-49EA-BE33-E42F98D3F78A}" destId="{C5ECECEE-ED85-41FA-B308-AF49DA25B8AB}" srcOrd="0" destOrd="0" presId="urn:microsoft.com/office/officeart/2005/8/layout/vList5"/>
    <dgm:cxn modelId="{3554CBED-CF99-4BC5-85BA-D5B70F57D0C9}" type="presOf" srcId="{872C081B-FF09-49AF-A794-5AEC2A49558A}" destId="{41AD1C7D-2548-4E3D-A5EC-CCD720FF182B}" srcOrd="0" destOrd="0" presId="urn:microsoft.com/office/officeart/2005/8/layout/vList5"/>
    <dgm:cxn modelId="{3E2A987A-C9B6-440C-A20C-8CACF0CA99E7}" srcId="{872AAA96-F08F-46CF-8100-930450427C2D}" destId="{90B995BF-FF8E-49EA-BE33-E42F98D3F78A}" srcOrd="4" destOrd="0" parTransId="{B0658537-8430-4C92-8B26-EFCE5B0F1711}" sibTransId="{79A019A3-F3F2-4138-99A8-A1A4559EF0BB}"/>
    <dgm:cxn modelId="{CAEB124C-8656-44C8-A538-839C1D96A416}" srcId="{2AF99261-50EB-4FF1-B681-0A4695544F15}" destId="{0343948F-D01C-40B6-9568-3125A7634FC6}" srcOrd="0" destOrd="0" parTransId="{2CAE7F32-430C-4CB6-97F1-E8F8C5F99D79}" sibTransId="{3F6064B8-C342-4B6A-A535-1A095B858015}"/>
    <dgm:cxn modelId="{1C1A0331-C81E-4851-9378-F0AAF9BBEE65}" srcId="{30E59739-A042-414F-9850-2769052F6DB6}" destId="{C86FBDB9-E8CB-4419-BD45-FC4B908D7DA6}" srcOrd="0" destOrd="0" parTransId="{D1CF03A4-F53D-4510-ABEB-45CCC924E5A9}" sibTransId="{903984BB-42A4-4E02-90B2-7815E0A8D18D}"/>
    <dgm:cxn modelId="{E433613C-36BD-4723-903D-7BADAAA9EE08}" srcId="{872AAA96-F08F-46CF-8100-930450427C2D}" destId="{43896520-36E9-426C-9392-8590B294A87B}" srcOrd="2" destOrd="0" parTransId="{7EC7DBAA-404F-41BE-B0DD-4094B52E129A}" sibTransId="{5E00349B-9BF9-406F-862F-2E47C53D116E}"/>
    <dgm:cxn modelId="{D8BB24F5-CD9C-4300-BCC9-98A29370EF61}" srcId="{ABC34E44-574B-4FC2-9E4E-81ED3A1F1DD0}" destId="{872C081B-FF09-49AF-A794-5AEC2A49558A}" srcOrd="0" destOrd="0" parTransId="{932ACC42-EDEE-48EC-B0F8-F7BF4BFD5822}" sibTransId="{0FFCE719-8186-4FDE-A82D-77756804B7FE}"/>
    <dgm:cxn modelId="{1D909838-3A44-418E-8081-FAA2983F3169}" type="presOf" srcId="{5D84DB80-20D9-41B8-8B7A-60116ABF7699}" destId="{E1B11E1F-FCF4-4995-9BE4-FCFF3B594327}" srcOrd="0" destOrd="0" presId="urn:microsoft.com/office/officeart/2005/8/layout/vList5"/>
    <dgm:cxn modelId="{C98E04F4-2796-4E69-B41D-E338ED687B1F}" srcId="{872AAA96-F08F-46CF-8100-930450427C2D}" destId="{ABC34E44-574B-4FC2-9E4E-81ED3A1F1DD0}" srcOrd="0" destOrd="0" parTransId="{EBE232CA-43EE-40FD-AF02-F536B2A7BC72}" sibTransId="{11F48E2A-6AF3-47C1-8384-BE73EE99BF89}"/>
    <dgm:cxn modelId="{4D4EF099-9E50-4BD9-A9EC-D4FE32EEB7EB}" type="presOf" srcId="{C86FBDB9-E8CB-4419-BD45-FC4B908D7DA6}" destId="{FCD19442-0E0E-400D-BF31-0DA266864A54}" srcOrd="0" destOrd="0" presId="urn:microsoft.com/office/officeart/2005/8/layout/vList5"/>
    <dgm:cxn modelId="{22142C50-D551-4A01-9AD7-79A9247B847B}" srcId="{43896520-36E9-426C-9392-8590B294A87B}" destId="{5D84DB80-20D9-41B8-8B7A-60116ABF7699}" srcOrd="0" destOrd="0" parTransId="{BCD8EF5C-2F03-42D3-B2DD-D50BF304DA3D}" sibTransId="{0AB65E2B-54B1-4B7E-AB21-D6724123C5E5}"/>
    <dgm:cxn modelId="{8E28B3BD-EAFC-4481-B637-E8F10ED1F542}" type="presOf" srcId="{0343948F-D01C-40B6-9568-3125A7634FC6}" destId="{D8D0C465-D673-476B-BDD4-5767ABFAD71E}" srcOrd="0" destOrd="0" presId="urn:microsoft.com/office/officeart/2005/8/layout/vList5"/>
    <dgm:cxn modelId="{1B3EAE54-11AF-4525-8838-0ACB55B78464}" type="presOf" srcId="{30E59739-A042-414F-9850-2769052F6DB6}" destId="{FFB0F7CF-1165-43E5-A78B-A35BD7A97515}" srcOrd="0" destOrd="0" presId="urn:microsoft.com/office/officeart/2005/8/layout/vList5"/>
    <dgm:cxn modelId="{2B6766CE-70D9-4C92-A5D5-F79CB13662F1}" type="presOf" srcId="{ABC34E44-574B-4FC2-9E4E-81ED3A1F1DD0}" destId="{65425801-42D7-4D09-93F6-9C8B74A19628}" srcOrd="0" destOrd="0" presId="urn:microsoft.com/office/officeart/2005/8/layout/vList5"/>
    <dgm:cxn modelId="{F8D5CB98-BB21-46F7-BE18-4B5ED4372428}" type="presOf" srcId="{43896520-36E9-426C-9392-8590B294A87B}" destId="{EA95A672-A36B-446D-BD53-BB435C276926}" srcOrd="0" destOrd="0" presId="urn:microsoft.com/office/officeart/2005/8/layout/vList5"/>
    <dgm:cxn modelId="{59F8C238-1BDD-4804-A26E-A4686645D59D}" type="presOf" srcId="{872AAA96-F08F-46CF-8100-930450427C2D}" destId="{313970B6-044E-410E-8735-643CA1BF8A75}" srcOrd="0" destOrd="0" presId="urn:microsoft.com/office/officeart/2005/8/layout/vList5"/>
    <dgm:cxn modelId="{12FDBD94-2B70-4EBD-B27C-3E46508D0271}" srcId="{872AAA96-F08F-46CF-8100-930450427C2D}" destId="{30E59739-A042-414F-9850-2769052F6DB6}" srcOrd="3" destOrd="0" parTransId="{8A9BFF59-4BDF-4202-ABDB-9FDED8663F4C}" sibTransId="{180227FF-3EB9-4690-A669-138C0F98A4B1}"/>
    <dgm:cxn modelId="{AA24A2CD-7768-4A83-ABD2-000EFE612DD6}" type="presOf" srcId="{2AF99261-50EB-4FF1-B681-0A4695544F15}" destId="{0E63E0E8-3479-49B1-8281-ECF676278E5A}" srcOrd="0" destOrd="0" presId="urn:microsoft.com/office/officeart/2005/8/layout/vList5"/>
    <dgm:cxn modelId="{F8928345-F936-4A73-953B-E9F9E19B20E8}" srcId="{90B995BF-FF8E-49EA-BE33-E42F98D3F78A}" destId="{463E73CE-8163-4262-8117-121DCC957D89}" srcOrd="0" destOrd="0" parTransId="{ABBCD4E0-9111-4942-B3E6-9DE5B14581DB}" sibTransId="{E6F2AD02-8B10-48AF-B193-373C8D12DCD3}"/>
    <dgm:cxn modelId="{94DB473E-E2CC-467B-952A-6F685E0807C8}" type="presOf" srcId="{463E73CE-8163-4262-8117-121DCC957D89}" destId="{1B783260-7AD5-4384-B605-25BB2E12DFA5}" srcOrd="0" destOrd="0" presId="urn:microsoft.com/office/officeart/2005/8/layout/vList5"/>
    <dgm:cxn modelId="{B39A6C80-8A00-491D-82A4-9C84C9617205}" srcId="{872AAA96-F08F-46CF-8100-930450427C2D}" destId="{2AF99261-50EB-4FF1-B681-0A4695544F15}" srcOrd="1" destOrd="0" parTransId="{80E67BD2-1212-4C61-80E8-1882E3DCC0E5}" sibTransId="{CCA4E1DE-9440-4452-A7B2-FCFD835A1BE8}"/>
    <dgm:cxn modelId="{535BBC79-957E-4F4F-B20F-8B1045425A2D}" type="presParOf" srcId="{313970B6-044E-410E-8735-643CA1BF8A75}" destId="{D8ED7E9A-D738-49CE-B73B-7DA89D73CBE3}" srcOrd="0" destOrd="0" presId="urn:microsoft.com/office/officeart/2005/8/layout/vList5"/>
    <dgm:cxn modelId="{893D9E23-54D5-482F-9215-A298529D8F25}" type="presParOf" srcId="{D8ED7E9A-D738-49CE-B73B-7DA89D73CBE3}" destId="{65425801-42D7-4D09-93F6-9C8B74A19628}" srcOrd="0" destOrd="0" presId="urn:microsoft.com/office/officeart/2005/8/layout/vList5"/>
    <dgm:cxn modelId="{3C17B31A-D0B7-4FD4-B9BE-BAFCAF9E61EC}" type="presParOf" srcId="{D8ED7E9A-D738-49CE-B73B-7DA89D73CBE3}" destId="{41AD1C7D-2548-4E3D-A5EC-CCD720FF182B}" srcOrd="1" destOrd="0" presId="urn:microsoft.com/office/officeart/2005/8/layout/vList5"/>
    <dgm:cxn modelId="{ACA3294D-33F1-427A-BD78-328107663389}" type="presParOf" srcId="{313970B6-044E-410E-8735-643CA1BF8A75}" destId="{1C588660-FE62-4318-B944-F9A1555725B3}" srcOrd="1" destOrd="0" presId="urn:microsoft.com/office/officeart/2005/8/layout/vList5"/>
    <dgm:cxn modelId="{39978404-6CBA-42F2-AA69-C2EA4BB6C15E}" type="presParOf" srcId="{313970B6-044E-410E-8735-643CA1BF8A75}" destId="{53F5C16F-F5ED-4DC4-951B-CD64E56FDC2A}" srcOrd="2" destOrd="0" presId="urn:microsoft.com/office/officeart/2005/8/layout/vList5"/>
    <dgm:cxn modelId="{045B73D7-34B5-49F7-A44C-88F6B6776B1C}" type="presParOf" srcId="{53F5C16F-F5ED-4DC4-951B-CD64E56FDC2A}" destId="{0E63E0E8-3479-49B1-8281-ECF676278E5A}" srcOrd="0" destOrd="0" presId="urn:microsoft.com/office/officeart/2005/8/layout/vList5"/>
    <dgm:cxn modelId="{83104CEB-1092-493D-B555-2057F8808788}" type="presParOf" srcId="{53F5C16F-F5ED-4DC4-951B-CD64E56FDC2A}" destId="{D8D0C465-D673-476B-BDD4-5767ABFAD71E}" srcOrd="1" destOrd="0" presId="urn:microsoft.com/office/officeart/2005/8/layout/vList5"/>
    <dgm:cxn modelId="{EADD5DEF-347D-4573-A139-877FE756BA1D}" type="presParOf" srcId="{313970B6-044E-410E-8735-643CA1BF8A75}" destId="{E9074053-8868-4A22-B4C8-8D58724CB9C8}" srcOrd="3" destOrd="0" presId="urn:microsoft.com/office/officeart/2005/8/layout/vList5"/>
    <dgm:cxn modelId="{BAF674FE-1888-4883-94B1-A9B1FB4691E2}" type="presParOf" srcId="{313970B6-044E-410E-8735-643CA1BF8A75}" destId="{B2325660-E408-456F-BE8A-63867CE4BE64}" srcOrd="4" destOrd="0" presId="urn:microsoft.com/office/officeart/2005/8/layout/vList5"/>
    <dgm:cxn modelId="{8C480312-A349-4F02-9C95-2B3749D5B7FB}" type="presParOf" srcId="{B2325660-E408-456F-BE8A-63867CE4BE64}" destId="{EA95A672-A36B-446D-BD53-BB435C276926}" srcOrd="0" destOrd="0" presId="urn:microsoft.com/office/officeart/2005/8/layout/vList5"/>
    <dgm:cxn modelId="{DA520A22-1F51-4DB3-BF18-92388481E4E0}" type="presParOf" srcId="{B2325660-E408-456F-BE8A-63867CE4BE64}" destId="{E1B11E1F-FCF4-4995-9BE4-FCFF3B594327}" srcOrd="1" destOrd="0" presId="urn:microsoft.com/office/officeart/2005/8/layout/vList5"/>
    <dgm:cxn modelId="{ED4859B4-B330-4E9E-A02C-4CD04C9AB00B}" type="presParOf" srcId="{313970B6-044E-410E-8735-643CA1BF8A75}" destId="{E21A3006-2080-4BB9-93C5-599406B906B2}" srcOrd="5" destOrd="0" presId="urn:microsoft.com/office/officeart/2005/8/layout/vList5"/>
    <dgm:cxn modelId="{46AEE0B5-35D4-4A20-9205-E1F192F41BE8}" type="presParOf" srcId="{313970B6-044E-410E-8735-643CA1BF8A75}" destId="{946F8446-A0F9-4D21-B9E1-F7F7EDFBD63E}" srcOrd="6" destOrd="0" presId="urn:microsoft.com/office/officeart/2005/8/layout/vList5"/>
    <dgm:cxn modelId="{80C50F81-587C-4D95-B9C2-EC84A743A17F}" type="presParOf" srcId="{946F8446-A0F9-4D21-B9E1-F7F7EDFBD63E}" destId="{FFB0F7CF-1165-43E5-A78B-A35BD7A97515}" srcOrd="0" destOrd="0" presId="urn:microsoft.com/office/officeart/2005/8/layout/vList5"/>
    <dgm:cxn modelId="{DBC934F4-20D8-45D4-A363-C8A163B9D930}" type="presParOf" srcId="{946F8446-A0F9-4D21-B9E1-F7F7EDFBD63E}" destId="{FCD19442-0E0E-400D-BF31-0DA266864A54}" srcOrd="1" destOrd="0" presId="urn:microsoft.com/office/officeart/2005/8/layout/vList5"/>
    <dgm:cxn modelId="{5D4161C0-2621-4C7B-8695-CC3F50DCE3FE}" type="presParOf" srcId="{313970B6-044E-410E-8735-643CA1BF8A75}" destId="{D622C22C-5DA7-4E10-B95D-1199BC05B76D}" srcOrd="7" destOrd="0" presId="urn:microsoft.com/office/officeart/2005/8/layout/vList5"/>
    <dgm:cxn modelId="{B0069602-8CEA-4767-A547-3A314C86A8B1}" type="presParOf" srcId="{313970B6-044E-410E-8735-643CA1BF8A75}" destId="{EED42C15-E374-4DC6-9B31-11F495D33883}" srcOrd="8" destOrd="0" presId="urn:microsoft.com/office/officeart/2005/8/layout/vList5"/>
    <dgm:cxn modelId="{1C040B34-BC85-407A-86BE-132AD7A33301}" type="presParOf" srcId="{EED42C15-E374-4DC6-9B31-11F495D33883}" destId="{C5ECECEE-ED85-41FA-B308-AF49DA25B8AB}" srcOrd="0" destOrd="0" presId="urn:microsoft.com/office/officeart/2005/8/layout/vList5"/>
    <dgm:cxn modelId="{6D8BB5D9-CA26-46B0-B37D-4579F70FA103}" type="presParOf" srcId="{EED42C15-E374-4DC6-9B31-11F495D33883}" destId="{1B783260-7AD5-4384-B605-25BB2E12DFA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B6317-D8B4-47FC-86E4-4087FE11A684}">
      <dsp:nvSpPr>
        <dsp:cNvPr id="0" name=""/>
        <dsp:cNvSpPr/>
      </dsp:nvSpPr>
      <dsp:spPr>
        <a:xfrm>
          <a:off x="0" y="1104"/>
          <a:ext cx="8229600" cy="21867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baseline="0" dirty="0" smtClean="0">
              <a:solidFill>
                <a:schemeClr val="accent1">
                  <a:lumMod val="25000"/>
                </a:schemeClr>
              </a:solidFill>
            </a:rPr>
            <a:t>Государственное задание ГАУ ДПО ЯО ИРО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baseline="0" dirty="0" smtClean="0">
              <a:solidFill>
                <a:schemeClr val="accent1">
                  <a:lumMod val="25000"/>
                </a:schemeClr>
              </a:solidFill>
            </a:rPr>
            <a:t>Услуги (КПК и ПП)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baseline="0" dirty="0" smtClean="0">
              <a:solidFill>
                <a:schemeClr val="accent1">
                  <a:lumMod val="25000"/>
                </a:schemeClr>
              </a:solidFill>
            </a:rPr>
            <a:t>Работы (проекты, семинары, научно – методическое обеспечение)</a:t>
          </a:r>
          <a:endParaRPr lang="ru-RU" sz="2400" kern="1200" baseline="0" dirty="0">
            <a:solidFill>
              <a:schemeClr val="accent1">
                <a:lumMod val="25000"/>
              </a:schemeClr>
            </a:solidFill>
          </a:endParaRPr>
        </a:p>
      </dsp:txBody>
      <dsp:txXfrm>
        <a:off x="64049" y="65153"/>
        <a:ext cx="8101502" cy="2058682"/>
      </dsp:txXfrm>
    </dsp:sp>
    <dsp:sp modelId="{76396F9A-D970-4D82-B426-81FFFA766059}">
      <dsp:nvSpPr>
        <dsp:cNvPr id="0" name=""/>
        <dsp:cNvSpPr/>
      </dsp:nvSpPr>
      <dsp:spPr>
        <a:xfrm rot="5400000">
          <a:off x="3704364" y="1563575"/>
          <a:ext cx="820871" cy="23431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kern="1200"/>
        </a:p>
      </dsp:txBody>
      <dsp:txXfrm rot="-5400000">
        <a:off x="3411866" y="2324697"/>
        <a:ext cx="1405869" cy="574610"/>
      </dsp:txXfrm>
    </dsp:sp>
    <dsp:sp modelId="{822E3A68-FD8A-446F-A004-795855CA7A71}">
      <dsp:nvSpPr>
        <dsp:cNvPr id="0" name=""/>
        <dsp:cNvSpPr/>
      </dsp:nvSpPr>
      <dsp:spPr>
        <a:xfrm>
          <a:off x="0" y="3282380"/>
          <a:ext cx="8229600" cy="10911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baseline="0" dirty="0" smtClean="0">
              <a:solidFill>
                <a:schemeClr val="accent1">
                  <a:lumMod val="25000"/>
                </a:schemeClr>
              </a:solidFill>
            </a:rPr>
            <a:t>Соглашения о взаимодействии ИРО и БП о совместном использовании ресурсов</a:t>
          </a:r>
          <a:endParaRPr lang="ru-RU" sz="2400" b="1" kern="1200" baseline="0" dirty="0">
            <a:solidFill>
              <a:schemeClr val="accent1">
                <a:lumMod val="25000"/>
              </a:schemeClr>
            </a:solidFill>
          </a:endParaRPr>
        </a:p>
      </dsp:txBody>
      <dsp:txXfrm>
        <a:off x="31960" y="3314340"/>
        <a:ext cx="8165680" cy="10272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AD1C7D-2548-4E3D-A5EC-CCD720FF182B}">
      <dsp:nvSpPr>
        <dsp:cNvPr id="0" name=""/>
        <dsp:cNvSpPr/>
      </dsp:nvSpPr>
      <dsp:spPr>
        <a:xfrm rot="5400000">
          <a:off x="4747155" y="-2889780"/>
          <a:ext cx="876694" cy="6656256"/>
        </a:xfrm>
        <a:prstGeom prst="round2Same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Использование ресурсов для реализации ДПП</a:t>
          </a:r>
          <a:endParaRPr lang="ru-RU" sz="1600" kern="1200" dirty="0"/>
        </a:p>
      </dsp:txBody>
      <dsp:txXfrm rot="-5400000">
        <a:off x="1857375" y="42797"/>
        <a:ext cx="6613459" cy="791100"/>
      </dsp:txXfrm>
    </dsp:sp>
    <dsp:sp modelId="{65425801-42D7-4D09-93F6-9C8B74A19628}">
      <dsp:nvSpPr>
        <dsp:cNvPr id="0" name=""/>
        <dsp:cNvSpPr/>
      </dsp:nvSpPr>
      <dsp:spPr>
        <a:xfrm>
          <a:off x="0" y="103173"/>
          <a:ext cx="1800227" cy="671470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Задача 1</a:t>
          </a:r>
          <a:endParaRPr lang="ru-RU" sz="2600" kern="1200" dirty="0"/>
        </a:p>
      </dsp:txBody>
      <dsp:txXfrm>
        <a:off x="32778" y="135951"/>
        <a:ext cx="1734671" cy="605914"/>
      </dsp:txXfrm>
    </dsp:sp>
    <dsp:sp modelId="{D8D0C465-D673-476B-BDD4-5767ABFAD71E}">
      <dsp:nvSpPr>
        <dsp:cNvPr id="0" name=""/>
        <dsp:cNvSpPr/>
      </dsp:nvSpPr>
      <dsp:spPr>
        <a:xfrm rot="5400000">
          <a:off x="4670506" y="-1912356"/>
          <a:ext cx="876694" cy="6685718"/>
        </a:xfrm>
        <a:prstGeom prst="round2Same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Проведение научно – педагогических исследований (база для НПЛ)</a:t>
          </a:r>
          <a:endParaRPr lang="ru-RU" sz="1600" kern="1200" dirty="0"/>
        </a:p>
      </dsp:txBody>
      <dsp:txXfrm rot="-5400000">
        <a:off x="1765995" y="1034952"/>
        <a:ext cx="6642921" cy="791100"/>
      </dsp:txXfrm>
    </dsp:sp>
    <dsp:sp modelId="{0E63E0E8-3479-49B1-8281-ECF676278E5A}">
      <dsp:nvSpPr>
        <dsp:cNvPr id="0" name=""/>
        <dsp:cNvSpPr/>
      </dsp:nvSpPr>
      <dsp:spPr>
        <a:xfrm>
          <a:off x="0" y="1031872"/>
          <a:ext cx="1800227" cy="677048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Задача 2</a:t>
          </a:r>
          <a:endParaRPr lang="ru-RU" sz="2600" kern="1200" dirty="0"/>
        </a:p>
      </dsp:txBody>
      <dsp:txXfrm>
        <a:off x="33051" y="1064923"/>
        <a:ext cx="1734125" cy="610946"/>
      </dsp:txXfrm>
    </dsp:sp>
    <dsp:sp modelId="{E1B11E1F-FCF4-4995-9BE4-FCFF3B594327}">
      <dsp:nvSpPr>
        <dsp:cNvPr id="0" name=""/>
        <dsp:cNvSpPr/>
      </dsp:nvSpPr>
      <dsp:spPr>
        <a:xfrm rot="5400000">
          <a:off x="4747748" y="-1054150"/>
          <a:ext cx="876694" cy="6743052"/>
        </a:xfrm>
        <a:prstGeom prst="round2Same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Апробация и внедрение новых  технологий, организационных моделей, механизмов  в образовательную деятельность и управление </a:t>
          </a:r>
          <a:endParaRPr lang="ru-RU" sz="1600" kern="1200" dirty="0"/>
        </a:p>
      </dsp:txBody>
      <dsp:txXfrm rot="-5400000">
        <a:off x="1814570" y="1921825"/>
        <a:ext cx="6700255" cy="791100"/>
      </dsp:txXfrm>
    </dsp:sp>
    <dsp:sp modelId="{EA95A672-A36B-446D-BD53-BB435C276926}">
      <dsp:nvSpPr>
        <dsp:cNvPr id="0" name=""/>
        <dsp:cNvSpPr/>
      </dsp:nvSpPr>
      <dsp:spPr>
        <a:xfrm>
          <a:off x="0" y="1960565"/>
          <a:ext cx="1771649" cy="682637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Задача 3</a:t>
          </a:r>
          <a:endParaRPr lang="ru-RU" sz="2600" kern="1200" dirty="0"/>
        </a:p>
      </dsp:txBody>
      <dsp:txXfrm>
        <a:off x="33324" y="1993889"/>
        <a:ext cx="1705001" cy="615989"/>
      </dsp:txXfrm>
    </dsp:sp>
    <dsp:sp modelId="{FCD19442-0E0E-400D-BF31-0DA266864A54}">
      <dsp:nvSpPr>
        <dsp:cNvPr id="0" name=""/>
        <dsp:cNvSpPr/>
      </dsp:nvSpPr>
      <dsp:spPr>
        <a:xfrm rot="5400000">
          <a:off x="4747909" y="-124027"/>
          <a:ext cx="876694" cy="6714797"/>
        </a:xfrm>
        <a:prstGeom prst="round2Same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Реализация федеральных и региональных проектов</a:t>
          </a:r>
          <a:endParaRPr lang="ru-RU" sz="1600" kern="1200" dirty="0"/>
        </a:p>
      </dsp:txBody>
      <dsp:txXfrm rot="-5400000">
        <a:off x="1828858" y="2837821"/>
        <a:ext cx="6672000" cy="791100"/>
      </dsp:txXfrm>
    </dsp:sp>
    <dsp:sp modelId="{FFB0F7CF-1165-43E5-A78B-A35BD7A97515}">
      <dsp:nvSpPr>
        <dsp:cNvPr id="0" name=""/>
        <dsp:cNvSpPr/>
      </dsp:nvSpPr>
      <dsp:spPr>
        <a:xfrm>
          <a:off x="0" y="2889258"/>
          <a:ext cx="1800258" cy="721584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Задача 4</a:t>
          </a:r>
          <a:endParaRPr lang="ru-RU" sz="2600" kern="1200" dirty="0"/>
        </a:p>
      </dsp:txBody>
      <dsp:txXfrm>
        <a:off x="35225" y="2924483"/>
        <a:ext cx="1729808" cy="651134"/>
      </dsp:txXfrm>
    </dsp:sp>
    <dsp:sp modelId="{1B783260-7AD5-4384-B605-25BB2E12DFA5}">
      <dsp:nvSpPr>
        <dsp:cNvPr id="0" name=""/>
        <dsp:cNvSpPr/>
      </dsp:nvSpPr>
      <dsp:spPr>
        <a:xfrm rot="5400000">
          <a:off x="4733757" y="793003"/>
          <a:ext cx="876694" cy="6743710"/>
        </a:xfrm>
        <a:prstGeom prst="round2Same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Внедрение новых форм и направлений  повышения квалификации  и переподготовки педагогических кадров</a:t>
          </a:r>
          <a:endParaRPr lang="ru-RU" sz="1600" kern="1200" dirty="0"/>
        </a:p>
      </dsp:txBody>
      <dsp:txXfrm rot="-5400000">
        <a:off x="1800250" y="3769308"/>
        <a:ext cx="6700913" cy="791100"/>
      </dsp:txXfrm>
    </dsp:sp>
    <dsp:sp modelId="{C5ECECEE-ED85-41FA-B308-AF49DA25B8AB}">
      <dsp:nvSpPr>
        <dsp:cNvPr id="0" name=""/>
        <dsp:cNvSpPr/>
      </dsp:nvSpPr>
      <dsp:spPr>
        <a:xfrm>
          <a:off x="0" y="3817951"/>
          <a:ext cx="1771649" cy="693815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Задача 5</a:t>
          </a:r>
          <a:endParaRPr lang="ru-RU" sz="2600" kern="1200" dirty="0"/>
        </a:p>
      </dsp:txBody>
      <dsp:txXfrm>
        <a:off x="33869" y="3851820"/>
        <a:ext cx="1703911" cy="6260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920A7E-692E-4E89-AFE4-05F2F0FF7813}" type="datetimeFigureOut">
              <a:rPr lang="ru-RU" smtClean="0"/>
              <a:pPr/>
              <a:t>29.12.2016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8BA25D-66F9-47F0-8BEA-6411895BB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709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F6685-48ED-408A-8622-990F6E664709}" type="datetimeFigureOut">
              <a:rPr lang="ru-RU" smtClean="0"/>
              <a:pPr/>
              <a:t>29.12.2016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BC79DB-071B-4F53-AE56-A25BD562F1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391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  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C79DB-071B-4F53-AE56-A25BD562F1BC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1859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0A37-E203-4685-BF06-522384EC5E40}" type="datetimeFigureOut">
              <a:rPr lang="ru-RU" smtClean="0"/>
              <a:pPr/>
              <a:t>29.12.2016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1BC9547-3CDA-422C-B18B-BED7560121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0A37-E203-4685-BF06-522384EC5E40}" type="datetimeFigureOut">
              <a:rPr lang="ru-RU" smtClean="0"/>
              <a:pPr/>
              <a:t>29.12.2016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9547-3CDA-422C-B18B-BED7560121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0A37-E203-4685-BF06-522384EC5E40}" type="datetimeFigureOut">
              <a:rPr lang="ru-RU" smtClean="0"/>
              <a:pPr/>
              <a:t>29.12.2016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9547-3CDA-422C-B18B-BED7560121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0A37-E203-4685-BF06-522384EC5E40}" type="datetimeFigureOut">
              <a:rPr lang="ru-RU" smtClean="0"/>
              <a:pPr/>
              <a:t>29.12.2016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9547-3CDA-422C-B18B-BED7560121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0A37-E203-4685-BF06-522384EC5E40}" type="datetimeFigureOut">
              <a:rPr lang="ru-RU" smtClean="0"/>
              <a:pPr/>
              <a:t>29.12.2016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9547-3CDA-422C-B18B-BED7560121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0A37-E203-4685-BF06-522384EC5E40}" type="datetimeFigureOut">
              <a:rPr lang="ru-RU" smtClean="0"/>
              <a:pPr/>
              <a:t>29.12.2016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9547-3CDA-422C-B18B-BED7560121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0A37-E203-4685-BF06-522384EC5E40}" type="datetimeFigureOut">
              <a:rPr lang="ru-RU" smtClean="0"/>
              <a:pPr/>
              <a:t>29.12.2016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9547-3CDA-422C-B18B-BED7560121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0A37-E203-4685-BF06-522384EC5E40}" type="datetimeFigureOut">
              <a:rPr lang="ru-RU" smtClean="0"/>
              <a:pPr/>
              <a:t>29.12.2016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9547-3CDA-422C-B18B-BED7560121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0A37-E203-4685-BF06-522384EC5E40}" type="datetimeFigureOut">
              <a:rPr lang="ru-RU" smtClean="0"/>
              <a:pPr/>
              <a:t>29.12.2016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9547-3CDA-422C-B18B-BED7560121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0A37-E203-4685-BF06-522384EC5E40}" type="datetimeFigureOut">
              <a:rPr lang="ru-RU" smtClean="0"/>
              <a:pPr/>
              <a:t>29.12.2016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9547-3CDA-422C-B18B-BED7560121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0A37-E203-4685-BF06-522384EC5E40}" type="datetimeFigureOut">
              <a:rPr lang="ru-RU" smtClean="0"/>
              <a:pPr/>
              <a:t>29.12.2016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9547-3CDA-422C-B18B-BED7560121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2700A37-E203-4685-BF06-522384EC5E40}" type="datetimeFigureOut">
              <a:rPr lang="ru-RU" smtClean="0"/>
              <a:pPr/>
              <a:t>29.12.2016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1BC9547-3CDA-422C-B18B-BED7560121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 algn="l"/>
            <a:r>
              <a:rPr lang="ru-RU" sz="2500" b="1" dirty="0" smtClean="0">
                <a:solidFill>
                  <a:schemeClr val="tx1"/>
                </a:solidFill>
                <a:latin typeface="+mj-lt"/>
              </a:rPr>
              <a:t>Репина Алевтина Валентиновна</a:t>
            </a:r>
          </a:p>
          <a:p>
            <a:pPr algn="l"/>
            <a:r>
              <a:rPr lang="ru-RU" sz="2500" b="1" dirty="0" smtClean="0">
                <a:solidFill>
                  <a:schemeClr val="tx1"/>
                </a:solidFill>
                <a:latin typeface="+mj-lt"/>
              </a:rPr>
              <a:t>Проректор ГАУ ДПО ЯО ИРО, </a:t>
            </a:r>
            <a:r>
              <a:rPr lang="ru-RU" sz="2500" b="1" dirty="0" err="1" smtClean="0">
                <a:solidFill>
                  <a:schemeClr val="tx1"/>
                </a:solidFill>
                <a:latin typeface="+mj-lt"/>
              </a:rPr>
              <a:t>к.п.н</a:t>
            </a:r>
            <a:r>
              <a:rPr lang="ru-RU" sz="2500" b="1" dirty="0" smtClean="0">
                <a:solidFill>
                  <a:schemeClr val="tx1"/>
                </a:solidFill>
                <a:latin typeface="+mj-lt"/>
              </a:rPr>
              <a:t>.</a:t>
            </a:r>
            <a:endParaRPr lang="ru-RU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806" y="3894350"/>
            <a:ext cx="6553200" cy="322236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</a:rPr>
              <a:t>Базовые площадки Института развития образования</a:t>
            </a:r>
            <a:endParaRPr lang="ru-RU" sz="2200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540073" y="5537015"/>
            <a:ext cx="6008772" cy="555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latin typeface="+mj-lt"/>
              </a:rPr>
              <a:t>29 </a:t>
            </a:r>
            <a:r>
              <a:rPr lang="ru-RU" dirty="0" smtClean="0">
                <a:latin typeface="+mj-lt"/>
              </a:rPr>
              <a:t>декабря 2016</a:t>
            </a:r>
            <a:endParaRPr lang="ru-RU" dirty="0">
              <a:latin typeface="+mj-lt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785786" y="285728"/>
            <a:ext cx="2493347" cy="555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 smtClean="0">
              <a:latin typeface="+mj-lt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93296"/>
            <a:ext cx="8928992" cy="694984"/>
          </a:xfrm>
          <a:prstGeom prst="rect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effectLst>
            <a:outerShdw blurRad="419100" dist="50800" dir="5400000" algn="ctr" rotWithShape="0">
              <a:srgbClr val="000000">
                <a:alpha val="0"/>
              </a:srgbClr>
            </a:outerShdw>
            <a:reflection endPos="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44907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93296"/>
            <a:ext cx="8928992" cy="694984"/>
          </a:xfrm>
          <a:prstGeom prst="rect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effectLst>
            <a:outerShdw blurRad="419100" dist="50800" dir="5400000" algn="ctr" rotWithShape="0">
              <a:srgbClr val="000000">
                <a:alpha val="0"/>
              </a:srgbClr>
            </a:outerShdw>
            <a:reflection endPos="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7620" y="142852"/>
            <a:ext cx="5114932" cy="1039427"/>
          </a:xfrm>
        </p:spPr>
        <p:txBody>
          <a:bodyPr>
            <a:noAutofit/>
          </a:bodyPr>
          <a:lstStyle/>
          <a:p>
            <a:pPr algn="l"/>
            <a:r>
              <a:rPr lang="ru-RU" sz="1800" b="1" dirty="0" smtClean="0">
                <a:solidFill>
                  <a:schemeClr val="accent1">
                    <a:lumMod val="25000"/>
                  </a:schemeClr>
                </a:solidFill>
              </a:rPr>
              <a:t>Базовые площадки ГАУ ДПО ЯО ИРО</a:t>
            </a:r>
            <a:endParaRPr lang="ru-RU" sz="1800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785786" y="285728"/>
            <a:ext cx="2493347" cy="555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latin typeface="+mj-lt"/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sz="quarter" idx="4"/>
          </p:nvPr>
        </p:nvSpPr>
        <p:spPr>
          <a:xfrm>
            <a:off x="454021" y="2132856"/>
            <a:ext cx="8232779" cy="3687762"/>
          </a:xfrm>
        </p:spPr>
        <p:txBody>
          <a:bodyPr>
            <a:normAutofit fontScale="62500" lnSpcReduction="20000"/>
          </a:bodyPr>
          <a:lstStyle/>
          <a:p>
            <a:pPr marL="114300" indent="0" hangingPunct="0">
              <a:spcBef>
                <a:spcPts val="1800"/>
              </a:spcBef>
              <a:buNone/>
            </a:pPr>
            <a:r>
              <a:rPr lang="ru-RU" b="1" dirty="0" smtClean="0"/>
              <a:t>Федеральный закон «Об образовании в Российской Федерации</a:t>
            </a:r>
            <a:r>
              <a:rPr lang="ru-RU" b="1" dirty="0" smtClean="0"/>
              <a:t>» (ст. 76, п. 11, 12)</a:t>
            </a:r>
            <a:endParaRPr lang="ru-RU" b="1" dirty="0" smtClean="0"/>
          </a:p>
          <a:p>
            <a:pPr marL="114300" indent="0" hangingPunct="0">
              <a:spcBef>
                <a:spcPts val="1800"/>
              </a:spcBef>
              <a:buNone/>
            </a:pPr>
            <a:r>
              <a:rPr lang="ru-RU" b="1" dirty="0" smtClean="0"/>
              <a:t>Положение о лицензировании </a:t>
            </a:r>
            <a:r>
              <a:rPr lang="ru-RU" b="1" smtClean="0"/>
              <a:t>образовательной </a:t>
            </a:r>
            <a:r>
              <a:rPr lang="ru-RU" b="1" smtClean="0"/>
              <a:t>деятельности </a:t>
            </a:r>
            <a:endParaRPr lang="ru-RU" b="1" dirty="0"/>
          </a:p>
          <a:p>
            <a:pPr marL="114300" indent="0" hangingPunct="0">
              <a:spcBef>
                <a:spcPts val="1800"/>
              </a:spcBef>
              <a:buNone/>
            </a:pPr>
            <a:r>
              <a:rPr lang="ru-RU" b="1" dirty="0" smtClean="0"/>
              <a:t>Устав ГАУ ДПО ЯО «Институт развития образования</a:t>
            </a:r>
            <a:r>
              <a:rPr lang="ru-RU" b="1" dirty="0" smtClean="0"/>
              <a:t>» (п.п.2.3. 2.4., 10.10)</a:t>
            </a:r>
            <a:endParaRPr lang="ru-RU" b="1" dirty="0" smtClean="0"/>
          </a:p>
          <a:p>
            <a:pPr marL="114300" indent="0" hangingPunct="0">
              <a:spcBef>
                <a:spcPts val="1800"/>
              </a:spcBef>
              <a:buNone/>
            </a:pPr>
            <a:r>
              <a:rPr lang="ru-RU" b="1" dirty="0" smtClean="0"/>
              <a:t>Базовые требования к качеству </a:t>
            </a:r>
            <a:r>
              <a:rPr lang="ru-RU" b="1" dirty="0"/>
              <a:t>предоставления качеству предоставления государственных услуг по реализации дополнительных профессиональных программ </a:t>
            </a:r>
            <a:r>
              <a:rPr lang="ru-RU" b="1" dirty="0" smtClean="0"/>
              <a:t> </a:t>
            </a:r>
            <a:r>
              <a:rPr lang="ru-RU" b="1" dirty="0"/>
              <a:t>(приказ ДО от 21.01.2015 № </a:t>
            </a:r>
            <a:r>
              <a:rPr lang="ru-RU" b="1" dirty="0" smtClean="0"/>
              <a:t>4-нп</a:t>
            </a:r>
            <a:r>
              <a:rPr lang="ru-RU" b="1" dirty="0"/>
              <a:t>) </a:t>
            </a:r>
            <a:r>
              <a:rPr lang="ru-RU" b="1" dirty="0" smtClean="0"/>
              <a:t>раздел 6</a:t>
            </a:r>
            <a:r>
              <a:rPr lang="ru-RU" b="1" dirty="0"/>
              <a:t>. </a:t>
            </a:r>
            <a:r>
              <a:rPr lang="ru-RU" b="1" dirty="0" smtClean="0"/>
              <a:t>«Требования </a:t>
            </a:r>
            <a:r>
              <a:rPr lang="ru-RU" b="1" dirty="0"/>
              <a:t>к организации предоставления государственной </a:t>
            </a:r>
            <a:r>
              <a:rPr lang="ru-RU" b="1" dirty="0" smtClean="0"/>
              <a:t>услуги»</a:t>
            </a:r>
            <a:endParaRPr lang="ru-RU" b="1" dirty="0"/>
          </a:p>
          <a:p>
            <a:pPr marL="114300" indent="0" hangingPunct="0">
              <a:spcBef>
                <a:spcPts val="1800"/>
              </a:spcBef>
              <a:buNone/>
            </a:pPr>
            <a:r>
              <a:rPr lang="ru-RU" b="1" dirty="0" smtClean="0"/>
              <a:t>Программа развития ГАУ ДПО ЯО «Институт развития образования</a:t>
            </a:r>
            <a:r>
              <a:rPr lang="ru-RU" b="1" dirty="0" smtClean="0"/>
              <a:t>» (Направление 1, Направление 2)</a:t>
            </a:r>
            <a:endParaRPr lang="ru-RU" b="1" dirty="0" smtClean="0"/>
          </a:p>
          <a:p>
            <a:pPr marL="114300" indent="0" hangingPunct="0">
              <a:spcBef>
                <a:spcPts val="1800"/>
              </a:spcBef>
              <a:buNone/>
            </a:pPr>
            <a:r>
              <a:rPr lang="ru-RU" b="1" dirty="0" smtClean="0"/>
              <a:t>Приказ ГАУ ДПО ЯО «Институт развития образования»  от 18.01.2016  </a:t>
            </a:r>
            <a:br>
              <a:rPr lang="ru-RU" b="1" dirty="0" smtClean="0"/>
            </a:br>
            <a:r>
              <a:rPr lang="ru-RU" b="1" dirty="0" smtClean="0"/>
              <a:t>№ 01-03/04</a:t>
            </a:r>
            <a:endParaRPr lang="ru-RU" b="1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3"/>
          </p:nvPr>
        </p:nvSpPr>
        <p:spPr>
          <a:xfrm>
            <a:off x="466721" y="1196752"/>
            <a:ext cx="8232780" cy="639762"/>
          </a:xfrm>
        </p:spPr>
        <p:txBody>
          <a:bodyPr/>
          <a:lstStyle/>
          <a:p>
            <a:r>
              <a:rPr lang="ru-RU" dirty="0" smtClean="0"/>
              <a:t>Нормативное обеспечение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062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08" y="6116960"/>
            <a:ext cx="8928992" cy="694984"/>
          </a:xfrm>
          <a:prstGeom prst="rect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effectLst>
            <a:outerShdw blurRad="419100" dist="50800" dir="5400000" algn="ctr" rotWithShape="0">
              <a:srgbClr val="000000">
                <a:alpha val="0"/>
              </a:srgbClr>
            </a:outerShdw>
            <a:reflection endPos="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7620" y="142852"/>
            <a:ext cx="5114932" cy="1039427"/>
          </a:xfrm>
        </p:spPr>
        <p:txBody>
          <a:bodyPr>
            <a:noAutofit/>
          </a:bodyPr>
          <a:lstStyle/>
          <a:p>
            <a:pPr algn="l"/>
            <a:r>
              <a:rPr lang="ru-RU" sz="1800" b="1" dirty="0">
                <a:solidFill>
                  <a:schemeClr val="accent1">
                    <a:lumMod val="25000"/>
                  </a:schemeClr>
                </a:solidFill>
              </a:rPr>
              <a:t>Базовые площадки ГАУ ДПО ЯО ИРО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785786" y="285728"/>
            <a:ext cx="2493347" cy="555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 smtClean="0">
              <a:latin typeface="+mj-lt"/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sz="quarter" idx="4"/>
          </p:nvPr>
        </p:nvSpPr>
        <p:spPr>
          <a:xfrm>
            <a:off x="455610" y="2204864"/>
            <a:ext cx="8232779" cy="3687762"/>
          </a:xfrm>
        </p:spPr>
        <p:txBody>
          <a:bodyPr>
            <a:normAutofit lnSpcReduction="10000"/>
          </a:bodyPr>
          <a:lstStyle/>
          <a:p>
            <a:pPr marL="114300" indent="0" hangingPunct="0">
              <a:buNone/>
            </a:pPr>
            <a:r>
              <a:rPr lang="ru-RU" dirty="0" smtClean="0"/>
              <a:t>1. БП закреплены за структурными подразделениями ИРО</a:t>
            </a:r>
          </a:p>
          <a:p>
            <a:pPr marL="114300" indent="0" hangingPunct="0">
              <a:buNone/>
            </a:pPr>
            <a:r>
              <a:rPr lang="ru-RU" dirty="0" smtClean="0"/>
              <a:t>2. Деятельность БП планируется совместно СП</a:t>
            </a:r>
          </a:p>
          <a:p>
            <a:pPr marL="114300" indent="0" hangingPunct="0">
              <a:buNone/>
            </a:pPr>
            <a:r>
              <a:rPr lang="ru-RU" dirty="0" smtClean="0"/>
              <a:t>3. Совместные мероприятия включаются в план работы ИРО</a:t>
            </a:r>
          </a:p>
          <a:p>
            <a:pPr marL="114300" indent="0" hangingPunct="0">
              <a:buNone/>
            </a:pPr>
            <a:r>
              <a:rPr lang="ru-RU" dirty="0" smtClean="0"/>
              <a:t>4. Ресурсы БП используются для организации и проведения КПК и КПП</a:t>
            </a:r>
          </a:p>
          <a:p>
            <a:pPr marL="114300" indent="0" hangingPunct="0">
              <a:buNone/>
            </a:pPr>
            <a:r>
              <a:rPr lang="ru-RU" dirty="0" smtClean="0"/>
              <a:t>5. СП обеспечивают информационное, методическое, научное сопровождение БП в соответствии с Соглашениями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3"/>
          </p:nvPr>
        </p:nvSpPr>
        <p:spPr>
          <a:xfrm>
            <a:off x="454021" y="1340768"/>
            <a:ext cx="8232780" cy="63976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dirty="0" smtClean="0"/>
              <a:t>Организационно-методическое  обеспечение</a:t>
            </a:r>
          </a:p>
        </p:txBody>
      </p:sp>
    </p:spTree>
    <p:extLst>
      <p:ext uri="{BB962C8B-B14F-4D97-AF65-F5344CB8AC3E}">
        <p14:creationId xmlns:p14="http://schemas.microsoft.com/office/powerpoint/2010/main" val="228335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93296"/>
            <a:ext cx="8928992" cy="694984"/>
          </a:xfrm>
          <a:prstGeom prst="rect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effectLst>
            <a:outerShdw blurRad="419100" dist="50800" dir="5400000" algn="ctr" rotWithShape="0">
              <a:srgbClr val="000000">
                <a:alpha val="0"/>
              </a:srgbClr>
            </a:outerShdw>
            <a:reflection endPos="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7620" y="142852"/>
            <a:ext cx="5114932" cy="1039427"/>
          </a:xfrm>
        </p:spPr>
        <p:txBody>
          <a:bodyPr>
            <a:noAutofit/>
          </a:bodyPr>
          <a:lstStyle/>
          <a:p>
            <a:pPr algn="l"/>
            <a:r>
              <a:rPr lang="ru-RU" sz="1800" b="1" dirty="0">
                <a:solidFill>
                  <a:schemeClr val="accent1">
                    <a:lumMod val="25000"/>
                  </a:schemeClr>
                </a:solidFill>
              </a:rPr>
              <a:t>Базовые площадки ГАУ ДПО ЯО ИРО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785786" y="285728"/>
            <a:ext cx="2493347" cy="555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 smtClean="0">
              <a:latin typeface="+mj-lt"/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sz="quarter" idx="4"/>
          </p:nvPr>
        </p:nvSpPr>
        <p:spPr>
          <a:xfrm>
            <a:off x="481193" y="2139019"/>
            <a:ext cx="8232779" cy="3687762"/>
          </a:xfrm>
        </p:spPr>
        <p:txBody>
          <a:bodyPr>
            <a:normAutofit fontScale="55000" lnSpcReduction="20000"/>
          </a:bodyPr>
          <a:lstStyle/>
          <a:p>
            <a:pPr marL="114300" indent="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b="1" dirty="0" smtClean="0"/>
              <a:t>Инклюзивное образование</a:t>
            </a:r>
          </a:p>
          <a:p>
            <a:pPr marL="114300" indent="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b="1" dirty="0"/>
              <a:t>Современные технические средства обучения в образовательном </a:t>
            </a:r>
            <a:r>
              <a:rPr lang="ru-RU" sz="3300" b="1" dirty="0" smtClean="0"/>
              <a:t>процессе</a:t>
            </a:r>
          </a:p>
          <a:p>
            <a:pPr marL="114300" indent="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b="1" dirty="0"/>
              <a:t>Обновление содержания и технологий </a:t>
            </a:r>
            <a:r>
              <a:rPr lang="ru-RU" sz="3300" b="1" dirty="0" smtClean="0"/>
              <a:t>дополнительного </a:t>
            </a:r>
            <a:r>
              <a:rPr lang="ru-RU" sz="3300" b="1" dirty="0"/>
              <a:t>образования детей </a:t>
            </a:r>
            <a:endParaRPr lang="ru-RU" sz="3300" b="1" dirty="0" smtClean="0"/>
          </a:p>
          <a:p>
            <a:pPr marL="114300" indent="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b="1" dirty="0" smtClean="0"/>
              <a:t>ФГОС общего образования</a:t>
            </a:r>
          </a:p>
          <a:p>
            <a:pPr marL="114300" indent="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b="1" dirty="0" smtClean="0"/>
              <a:t>Управленческая деятельность</a:t>
            </a:r>
          </a:p>
          <a:p>
            <a:pPr marL="114300" indent="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b="1" dirty="0" smtClean="0"/>
              <a:t>Духовно нравственное развитие и воспитание</a:t>
            </a:r>
          </a:p>
          <a:p>
            <a:pPr marL="114300" indent="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b="1" dirty="0" smtClean="0"/>
              <a:t>Сельская школа</a:t>
            </a:r>
          </a:p>
          <a:p>
            <a:pPr marL="114300" indent="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b="1" dirty="0"/>
              <a:t>Профилактика межэтнических конфликтов в поликультурной образовательной </a:t>
            </a:r>
            <a:r>
              <a:rPr lang="ru-RU" sz="3300" b="1" dirty="0" smtClean="0"/>
              <a:t>среде</a:t>
            </a:r>
          </a:p>
          <a:p>
            <a:pPr marL="114300" indent="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b="1" dirty="0" smtClean="0"/>
              <a:t>Физическая культура. Школьные спортивные клубы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3"/>
          </p:nvPr>
        </p:nvSpPr>
        <p:spPr>
          <a:xfrm>
            <a:off x="454021" y="1340767"/>
            <a:ext cx="8232780" cy="79792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2800" dirty="0" smtClean="0"/>
              <a:t>Направления деятельности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145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667" y="6017324"/>
            <a:ext cx="8928992" cy="694984"/>
          </a:xfrm>
          <a:prstGeom prst="rect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effectLst>
            <a:outerShdw blurRad="419100" dist="50800" dir="5400000" algn="ctr" rotWithShape="0">
              <a:srgbClr val="000000">
                <a:alpha val="0"/>
              </a:srgbClr>
            </a:outerShdw>
            <a:reflection endPos="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7620" y="142852"/>
            <a:ext cx="5114932" cy="1039427"/>
          </a:xfrm>
        </p:spPr>
        <p:txBody>
          <a:bodyPr>
            <a:noAutofit/>
          </a:bodyPr>
          <a:lstStyle/>
          <a:p>
            <a:pPr algn="l"/>
            <a:r>
              <a:rPr lang="ru-RU" sz="1800" b="1" dirty="0">
                <a:solidFill>
                  <a:schemeClr val="accent1">
                    <a:lumMod val="25000"/>
                  </a:schemeClr>
                </a:solidFill>
              </a:rPr>
              <a:t>Базовые площадки ГАУ ДПО ЯО ИРО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357158" y="1285860"/>
            <a:ext cx="4040188" cy="639762"/>
          </a:xfrm>
        </p:spPr>
        <p:txBody>
          <a:bodyPr/>
          <a:lstStyle/>
          <a:p>
            <a:r>
              <a:rPr lang="ru-RU" dirty="0" smtClean="0"/>
              <a:t>Структурные подразделения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42844" y="1643050"/>
            <a:ext cx="4325940" cy="4374274"/>
          </a:xfrm>
        </p:spPr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endParaRPr lang="ru-RU" dirty="0" smtClean="0"/>
          </a:p>
          <a:p>
            <a:pPr marL="114300" indent="0">
              <a:spcBef>
                <a:spcPts val="1200"/>
              </a:spcBef>
            </a:pPr>
            <a:r>
              <a:rPr lang="ru-RU" sz="2200" b="1" dirty="0" smtClean="0"/>
              <a:t>КГД</a:t>
            </a:r>
          </a:p>
          <a:p>
            <a:pPr marL="114300" indent="0">
              <a:spcBef>
                <a:spcPts val="1200"/>
              </a:spcBef>
            </a:pPr>
            <a:r>
              <a:rPr lang="ru-RU" sz="2200" b="1" dirty="0" smtClean="0"/>
              <a:t>ЦИТ</a:t>
            </a:r>
          </a:p>
          <a:p>
            <a:pPr marL="114300" indent="0">
              <a:spcBef>
                <a:spcPts val="1200"/>
              </a:spcBef>
            </a:pPr>
            <a:r>
              <a:rPr lang="ru-RU" sz="2200" b="1" dirty="0" smtClean="0"/>
              <a:t>КПО</a:t>
            </a:r>
          </a:p>
          <a:p>
            <a:pPr marL="114300" indent="0">
              <a:spcBef>
                <a:spcPts val="1200"/>
              </a:spcBef>
            </a:pPr>
            <a:r>
              <a:rPr lang="ru-RU" sz="2200" b="1" dirty="0" err="1" smtClean="0"/>
              <a:t>КДиНФО</a:t>
            </a:r>
            <a:endParaRPr lang="ru-RU" sz="2200" b="1" dirty="0" smtClean="0"/>
          </a:p>
          <a:p>
            <a:pPr marL="114300" indent="0">
              <a:spcBef>
                <a:spcPts val="1200"/>
              </a:spcBef>
            </a:pPr>
            <a:r>
              <a:rPr lang="ru-RU" sz="2200" b="1" dirty="0" err="1" smtClean="0"/>
              <a:t>КОПиПС</a:t>
            </a:r>
            <a:endParaRPr lang="ru-RU" sz="2200" b="1" dirty="0" smtClean="0"/>
          </a:p>
          <a:p>
            <a:pPr marL="114300" indent="0">
              <a:spcBef>
                <a:spcPts val="1200"/>
              </a:spcBef>
            </a:pPr>
            <a:r>
              <a:rPr lang="ru-RU" sz="2200" b="1" dirty="0" smtClean="0"/>
              <a:t>КМ</a:t>
            </a:r>
          </a:p>
          <a:p>
            <a:pPr marL="114300" indent="0">
              <a:spcBef>
                <a:spcPts val="1200"/>
              </a:spcBef>
            </a:pPr>
            <a:r>
              <a:rPr lang="ru-RU" sz="2200" b="1" dirty="0" smtClean="0"/>
              <a:t>КНО</a:t>
            </a:r>
          </a:p>
          <a:p>
            <a:pPr marL="114300" indent="0">
              <a:spcBef>
                <a:spcPts val="1200"/>
              </a:spcBef>
            </a:pPr>
            <a:r>
              <a:rPr lang="ru-RU" sz="2200" b="1" dirty="0" smtClean="0"/>
              <a:t>КИО</a:t>
            </a:r>
          </a:p>
          <a:p>
            <a:pPr marL="114300" indent="0">
              <a:spcBef>
                <a:spcPts val="1200"/>
              </a:spcBef>
            </a:pPr>
            <a:r>
              <a:rPr lang="ru-RU" sz="2200" b="1" dirty="0" smtClean="0"/>
              <a:t>КЕМД</a:t>
            </a:r>
          </a:p>
          <a:p>
            <a:pPr marL="114300" indent="0">
              <a:spcBef>
                <a:spcPts val="1200"/>
              </a:spcBef>
            </a:pPr>
            <a:r>
              <a:rPr lang="ru-RU" sz="2200" b="1" dirty="0" smtClean="0"/>
              <a:t>ЦРИИ</a:t>
            </a:r>
            <a:endParaRPr lang="en-US" sz="2200" b="1" dirty="0" smtClean="0"/>
          </a:p>
          <a:p>
            <a:pPr marL="114300" indent="0">
              <a:spcBef>
                <a:spcPts val="1200"/>
              </a:spcBef>
            </a:pPr>
            <a:r>
              <a:rPr lang="ru-RU" sz="2200" b="1" dirty="0" smtClean="0"/>
              <a:t>ЦРПО</a:t>
            </a:r>
            <a:endParaRPr lang="ru-RU" sz="2200" b="1" dirty="0" smtClean="0"/>
          </a:p>
          <a:p>
            <a:pPr marL="114300" indent="0">
              <a:spcBef>
                <a:spcPts val="1200"/>
              </a:spcBef>
            </a:pPr>
            <a:r>
              <a:rPr lang="ru-RU" sz="2200" b="1" dirty="0" smtClean="0"/>
              <a:t>ИТОГО</a:t>
            </a:r>
            <a:endParaRPr lang="ru-RU" sz="2200" b="1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4643438" y="1285860"/>
            <a:ext cx="4041775" cy="639762"/>
          </a:xfrm>
        </p:spPr>
        <p:txBody>
          <a:bodyPr/>
          <a:lstStyle/>
          <a:p>
            <a:r>
              <a:rPr lang="ru-RU" dirty="0" smtClean="0"/>
              <a:t>Количество БП</a:t>
            </a: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4"/>
          </p:nvPr>
        </p:nvSpPr>
        <p:spPr>
          <a:xfrm>
            <a:off x="4645025" y="1925622"/>
            <a:ext cx="4213255" cy="4200540"/>
          </a:xfrm>
        </p:spPr>
        <p:txBody>
          <a:bodyPr>
            <a:normAutofit fontScale="77500" lnSpcReduction="20000"/>
          </a:bodyPr>
          <a:lstStyle/>
          <a:p>
            <a:pPr marL="114300" indent="0" algn="ctr">
              <a:spcBef>
                <a:spcPts val="1200"/>
              </a:spcBef>
            </a:pPr>
            <a:r>
              <a:rPr lang="ru-RU" sz="2200" b="1" dirty="0" smtClean="0"/>
              <a:t>2</a:t>
            </a:r>
          </a:p>
          <a:p>
            <a:pPr marL="114300" indent="0" algn="ctr">
              <a:spcBef>
                <a:spcPts val="1200"/>
              </a:spcBef>
            </a:pPr>
            <a:r>
              <a:rPr lang="ru-RU" sz="2200" b="1" dirty="0" smtClean="0"/>
              <a:t>3</a:t>
            </a:r>
          </a:p>
          <a:p>
            <a:pPr marL="114300" indent="0" algn="ctr">
              <a:spcBef>
                <a:spcPts val="1200"/>
              </a:spcBef>
            </a:pPr>
            <a:r>
              <a:rPr lang="ru-RU" sz="2200" b="1" dirty="0" smtClean="0"/>
              <a:t>1</a:t>
            </a:r>
          </a:p>
          <a:p>
            <a:pPr marL="114300" indent="0" algn="ctr">
              <a:spcBef>
                <a:spcPts val="1200"/>
              </a:spcBef>
            </a:pPr>
            <a:r>
              <a:rPr lang="ru-RU" sz="2200" b="1" dirty="0" smtClean="0"/>
              <a:t>6</a:t>
            </a:r>
          </a:p>
          <a:p>
            <a:pPr marL="114300" indent="0" algn="ctr">
              <a:spcBef>
                <a:spcPts val="1200"/>
              </a:spcBef>
            </a:pPr>
            <a:r>
              <a:rPr lang="ru-RU" sz="2200" b="1" dirty="0" smtClean="0"/>
              <a:t>8</a:t>
            </a:r>
          </a:p>
          <a:p>
            <a:pPr marL="114300" indent="0" algn="ctr">
              <a:spcBef>
                <a:spcPts val="1200"/>
              </a:spcBef>
            </a:pPr>
            <a:r>
              <a:rPr lang="ru-RU" sz="2200" b="1" dirty="0" smtClean="0"/>
              <a:t>2</a:t>
            </a:r>
          </a:p>
          <a:p>
            <a:pPr marL="114300" indent="0" algn="ctr">
              <a:spcBef>
                <a:spcPts val="1200"/>
              </a:spcBef>
            </a:pPr>
            <a:r>
              <a:rPr lang="ru-RU" sz="2200" b="1" dirty="0" smtClean="0"/>
              <a:t>3</a:t>
            </a:r>
          </a:p>
          <a:p>
            <a:pPr marL="114300" indent="0" algn="ctr">
              <a:spcBef>
                <a:spcPts val="1200"/>
              </a:spcBef>
            </a:pPr>
            <a:r>
              <a:rPr lang="ru-RU" sz="2200" b="1" dirty="0" smtClean="0"/>
              <a:t>16</a:t>
            </a:r>
          </a:p>
          <a:p>
            <a:pPr marL="114300" indent="0" algn="ctr">
              <a:spcBef>
                <a:spcPts val="1200"/>
              </a:spcBef>
            </a:pPr>
            <a:r>
              <a:rPr lang="ru-RU" sz="2200" b="1" dirty="0" smtClean="0"/>
              <a:t>1</a:t>
            </a:r>
          </a:p>
          <a:p>
            <a:pPr marL="114300" indent="0" algn="ctr">
              <a:spcBef>
                <a:spcPts val="1200"/>
              </a:spcBef>
            </a:pPr>
            <a:r>
              <a:rPr lang="ru-RU" sz="2200" b="1" dirty="0"/>
              <a:t>4</a:t>
            </a:r>
            <a:endParaRPr lang="ru-RU" sz="2200" b="1" dirty="0" smtClean="0"/>
          </a:p>
          <a:p>
            <a:pPr marL="114300" indent="0" algn="ctr">
              <a:buNone/>
            </a:pPr>
            <a:r>
              <a:rPr lang="ru-RU" sz="2100" b="1" dirty="0" smtClean="0"/>
              <a:t> 2</a:t>
            </a:r>
          </a:p>
          <a:p>
            <a:pPr marL="114300" indent="0" algn="ctr">
              <a:buNone/>
            </a:pPr>
            <a:r>
              <a:rPr lang="ru-RU" sz="2100" b="1" dirty="0" smtClean="0"/>
              <a:t> </a:t>
            </a:r>
            <a:r>
              <a:rPr lang="ru-RU" sz="2600" b="1" dirty="0" smtClean="0"/>
              <a:t>59</a:t>
            </a:r>
            <a:endParaRPr lang="ru-RU" sz="2600" b="1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785786" y="285728"/>
            <a:ext cx="2493347" cy="555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465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93296"/>
            <a:ext cx="8928992" cy="694984"/>
          </a:xfrm>
          <a:prstGeom prst="rect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effectLst>
            <a:outerShdw blurRad="419100" dist="50800" dir="5400000" algn="ctr" rotWithShape="0">
              <a:srgbClr val="000000">
                <a:alpha val="0"/>
              </a:srgbClr>
            </a:outerShdw>
            <a:reflection endPos="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9912" y="186460"/>
            <a:ext cx="5508104" cy="1039427"/>
          </a:xfrm>
        </p:spPr>
        <p:txBody>
          <a:bodyPr>
            <a:normAutofit/>
          </a:bodyPr>
          <a:lstStyle/>
          <a:p>
            <a:pPr algn="l"/>
            <a:r>
              <a:rPr lang="ru-RU" sz="1800" b="1" dirty="0" smtClean="0">
                <a:solidFill>
                  <a:schemeClr val="accent1">
                    <a:lumMod val="25000"/>
                  </a:schemeClr>
                </a:solidFill>
              </a:rPr>
              <a:t>Базовые площадки ИРО</a:t>
            </a:r>
            <a:endParaRPr lang="ru-RU" sz="1800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9589281"/>
              </p:ext>
            </p:extLst>
          </p:nvPr>
        </p:nvGraphicFramePr>
        <p:xfrm>
          <a:off x="457200" y="1341438"/>
          <a:ext cx="8229600" cy="4373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Подзаголовок 2"/>
          <p:cNvSpPr txBox="1">
            <a:spLocks/>
          </p:cNvSpPr>
          <p:nvPr/>
        </p:nvSpPr>
        <p:spPr>
          <a:xfrm>
            <a:off x="785786" y="285728"/>
            <a:ext cx="2493347" cy="555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0046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9058" y="142852"/>
            <a:ext cx="4543428" cy="1039427"/>
          </a:xfrm>
        </p:spPr>
        <p:txBody>
          <a:bodyPr>
            <a:noAutofit/>
          </a:bodyPr>
          <a:lstStyle/>
          <a:p>
            <a:pPr algn="l"/>
            <a:r>
              <a:rPr lang="ru-RU" sz="1800" b="1" dirty="0" smtClean="0">
                <a:solidFill>
                  <a:schemeClr val="accent1">
                    <a:lumMod val="25000"/>
                  </a:schemeClr>
                </a:solidFill>
              </a:rPr>
              <a:t>Базовые площадки ИРО</a:t>
            </a:r>
            <a:endParaRPr lang="ru-RU" sz="1800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785786" y="285728"/>
            <a:ext cx="2493347" cy="555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 smtClean="0">
              <a:latin typeface="+mj-lt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93296"/>
            <a:ext cx="8928992" cy="694984"/>
          </a:xfrm>
          <a:prstGeom prst="rect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effectLst>
            <a:outerShdw blurRad="419100" dist="50800" dir="5400000" algn="ctr" rotWithShape="0">
              <a:srgbClr val="000000">
                <a:alpha val="0"/>
              </a:srgbClr>
            </a:outerShdw>
            <a:reflection endPos="0" dir="5400000" sy="-100000" algn="bl" rotWithShape="0"/>
          </a:effectLst>
        </p:spPr>
      </p:pic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4010158833"/>
              </p:ext>
            </p:extLst>
          </p:nvPr>
        </p:nvGraphicFramePr>
        <p:xfrm>
          <a:off x="285720" y="1428736"/>
          <a:ext cx="8572560" cy="4603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4060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Перспективы развития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Создание базовых площадок под приоритетные направления развития региональной системы образования</a:t>
            </a:r>
          </a:p>
          <a:p>
            <a:r>
              <a:rPr lang="ru-RU" b="1" dirty="0" smtClean="0"/>
              <a:t>Отражение использования ресурсов БП в программах ДПО</a:t>
            </a:r>
          </a:p>
          <a:p>
            <a:r>
              <a:rPr lang="ru-RU" b="1" dirty="0" smtClean="0"/>
              <a:t>Стимулирование деятельности БП через эффективные контракты с руководителями и педагогами</a:t>
            </a:r>
          </a:p>
          <a:p>
            <a:r>
              <a:rPr lang="ru-RU" b="1" dirty="0" smtClean="0"/>
              <a:t>Совместные творческие отчёты СП о работе БП</a:t>
            </a:r>
          </a:p>
          <a:p>
            <a:r>
              <a:rPr lang="ru-RU" b="1" dirty="0" smtClean="0"/>
              <a:t>Корректировка положения о БП на соответствие основной деятельности СП</a:t>
            </a:r>
          </a:p>
          <a:p>
            <a:r>
              <a:rPr lang="ru-RU" b="1" dirty="0" smtClean="0"/>
              <a:t>Информационное сопровождение деятельности БП на сайте ИРО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654636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2708920"/>
            <a:ext cx="6912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solidFill>
                  <a:schemeClr val="accent1">
                    <a:lumMod val="25000"/>
                  </a:schemeClr>
                </a:solidFill>
              </a:rPr>
              <a:t>Спасибо за внимание!</a:t>
            </a:r>
            <a:endParaRPr lang="ru-RU" sz="2400" cap="all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785786" y="285728"/>
            <a:ext cx="2493347" cy="555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 smtClean="0">
              <a:latin typeface="+mj-lt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93296"/>
            <a:ext cx="8928992" cy="694984"/>
          </a:xfrm>
          <a:prstGeom prst="rect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effectLst>
            <a:outerShdw blurRad="419100" dist="50800" dir="5400000" algn="ctr" rotWithShape="0">
              <a:srgbClr val="000000">
                <a:alpha val="0"/>
              </a:srgbClr>
            </a:outerShdw>
            <a:reflection endPos="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52138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B9B9"/>
      </a:accent1>
      <a:accent2>
        <a:srgbClr val="C0504D"/>
      </a:accent2>
      <a:accent3>
        <a:srgbClr val="C0000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772</TotalTime>
  <Words>426</Words>
  <Application>Microsoft Office PowerPoint</Application>
  <PresentationFormat>Экран (4:3)</PresentationFormat>
  <Paragraphs>84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Аптека</vt:lpstr>
      <vt:lpstr>Базовые площадки Института развития образования</vt:lpstr>
      <vt:lpstr>Базовые площадки ГАУ ДПО ЯО ИРО</vt:lpstr>
      <vt:lpstr>Базовые площадки ГАУ ДПО ЯО ИРО</vt:lpstr>
      <vt:lpstr>Базовые площадки ГАУ ДПО ЯО ИРО</vt:lpstr>
      <vt:lpstr>Базовые площадки ГАУ ДПО ЯО ИРО</vt:lpstr>
      <vt:lpstr>Базовые площадки ИРО</vt:lpstr>
      <vt:lpstr>Базовые площадки ИРО</vt:lpstr>
      <vt:lpstr>Перспективы развития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мероприятий Федеральной целевой программы развития образования на 2011 – 2015 годы</dc:title>
  <dc:creator>Кобута Марина Александровна</dc:creator>
  <cp:lastModifiedBy>Алевтина Валентиновна Репина</cp:lastModifiedBy>
  <cp:revision>88</cp:revision>
  <cp:lastPrinted>2014-11-17T07:10:00Z</cp:lastPrinted>
  <dcterms:created xsi:type="dcterms:W3CDTF">2014-11-12T06:32:06Z</dcterms:created>
  <dcterms:modified xsi:type="dcterms:W3CDTF">2016-12-29T09:29:30Z</dcterms:modified>
</cp:coreProperties>
</file>