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sldIdLst>
    <p:sldId id="256" r:id="rId2"/>
    <p:sldId id="268" r:id="rId3"/>
    <p:sldId id="269" r:id="rId4"/>
    <p:sldId id="272" r:id="rId5"/>
    <p:sldId id="273" r:id="rId6"/>
    <p:sldId id="257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74" r:id="rId15"/>
    <p:sldId id="26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09" autoAdjust="0"/>
    <p:restoredTop sz="94660"/>
  </p:normalViewPr>
  <p:slideViewPr>
    <p:cSldViewPr snapToGrid="0">
      <p:cViewPr>
        <p:scale>
          <a:sx n="96" d="100"/>
          <a:sy n="96" d="100"/>
        </p:scale>
        <p:origin x="-139" y="-1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835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85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6436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29.12.2016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77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29.12.2016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04916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29.12.2016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209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449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785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916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022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29.12.2016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969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29.12.2016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768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29.12.2016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14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29.12.2016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725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29.12.2016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987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B1F-C13E-4B98-9FB0-5E6954638E27}" type="datetimeFigureOut">
              <a:rPr lang="ru-RU" smtClean="0"/>
              <a:t>29.12.2016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475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44B1F-C13E-4B98-9FB0-5E6954638E27}" type="datetimeFigureOut">
              <a:rPr lang="ru-RU" smtClean="0"/>
              <a:t>29.12.2016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A932DF5-BAC6-41E5-99FD-CE75B6938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365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index.php?id=1897" TargetMode="External"/><Relationship Id="rId2" Type="http://schemas.openxmlformats.org/officeDocument/2006/relationships/hyperlink" Target="http://www.iro.yar.ru/index.php?id=174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ro.yar.ru/index.php?id=2135" TargetMode="External"/><Relationship Id="rId5" Type="http://schemas.openxmlformats.org/officeDocument/2006/relationships/hyperlink" Target="http://www.iro.yar.ru/index.php?id=2022" TargetMode="External"/><Relationship Id="rId4" Type="http://schemas.openxmlformats.org/officeDocument/2006/relationships/hyperlink" Target="http://pmpk.pfur.ru/%D0%9F%D0%BE%D1%81%D1%82-%D1%80%D0%B5%D0%BB%D0%B8%D0%B7%20%D0%9F%D0%9C%D0%9F%D0%9A.pdf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8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Научно-педагогическая лаборатория:</a:t>
            </a:r>
            <a:br>
              <a:rPr lang="ru-RU" sz="48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</a:br>
            <a:r>
              <a:rPr lang="ru-RU" sz="3600" b="1" i="1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Методология </a:t>
            </a:r>
            <a:r>
              <a:rPr lang="ru-RU" sz="3600" b="1" i="1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и развитие инклюзивного образования в РСО</a:t>
            </a:r>
            <a:endParaRPr lang="ru-RU" sz="3600" i="1" dirty="0">
              <a:solidFill>
                <a:srgbClr val="0070C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Рощина Г.О., </a:t>
            </a:r>
            <a:r>
              <a:rPr lang="ru-RU" dirty="0" err="1" smtClean="0"/>
              <a:t>зав.кафедрой</a:t>
            </a:r>
            <a:r>
              <a:rPr lang="ru-RU" dirty="0" smtClean="0"/>
              <a:t> КИО, </a:t>
            </a:r>
            <a:r>
              <a:rPr lang="ru-RU" dirty="0" err="1" smtClean="0"/>
              <a:t>к.п.н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658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ru-RU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Первые результаты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  <a:buNone/>
            </a:pPr>
            <a:r>
              <a:rPr lang="ru-RU" b="1" dirty="0" smtClean="0"/>
              <a:t>2</a:t>
            </a:r>
            <a:r>
              <a:rPr lang="ru-RU" b="1" dirty="0"/>
              <a:t>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928612"/>
              </p:ext>
            </p:extLst>
          </p:nvPr>
        </p:nvGraphicFramePr>
        <p:xfrm>
          <a:off x="2589213" y="2142308"/>
          <a:ext cx="8915400" cy="37505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15400">
                  <a:extLst>
                    <a:ext uri="{9D8B030D-6E8A-4147-A177-3AD203B41FA5}">
                      <a16:colId xmlns:a16="http://schemas.microsoft.com/office/drawing/2014/main" xmlns="" val="3546967280"/>
                    </a:ext>
                  </a:extLst>
                </a:gridCol>
              </a:tblGrid>
              <a:tr h="326776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r>
                        <a:rPr lang="ru-RU" sz="1400" dirty="0" smtClean="0">
                          <a:effectLst/>
                        </a:rPr>
                        <a:t>)</a:t>
                      </a:r>
                      <a:r>
                        <a:rPr lang="ru-RU" sz="1400" b="1" dirty="0" smtClean="0"/>
                        <a:t> </a:t>
                      </a:r>
                      <a:r>
                        <a:rPr lang="ru-RU" sz="2000" b="1" dirty="0" smtClean="0"/>
                        <a:t>Проведено анкетирование педагогов на предмет выявления готовности к внедрению инклюзивного образования (1567 чел.).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2)Описано </a:t>
                      </a:r>
                      <a:r>
                        <a:rPr lang="ru-RU" sz="2000" dirty="0">
                          <a:effectLst/>
                        </a:rPr>
                        <a:t>3 технологии инклюзивного образования на принципах неформального и </a:t>
                      </a:r>
                      <a:r>
                        <a:rPr lang="ru-RU" sz="2000" dirty="0" err="1">
                          <a:effectLst/>
                        </a:rPr>
                        <a:t>информального</a:t>
                      </a:r>
                      <a:r>
                        <a:rPr lang="ru-RU" sz="2000" dirty="0">
                          <a:effectLst/>
                        </a:rPr>
                        <a:t> образования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3) </a:t>
                      </a:r>
                      <a:r>
                        <a:rPr lang="ru-RU" sz="2000" dirty="0">
                          <a:effectLst/>
                        </a:rPr>
                        <a:t>Проведено 3 региональных конкурса среди педагогов инклюзивного образования и образовательных учреждений по инклюзивному образованию.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4) </a:t>
                      </a:r>
                      <a:r>
                        <a:rPr lang="ru-RU" sz="2000" dirty="0">
                          <a:effectLst/>
                        </a:rPr>
                        <a:t>Проанализированы 3 инновационные технологии инклюзивного образования (Ресурсный класс для детей с РАС, АВА, Ранние пташки).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04589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8141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5101464"/>
              </p:ext>
            </p:extLst>
          </p:nvPr>
        </p:nvGraphicFramePr>
        <p:xfrm>
          <a:off x="2589213" y="587829"/>
          <a:ext cx="8915400" cy="72908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15400">
                  <a:extLst>
                    <a:ext uri="{9D8B030D-6E8A-4147-A177-3AD203B41FA5}">
                      <a16:colId xmlns:a16="http://schemas.microsoft.com/office/drawing/2014/main" xmlns="" val="1143980748"/>
                    </a:ext>
                  </a:extLst>
                </a:gridCol>
              </a:tblGrid>
              <a:tr h="39094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</a:rPr>
                        <a:t>5) Сопровождение </a:t>
                      </a:r>
                      <a:r>
                        <a:rPr lang="ru-RU" sz="3200" dirty="0">
                          <a:effectLst/>
                        </a:rPr>
                        <a:t>внедрения следующих технологий: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</a:rPr>
                        <a:t>-Технология </a:t>
                      </a:r>
                      <a:r>
                        <a:rPr lang="ru-RU" sz="3200" dirty="0">
                          <a:effectLst/>
                        </a:rPr>
                        <a:t>БОС; </a:t>
                      </a:r>
                      <a:endParaRPr lang="ru-RU" sz="3200" dirty="0" smtClean="0">
                        <a:effectLst/>
                      </a:endParaRP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3200" dirty="0" smtClean="0">
                          <a:effectLst/>
                        </a:rPr>
                        <a:t>технология </a:t>
                      </a:r>
                      <a:r>
                        <a:rPr lang="ru-RU" sz="3200" dirty="0">
                          <a:effectLst/>
                        </a:rPr>
                        <a:t>разработки АООП, индивидуального образовательного маршрута, ИПРА, </a:t>
                      </a:r>
                      <a:endParaRPr lang="ru-RU" sz="3200" dirty="0" smtClean="0">
                        <a:effectLst/>
                      </a:endParaRP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3200" dirty="0" err="1" smtClean="0">
                          <a:effectLst/>
                        </a:rPr>
                        <a:t>пескотерапия</a:t>
                      </a:r>
                      <a:r>
                        <a:rPr lang="ru-RU" sz="3200" dirty="0">
                          <a:effectLst/>
                        </a:rPr>
                        <a:t>, </a:t>
                      </a:r>
                      <a:endParaRPr lang="ru-RU" sz="3200" dirty="0" smtClean="0">
                        <a:effectLst/>
                      </a:endParaRP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3200" dirty="0" err="1" smtClean="0">
                          <a:effectLst/>
                        </a:rPr>
                        <a:t>лозоплетение</a:t>
                      </a:r>
                      <a:r>
                        <a:rPr lang="ru-RU" sz="3200" dirty="0">
                          <a:effectLst/>
                        </a:rPr>
                        <a:t>, </a:t>
                      </a:r>
                      <a:endParaRPr lang="ru-RU" sz="3200" dirty="0" smtClean="0">
                        <a:effectLst/>
                      </a:endParaRP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3200" dirty="0" smtClean="0">
                          <a:effectLst/>
                        </a:rPr>
                        <a:t>инновационные </a:t>
                      </a:r>
                      <a:r>
                        <a:rPr lang="ru-RU" sz="3200" dirty="0">
                          <a:effectLst/>
                        </a:rPr>
                        <a:t>логопедические технологии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(базовые площадки</a:t>
                      </a:r>
                      <a:r>
                        <a:rPr lang="ru-RU" sz="3200" dirty="0" smtClean="0">
                          <a:effectLst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01955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6739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7172688"/>
              </p:ext>
            </p:extLst>
          </p:nvPr>
        </p:nvGraphicFramePr>
        <p:xfrm>
          <a:off x="2589213" y="705394"/>
          <a:ext cx="8915400" cy="4556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15400">
                  <a:extLst>
                    <a:ext uri="{9D8B030D-6E8A-4147-A177-3AD203B41FA5}">
                      <a16:colId xmlns:a16="http://schemas.microsoft.com/office/drawing/2014/main" xmlns="" val="4124362526"/>
                    </a:ext>
                  </a:extLst>
                </a:gridCol>
              </a:tblGrid>
              <a:tr h="403729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2000" dirty="0">
                          <a:effectLst/>
                        </a:rPr>
                        <a:t>Разработана ППК с использованием </a:t>
                      </a:r>
                      <a:r>
                        <a:rPr lang="ru-RU" sz="2000" dirty="0" err="1">
                          <a:effectLst/>
                        </a:rPr>
                        <a:t>инфографики</a:t>
                      </a:r>
                      <a:r>
                        <a:rPr lang="ru-RU" sz="2000" dirty="0">
                          <a:effectLst/>
                        </a:rPr>
                        <a:t> «Реализация АООП для детей с ОВЗ и УО»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2000" dirty="0">
                          <a:effectLst/>
                        </a:rPr>
                        <a:t>Разработана ППК для регионального ресурсного центра по внедрению инклюзии в систему СПО «Профессиональное инклюзивное образование»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2000" dirty="0">
                          <a:effectLst/>
                        </a:rPr>
                        <a:t>Разработана ППК для совершенствования деятельности </a:t>
                      </a:r>
                      <a:r>
                        <a:rPr lang="ru-RU" sz="2000" dirty="0" smtClean="0">
                          <a:effectLst/>
                        </a:rPr>
                        <a:t>ПМПК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endParaRPr lang="ru-RU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endParaRPr lang="ru-RU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Создано 9 пособий по инклюзивному образованию, 1 публикация в РИНЦ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endParaRPr lang="ru-RU" sz="20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endParaRPr lang="ru-RU" sz="20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68957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8314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709836"/>
              </p:ext>
            </p:extLst>
          </p:nvPr>
        </p:nvGraphicFramePr>
        <p:xfrm>
          <a:off x="2589213" y="431075"/>
          <a:ext cx="8915400" cy="53910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15400">
                  <a:extLst>
                    <a:ext uri="{9D8B030D-6E8A-4147-A177-3AD203B41FA5}">
                      <a16:colId xmlns:a16="http://schemas.microsoft.com/office/drawing/2014/main" xmlns="" val="1027621754"/>
                    </a:ext>
                  </a:extLst>
                </a:gridCol>
              </a:tblGrid>
              <a:tr h="535022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600" dirty="0">
                          <a:effectLst/>
                        </a:rPr>
                        <a:t>Международный конгресс практиков инклюзивного образования в </a:t>
                      </a:r>
                      <a:r>
                        <a:rPr lang="ru-RU" sz="1600" dirty="0" err="1">
                          <a:effectLst/>
                        </a:rPr>
                        <a:t>г.Казань</a:t>
                      </a:r>
                      <a:r>
                        <a:rPr lang="ru-RU" sz="1600" dirty="0">
                          <a:effectLst/>
                        </a:rPr>
                        <a:t/>
                      </a:r>
                      <a:br>
                        <a:rPr lang="ru-RU" sz="1600" dirty="0">
                          <a:effectLst/>
                        </a:rPr>
                      </a:br>
                      <a:r>
                        <a:rPr lang="ru-RU" sz="1600" u="none" strike="noStrike" dirty="0">
                          <a:effectLst/>
                          <a:hlinkClick r:id="rId2"/>
                        </a:rPr>
                        <a:t>Подробнее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600" dirty="0">
                          <a:effectLst/>
                        </a:rPr>
                        <a:t>19-21 мая - </a:t>
                      </a:r>
                      <a:r>
                        <a:rPr lang="ru-RU" sz="1600" u="none" strike="noStrike" dirty="0">
                          <a:effectLst/>
                          <a:hlinkClick r:id="rId3"/>
                        </a:rPr>
                        <a:t>выезд группы я в </a:t>
                      </a:r>
                      <a:r>
                        <a:rPr lang="ru-RU" sz="1600" u="none" strike="noStrike" dirty="0" err="1">
                          <a:effectLst/>
                          <a:hlinkClick r:id="rId3"/>
                        </a:rPr>
                        <a:t>г.Ялта</a:t>
                      </a:r>
                      <a:r>
                        <a:rPr lang="ru-RU" sz="1600" dirty="0">
                          <a:effectLst/>
                        </a:rPr>
                        <a:t> для участия во Всероссийской научно-практической конференции «Социально-педагогическая поддержка лиц с ограниченными возможностями здоровья: теория и практика»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600" dirty="0">
                          <a:effectLst/>
                        </a:rPr>
                        <a:t>Всероссийской научно-практической конференции «Совершенствование деятельности ПМПК в повестке актуальной образовательной политики», состоявшейся в г. Москва (РУДН).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dirty="0" err="1">
                          <a:effectLst/>
                          <a:hlinkClick r:id="rId4"/>
                        </a:rPr>
                        <a:t>Пострелиз</a:t>
                      </a:r>
                      <a:endParaRPr lang="ru-RU" sz="16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600" dirty="0">
                          <a:effectLst/>
                        </a:rPr>
                        <a:t>26-27 октября  2016 года</a:t>
                      </a:r>
                      <a:br>
                        <a:rPr lang="ru-RU" sz="1600" dirty="0">
                          <a:effectLst/>
                        </a:rPr>
                      </a:br>
                      <a:r>
                        <a:rPr lang="ru-RU" sz="1600" dirty="0">
                          <a:effectLst/>
                        </a:rPr>
                        <a:t>Межрегиональная научно-практическая конференция «Актуальные вопросы организации обучения детей и молодежи с ограниченными возможностями здоровья и инвалидностью»</a:t>
                      </a:r>
                      <a:br>
                        <a:rPr lang="ru-RU" sz="1600" dirty="0">
                          <a:effectLst/>
                        </a:rPr>
                      </a:br>
                      <a:r>
                        <a:rPr lang="ru-RU" sz="1600" u="none" strike="noStrike" dirty="0">
                          <a:effectLst/>
                          <a:hlinkClick r:id="rId5"/>
                        </a:rPr>
                        <a:t>Подробнее</a:t>
                      </a:r>
                      <a:endParaRPr lang="ru-RU" sz="16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600" dirty="0">
                          <a:effectLst/>
                        </a:rPr>
                        <a:t>13-15 декабря 2016 года</a:t>
                      </a:r>
                      <a:br>
                        <a:rPr lang="ru-RU" sz="1600" dirty="0">
                          <a:effectLst/>
                        </a:rPr>
                      </a:br>
                      <a:r>
                        <a:rPr lang="ru-RU" sz="1600" dirty="0">
                          <a:effectLst/>
                        </a:rPr>
                        <a:t>Межрегиональная научно-практическая конференция «Инновации в образовании: региональные практики»</a:t>
                      </a:r>
                      <a:br>
                        <a:rPr lang="ru-RU" sz="1600" dirty="0">
                          <a:effectLst/>
                        </a:rPr>
                      </a:br>
                      <a:r>
                        <a:rPr lang="ru-RU" sz="1600" u="none" strike="noStrike" dirty="0">
                          <a:effectLst/>
                          <a:hlinkClick r:id="rId6"/>
                        </a:rPr>
                        <a:t>Подробнее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79737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363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7500"/>
          </a:bodyPr>
          <a:lstStyle/>
          <a:p>
            <a:pPr algn="ctr">
              <a:spcBef>
                <a:spcPct val="0"/>
              </a:spcBef>
              <a:buNone/>
            </a:pPr>
            <a:r>
              <a:rPr lang="ru-RU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Спасибо за сотрудничество!</a:t>
            </a:r>
          </a:p>
        </p:txBody>
      </p:sp>
    </p:spTree>
    <p:extLst>
      <p:ext uri="{BB962C8B-B14F-4D97-AF65-F5344CB8AC3E}">
        <p14:creationId xmlns:p14="http://schemas.microsoft.com/office/powerpoint/2010/main" val="661151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913" y="1048044"/>
            <a:ext cx="7620000" cy="4286250"/>
          </a:xfrm>
        </p:spPr>
      </p:pic>
    </p:spTree>
    <p:extLst>
      <p:ext uri="{BB962C8B-B14F-4D97-AF65-F5344CB8AC3E}">
        <p14:creationId xmlns:p14="http://schemas.microsoft.com/office/powerpoint/2010/main" val="2236894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0000"/>
          </a:bodyPr>
          <a:lstStyle/>
          <a:p>
            <a:pPr marL="342900" indent="-342900">
              <a:buClr>
                <a:schemeClr val="accent1"/>
              </a:buClr>
              <a:buFont typeface="Wingdings 3" charset="2"/>
            </a:pPr>
            <a:r>
              <a:rPr lang="ru-RU" sz="2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В качестве основной цели лаборатории является – оформление и развертывание научной проблематики, проектных работ в </a:t>
            </a:r>
            <a:r>
              <a:rPr lang="ru-RU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области инклюзивного образования. </a:t>
            </a:r>
            <a:br>
              <a:rPr lang="ru-RU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</a:br>
            <a:endParaRPr lang="ru-RU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40000" lnSpcReduction="20000"/>
          </a:bodyPr>
          <a:lstStyle/>
          <a:p>
            <a:pPr>
              <a:spcBef>
                <a:spcPct val="0"/>
              </a:spcBef>
              <a:buNone/>
            </a:pP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Задачи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:</a:t>
            </a:r>
          </a:p>
          <a:p>
            <a:pPr>
              <a:spcBef>
                <a:spcPct val="0"/>
              </a:spcBef>
              <a:buNone/>
            </a:pPr>
            <a:endParaRPr lang="ru-RU" sz="3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1) 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выполнение научно-исследовательских и иных работ и услуг на основе договоров, грантов и инициативных исследований в области инклюзивного образования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;</a:t>
            </a:r>
          </a:p>
          <a:p>
            <a:pPr>
              <a:spcBef>
                <a:spcPct val="0"/>
              </a:spcBef>
              <a:buNone/>
            </a:pPr>
            <a:endParaRPr lang="ru-RU" sz="3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2) 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разработка нормативной, учебной и методической базы для внедрения инклюзивного образования в региональную систему образования (далее – РСО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);</a:t>
            </a:r>
          </a:p>
          <a:p>
            <a:pPr>
              <a:spcBef>
                <a:spcPct val="0"/>
              </a:spcBef>
              <a:buNone/>
            </a:pP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endParaRPr lang="ru-RU" sz="3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3) разработка 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программ, проектов и предложений для участия в международных, общероссийских, отраслевых и региональных программах и конкурсах; </a:t>
            </a:r>
            <a:endParaRPr lang="ru-RU" sz="36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None/>
            </a:pPr>
            <a:endParaRPr lang="ru-RU" sz="3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4) осуществление 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международного научного сотрудничества, участие в совместных исследованиях с иностранными партнерами, проведение международных, российских и региональных конференций, совещаний, симпозиумов; подготовка совместных научных публикаций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;</a:t>
            </a:r>
          </a:p>
          <a:p>
            <a:pPr marL="0" indent="0">
              <a:spcBef>
                <a:spcPct val="0"/>
              </a:spcBef>
              <a:buNone/>
            </a:pPr>
            <a:endParaRPr lang="ru-RU" sz="36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5)   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проведение экспертизы научных, научно-исследовательских программ и проектов, в том числе с привлечением других организаций, ученых и специалистов. </a:t>
            </a:r>
          </a:p>
        </p:txBody>
      </p:sp>
    </p:spTree>
    <p:extLst>
      <p:ext uri="{BB962C8B-B14F-4D97-AF65-F5344CB8AC3E}">
        <p14:creationId xmlns:p14="http://schemas.microsoft.com/office/powerpoint/2010/main" val="1235835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0000"/>
          </a:bodyPr>
          <a:lstStyle/>
          <a:p>
            <a:pPr marL="342900" indent="-342900">
              <a:buClr>
                <a:schemeClr val="accent1"/>
              </a:buClr>
              <a:buFont typeface="Wingdings 3" charset="2"/>
            </a:pPr>
            <a:r>
              <a:rPr lang="ru-RU" sz="2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1) выполнение научно-исследовательских и иных работ и услуг на основе договоров, грантов и инициативных исследований в области инклюзивного образования;</a:t>
            </a:r>
            <a:br>
              <a:rPr lang="ru-RU" sz="2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</a:br>
            <a:endParaRPr lang="ru-RU" sz="2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7500"/>
          </a:bodyPr>
          <a:lstStyle/>
          <a:p>
            <a:pPr>
              <a:spcBef>
                <a:spcPct val="0"/>
              </a:spcBef>
            </a:pPr>
            <a:r>
              <a:rPr lang="ru-RU" sz="33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Грант в рамках ФИП по дополнительному образованию</a:t>
            </a:r>
          </a:p>
          <a:p>
            <a:pPr>
              <a:spcBef>
                <a:spcPct val="0"/>
              </a:spcBef>
            </a:pPr>
            <a:r>
              <a:rPr lang="ru-RU" sz="33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ФЦПРО «Модернизация содержания образования»</a:t>
            </a:r>
          </a:p>
          <a:p>
            <a:pPr>
              <a:spcBef>
                <a:spcPct val="0"/>
              </a:spcBef>
            </a:pPr>
            <a:r>
              <a:rPr lang="ru-RU" sz="33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ОЦП по развитию </a:t>
            </a:r>
            <a:r>
              <a:rPr lang="ru-RU" sz="2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инклюзивного образования в системе СПО</a:t>
            </a:r>
          </a:p>
        </p:txBody>
      </p:sp>
    </p:spTree>
    <p:extLst>
      <p:ext uri="{BB962C8B-B14F-4D97-AF65-F5344CB8AC3E}">
        <p14:creationId xmlns:p14="http://schemas.microsoft.com/office/powerpoint/2010/main" val="1186856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0000"/>
          </a:bodyPr>
          <a:lstStyle/>
          <a:p>
            <a:pPr marL="342900" indent="-342900">
              <a:buClr>
                <a:schemeClr val="accent1"/>
              </a:buClr>
              <a:buFont typeface="Wingdings 3" charset="2"/>
            </a:pPr>
            <a:r>
              <a:rPr lang="ru-RU" sz="2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2) разработка нормативной, учебной и методической базы для внедрения инклюзивного образования в региональную систему образования (далее – РСО);</a:t>
            </a:r>
            <a:br>
              <a:rPr lang="ru-RU" sz="2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</a:br>
            <a:endParaRPr lang="ru-RU" sz="2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7500"/>
          </a:bodyPr>
          <a:lstStyle/>
          <a:p>
            <a:pPr>
              <a:spcBef>
                <a:spcPct val="0"/>
              </a:spcBef>
            </a:pPr>
            <a:r>
              <a:rPr lang="ru-RU" sz="37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Создано 9 пособий по инклюзивному образованию, 1 публикация в РИНЦ</a:t>
            </a:r>
          </a:p>
          <a:p>
            <a:pPr>
              <a:spcBef>
                <a:spcPct val="0"/>
              </a:spcBef>
              <a:buNone/>
            </a:pPr>
            <a:endParaRPr lang="ru-RU" sz="2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762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0000"/>
          </a:bodyPr>
          <a:lstStyle/>
          <a:p>
            <a:pPr marL="342900" indent="-342900">
              <a:buClr>
                <a:schemeClr val="accent1"/>
              </a:buClr>
              <a:buFont typeface="Wingdings 3" charset="2"/>
            </a:pPr>
            <a:r>
              <a:rPr lang="ru-RU" sz="2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3) разработка программ, проектов и предложений для участия в международных, общероссийских, отраслевых и региональных программах и конкурсах; </a:t>
            </a:r>
            <a:br>
              <a:rPr lang="ru-RU" sz="2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</a:br>
            <a:endParaRPr lang="ru-RU" sz="2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7500"/>
          </a:bodyPr>
          <a:lstStyle/>
          <a:p>
            <a:pPr algn="just">
              <a:spcBef>
                <a:spcPct val="0"/>
              </a:spcBef>
              <a:buNone/>
            </a:pP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Разработка проекта для 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фонда</a:t>
            </a:r>
          </a:p>
          <a:p>
            <a:pPr algn="just">
              <a:spcBef>
                <a:spcPct val="0"/>
              </a:spcBef>
              <a:buNone/>
            </a:pP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поддержки 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детей в трудной 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жизненной</a:t>
            </a:r>
          </a:p>
          <a:p>
            <a:pPr algn="just">
              <a:spcBef>
                <a:spcPct val="0"/>
              </a:spcBef>
              <a:buNone/>
            </a:pP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ситуации</a:t>
            </a:r>
            <a:endParaRPr lang="ru-RU" sz="3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6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167306" y="1714489"/>
            <a:ext cx="1714512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eaLnBrk="0" hangingPunct="0">
              <a:defRPr/>
            </a:pP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Цель</a:t>
            </a:r>
          </a:p>
          <a:p>
            <a:pPr algn="ctr" eaLnBrk="0" hangingPunct="0">
              <a:defRPr/>
            </a:pP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38348" y="1214422"/>
            <a:ext cx="228601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интеграция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53322" y="1214422"/>
            <a:ext cx="228601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инклюзия</a:t>
            </a:r>
          </a:p>
        </p:txBody>
      </p:sp>
      <p:sp>
        <p:nvSpPr>
          <p:cNvPr id="13" name="Стрелка вправо 12"/>
          <p:cNvSpPr/>
          <p:nvPr/>
        </p:nvSpPr>
        <p:spPr bwMode="auto">
          <a:xfrm rot="1576269">
            <a:off x="4574818" y="1567628"/>
            <a:ext cx="720000" cy="3960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defRPr/>
            </a:pPr>
            <a:endParaRPr lang="ru-RU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Стрелка вправо 13"/>
          <p:cNvSpPr/>
          <p:nvPr/>
        </p:nvSpPr>
        <p:spPr bwMode="auto">
          <a:xfrm rot="8988674">
            <a:off x="6789682" y="1511470"/>
            <a:ext cx="720000" cy="3960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defRPr/>
            </a:pPr>
            <a:endParaRPr lang="ru-RU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52992" y="4143380"/>
            <a:ext cx="228601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истоки</a:t>
            </a:r>
          </a:p>
        </p:txBody>
      </p:sp>
      <p:sp>
        <p:nvSpPr>
          <p:cNvPr id="23" name="Стрелка вправо 22"/>
          <p:cNvSpPr/>
          <p:nvPr/>
        </p:nvSpPr>
        <p:spPr bwMode="auto">
          <a:xfrm rot="3726542">
            <a:off x="3359483" y="2742278"/>
            <a:ext cx="2887500" cy="3960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defRPr/>
            </a:pPr>
            <a:endParaRPr lang="ru-RU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09720" y="2357431"/>
            <a:ext cx="2286016" cy="116955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1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Объединение детей с ограниченными возможностями  в совместной деятельности (игровой, учебной и т.д.)</a:t>
            </a:r>
          </a:p>
        </p:txBody>
      </p:sp>
      <p:sp>
        <p:nvSpPr>
          <p:cNvPr id="24" name="Стрелка вправо 23"/>
          <p:cNvSpPr/>
          <p:nvPr/>
        </p:nvSpPr>
        <p:spPr bwMode="auto">
          <a:xfrm rot="9825724">
            <a:off x="4011613" y="2441575"/>
            <a:ext cx="1187450" cy="395288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defRPr/>
            </a:pPr>
            <a:endParaRPr lang="ru-RU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953388" y="2643182"/>
            <a:ext cx="2286016" cy="7386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1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Организация совместного мира жизни детей – «одна школа для всех»</a:t>
            </a:r>
          </a:p>
        </p:txBody>
      </p:sp>
      <p:sp>
        <p:nvSpPr>
          <p:cNvPr id="12" name="Стрелка вправо 11"/>
          <p:cNvSpPr/>
          <p:nvPr/>
        </p:nvSpPr>
        <p:spPr bwMode="auto">
          <a:xfrm rot="7047497">
            <a:off x="5887435" y="2739270"/>
            <a:ext cx="2872293" cy="3960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defRPr/>
            </a:pPr>
            <a:endParaRPr lang="ru-RU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8" name="Стрелка вправо 27"/>
          <p:cNvSpPr/>
          <p:nvPr/>
        </p:nvSpPr>
        <p:spPr bwMode="auto">
          <a:xfrm rot="816928">
            <a:off x="6840538" y="2492375"/>
            <a:ext cx="1187450" cy="395288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defRPr/>
            </a:pPr>
            <a:endParaRPr lang="ru-RU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809720" y="4000504"/>
            <a:ext cx="2286016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1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из специальной педагогики</a:t>
            </a:r>
            <a:endParaRPr lang="ru-RU" sz="1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953388" y="4000504"/>
            <a:ext cx="2286016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1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из общей</a:t>
            </a:r>
          </a:p>
          <a:p>
            <a:pPr algn="ctr" eaLnBrk="0" hangingPunct="0">
              <a:defRPr/>
            </a:pPr>
            <a:r>
              <a:rPr lang="ru-RU" sz="14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педагогики</a:t>
            </a:r>
            <a:endParaRPr lang="ru-RU" sz="1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1" name="Стрелка вправо 30"/>
          <p:cNvSpPr/>
          <p:nvPr/>
        </p:nvSpPr>
        <p:spPr bwMode="auto">
          <a:xfrm rot="10800000">
            <a:off x="4167174" y="4179380"/>
            <a:ext cx="720000" cy="3600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defRPr/>
            </a:pPr>
            <a:endParaRPr lang="ru-RU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2" name="Стрелка вправо 31"/>
          <p:cNvSpPr/>
          <p:nvPr/>
        </p:nvSpPr>
        <p:spPr bwMode="auto">
          <a:xfrm>
            <a:off x="7310446" y="4143380"/>
            <a:ext cx="648000" cy="3600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defRPr/>
            </a:pPr>
            <a:endParaRPr lang="ru-RU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738282" y="4857760"/>
            <a:ext cx="89297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 eaLnBrk="0" hangingPunct="0">
              <a:defRPr/>
            </a:pPr>
            <a:r>
              <a:rPr lang="ru-RU" sz="2400" b="1" u="sng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Инклюзия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– </a:t>
            </a:r>
            <a:r>
              <a:rPr lang="ru-RU" sz="24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основывается на идее создания единого</a:t>
            </a:r>
          </a:p>
          <a:p>
            <a:pPr algn="ctr" eaLnBrk="0" hangingPunct="0">
              <a:defRPr/>
            </a:pPr>
            <a:r>
              <a:rPr lang="ru-RU" sz="24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образовательного пространства для гетерогенной</a:t>
            </a:r>
          </a:p>
          <a:p>
            <a:pPr algn="ctr" eaLnBrk="0" hangingPunct="0">
              <a:defRPr/>
            </a:pPr>
            <a:r>
              <a:rPr lang="ru-RU" sz="24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группы, в котором имеются разные образовательные</a:t>
            </a:r>
          </a:p>
          <a:p>
            <a:pPr algn="ctr" eaLnBrk="0" hangingPunct="0">
              <a:defRPr/>
            </a:pPr>
            <a:r>
              <a:rPr lang="ru-RU" sz="24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маршруты каждого из ее участников</a:t>
            </a:r>
          </a:p>
        </p:txBody>
      </p:sp>
    </p:spTree>
    <p:extLst>
      <p:ext uri="{BB962C8B-B14F-4D97-AF65-F5344CB8AC3E}">
        <p14:creationId xmlns:p14="http://schemas.microsoft.com/office/powerpoint/2010/main" val="387164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>
              <a:defRPr/>
            </a:pPr>
            <a: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Требования инклюзивного образования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 fontScale="925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ru-RU" sz="2000" b="1" dirty="0">
                <a:solidFill>
                  <a:schemeClr val="tx2"/>
                </a:solidFill>
              </a:rPr>
              <a:t>Системный подход </a:t>
            </a:r>
            <a:r>
              <a:rPr lang="ru-RU" sz="2000" dirty="0">
                <a:solidFill>
                  <a:schemeClr val="tx2"/>
                </a:solidFill>
              </a:rPr>
              <a:t>(образовательный, социальный, нормативно-правовой, экономический)</a:t>
            </a:r>
          </a:p>
          <a:p>
            <a:pPr>
              <a:lnSpc>
                <a:spcPct val="80000"/>
              </a:lnSpc>
              <a:defRPr/>
            </a:pPr>
            <a:r>
              <a:rPr lang="ru-RU" sz="2000" b="1" dirty="0">
                <a:solidFill>
                  <a:schemeClr val="tx2"/>
                </a:solidFill>
              </a:rPr>
              <a:t>Законодательное реформирование </a:t>
            </a:r>
            <a:r>
              <a:rPr lang="ru-RU" sz="2000" dirty="0">
                <a:solidFill>
                  <a:schemeClr val="tx2"/>
                </a:solidFill>
              </a:rPr>
              <a:t>системы образования под задачи </a:t>
            </a:r>
            <a:r>
              <a:rPr lang="ru-RU" sz="2000" dirty="0" smtClean="0">
                <a:solidFill>
                  <a:schemeClr val="tx2"/>
                </a:solidFill>
              </a:rPr>
              <a:t>инклюзии</a:t>
            </a:r>
            <a:endParaRPr lang="ru-RU" sz="20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ru-RU" sz="2000" b="1" dirty="0">
                <a:solidFill>
                  <a:schemeClr val="tx2"/>
                </a:solidFill>
              </a:rPr>
              <a:t>Изменения в подготовке учителя</a:t>
            </a:r>
            <a:r>
              <a:rPr lang="ru-RU" sz="2000" dirty="0">
                <a:solidFill>
                  <a:schemeClr val="tx2"/>
                </a:solidFill>
              </a:rPr>
              <a:t>, психолога и других специалистов массовой школы</a:t>
            </a:r>
          </a:p>
          <a:p>
            <a:pPr>
              <a:lnSpc>
                <a:spcPct val="80000"/>
              </a:lnSpc>
              <a:defRPr/>
            </a:pPr>
            <a:r>
              <a:rPr lang="ru-RU" sz="2000" b="1" dirty="0">
                <a:solidFill>
                  <a:schemeClr val="tx2"/>
                </a:solidFill>
              </a:rPr>
              <a:t>Социальное партнерство </a:t>
            </a:r>
            <a:r>
              <a:rPr lang="ru-RU" sz="2000" dirty="0">
                <a:solidFill>
                  <a:schemeClr val="tx2"/>
                </a:solidFill>
              </a:rPr>
              <a:t>массовой и специальной школ</a:t>
            </a:r>
          </a:p>
          <a:p>
            <a:pPr>
              <a:lnSpc>
                <a:spcPct val="80000"/>
              </a:lnSpc>
              <a:defRPr/>
            </a:pPr>
            <a:r>
              <a:rPr lang="ru-RU" sz="2000" b="1" dirty="0">
                <a:solidFill>
                  <a:schemeClr val="tx2"/>
                </a:solidFill>
              </a:rPr>
              <a:t>Социально-психологический аспект </a:t>
            </a:r>
            <a:r>
              <a:rPr lang="ru-RU" sz="2000" dirty="0">
                <a:solidFill>
                  <a:schemeClr val="tx2"/>
                </a:solidFill>
              </a:rPr>
              <a:t>– формирование толерантности, изменение менталитета</a:t>
            </a:r>
          </a:p>
          <a:p>
            <a:pPr>
              <a:lnSpc>
                <a:spcPct val="80000"/>
              </a:lnSpc>
              <a:defRPr/>
            </a:pPr>
            <a:r>
              <a:rPr lang="ru-RU" sz="2000" b="1" dirty="0">
                <a:solidFill>
                  <a:schemeClr val="tx2"/>
                </a:solidFill>
              </a:rPr>
              <a:t>Командная работа специалистов </a:t>
            </a:r>
            <a:r>
              <a:rPr lang="ru-RU" sz="2000" dirty="0">
                <a:solidFill>
                  <a:schemeClr val="tx2"/>
                </a:solidFill>
              </a:rPr>
              <a:t>(администратор, учитель, психолог, специальный педагог, логопед и др.) по сопровождению учащихся</a:t>
            </a:r>
          </a:p>
          <a:p>
            <a:pPr>
              <a:lnSpc>
                <a:spcPct val="80000"/>
              </a:lnSpc>
              <a:defRPr/>
            </a:pPr>
            <a:r>
              <a:rPr lang="ru-RU" sz="2000" b="1" dirty="0">
                <a:solidFill>
                  <a:schemeClr val="tx2"/>
                </a:solidFill>
              </a:rPr>
              <a:t>Организационные, методические и дидактические преобразования</a:t>
            </a:r>
            <a:r>
              <a:rPr lang="ru-RU" sz="2000" dirty="0">
                <a:solidFill>
                  <a:schemeClr val="tx2"/>
                </a:solidFill>
              </a:rPr>
              <a:t> в массовой школе</a:t>
            </a:r>
          </a:p>
          <a:p>
            <a:pPr>
              <a:lnSpc>
                <a:spcPct val="80000"/>
              </a:lnSpc>
              <a:defRPr/>
            </a:pPr>
            <a:r>
              <a:rPr lang="ru-RU" sz="2000" b="1" dirty="0">
                <a:solidFill>
                  <a:schemeClr val="tx2"/>
                </a:solidFill>
              </a:rPr>
              <a:t>Налаженная система ранней комплексной помощи</a:t>
            </a:r>
          </a:p>
          <a:p>
            <a:pPr>
              <a:lnSpc>
                <a:spcPct val="80000"/>
              </a:lnSpc>
              <a:defRPr/>
            </a:pPr>
            <a:endParaRPr lang="ru-RU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70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165417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>
              <a:defRPr/>
            </a:pPr>
            <a: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Трудности внедрения модели инклюзии в ЯО -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057401" y="2838451"/>
            <a:ext cx="8181975" cy="337661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 lnSpcReduction="10000"/>
          </a:bodyPr>
          <a:lstStyle/>
          <a:p>
            <a:pPr marL="609600" indent="-609600">
              <a:lnSpc>
                <a:spcPct val="80000"/>
              </a:lnSpc>
              <a:buNone/>
              <a:defRPr/>
            </a:pPr>
            <a:endParaRPr lang="ru-RU" sz="2000" dirty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ru-RU" sz="2000" dirty="0">
                <a:solidFill>
                  <a:schemeClr val="tx2"/>
                </a:solidFill>
              </a:rPr>
              <a:t>На уровне юридической – </a:t>
            </a:r>
            <a:r>
              <a:rPr lang="ru-RU" sz="2000" dirty="0" smtClean="0">
                <a:solidFill>
                  <a:schemeClr val="tx2"/>
                </a:solidFill>
              </a:rPr>
              <a:t>недостаточно </a:t>
            </a:r>
            <a:r>
              <a:rPr lang="ru-RU" sz="2000" dirty="0">
                <a:solidFill>
                  <a:schemeClr val="tx2"/>
                </a:solidFill>
              </a:rPr>
              <a:t>законодательной базы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ru-RU" sz="2000" dirty="0">
                <a:solidFill>
                  <a:schemeClr val="tx2"/>
                </a:solidFill>
              </a:rPr>
              <a:t>На уровне финансирования – не предусмотрены </a:t>
            </a:r>
            <a:r>
              <a:rPr lang="ru-RU" sz="2000" dirty="0" smtClean="0">
                <a:solidFill>
                  <a:schemeClr val="tx2"/>
                </a:solidFill>
              </a:rPr>
              <a:t>необходимые материальные </a:t>
            </a:r>
            <a:r>
              <a:rPr lang="ru-RU" sz="2000" dirty="0">
                <a:solidFill>
                  <a:schemeClr val="tx2"/>
                </a:solidFill>
              </a:rPr>
              <a:t>затраты на эти нужды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ru-RU" sz="2000" dirty="0">
                <a:solidFill>
                  <a:schemeClr val="tx2"/>
                </a:solidFill>
              </a:rPr>
              <a:t>На уровне профессиональной деятельности – отмечается нехватка специалистов в системе образования (педагогов, дефектологов, психологов и пр.)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ru-RU" sz="2000" dirty="0">
                <a:solidFill>
                  <a:schemeClr val="tx2"/>
                </a:solidFill>
              </a:rPr>
              <a:t>На уровне общественного сознания – не сформированы необходимые социально-психологические установки.</a:t>
            </a:r>
          </a:p>
        </p:txBody>
      </p:sp>
      <p:sp>
        <p:nvSpPr>
          <p:cNvPr id="19460" name="TextBox 3"/>
          <p:cNvSpPr txBox="1">
            <a:spLocks noChangeArrowheads="1"/>
          </p:cNvSpPr>
          <p:nvPr/>
        </p:nvSpPr>
        <p:spPr bwMode="auto">
          <a:xfrm>
            <a:off x="2024063" y="2000251"/>
            <a:ext cx="8215312" cy="7080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solidFill>
                  <a:schemeClr val="tx2"/>
                </a:solidFill>
              </a:rPr>
              <a:t>отсутствие готовности принимать «не таких» детей в систему  массового образования:</a:t>
            </a:r>
          </a:p>
        </p:txBody>
      </p:sp>
    </p:spTree>
    <p:extLst>
      <p:ext uri="{BB962C8B-B14F-4D97-AF65-F5344CB8AC3E}">
        <p14:creationId xmlns:p14="http://schemas.microsoft.com/office/powerpoint/2010/main" val="308483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ru-RU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+mn-cs"/>
              </a:rPr>
              <a:t>Принципы работы НПЛ в ИРО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55000" lnSpcReduction="20000"/>
          </a:bodyPr>
          <a:lstStyle/>
          <a:p>
            <a:pPr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Соответствия требованиям ФГОС для детей с ОВЗ и 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УО</a:t>
            </a:r>
          </a:p>
          <a:p>
            <a:pPr marL="0" indent="0">
              <a:spcBef>
                <a:spcPct val="0"/>
              </a:spcBef>
              <a:buNone/>
            </a:pP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endParaRPr lang="ru-RU" sz="3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Целостности изучения проблем внедрения инклюзии (подготовка кадров, УМК, деятельность ОУ, обобщение и распространение опыта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)</a:t>
            </a:r>
          </a:p>
          <a:p>
            <a:pPr marL="0" indent="0">
              <a:spcBef>
                <a:spcPct val="0"/>
              </a:spcBef>
              <a:buNone/>
            </a:pPr>
            <a:endParaRPr lang="ru-RU" sz="3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Сетевой характер (привлекаются специалисты разных сфер деятельности: здравоохранения, социальной защиты населения, адаптивного спорта; представители специальных учреждений для детей с ОВЗ; ведущих ВУЗов РФ; общественных организаций инвалидов и родителей детей с 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ОВЗ</a:t>
            </a:r>
          </a:p>
          <a:p>
            <a:pPr marL="0" indent="0">
              <a:spcBef>
                <a:spcPct val="0"/>
              </a:spcBef>
              <a:buNone/>
            </a:pPr>
            <a:endParaRPr lang="ru-RU" sz="3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sz="36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Межкафедральное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взаимодействие </a:t>
            </a:r>
            <a:endParaRPr lang="ru-RU" sz="3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8970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60</TotalTime>
  <Words>711</Words>
  <Application>Microsoft Office PowerPoint</Application>
  <PresentationFormat>Произвольный</PresentationFormat>
  <Paragraphs>91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Легкий дым</vt:lpstr>
      <vt:lpstr>Научно-педагогическая лаборатория:  Методология и развитие инклюзивного образования в РСО</vt:lpstr>
      <vt:lpstr>В качестве основной цели лаборатории является – оформление и развертывание научной проблематики, проектных работ в области инклюзивного образования.  </vt:lpstr>
      <vt:lpstr>1) выполнение научно-исследовательских и иных работ и услуг на основе договоров, грантов и инициативных исследований в области инклюзивного образования; </vt:lpstr>
      <vt:lpstr>2) разработка нормативной, учебной и методической базы для внедрения инклюзивного образования в региональную систему образования (далее – РСО); </vt:lpstr>
      <vt:lpstr>3) разработка программ, проектов и предложений для участия в международных, общероссийских, отраслевых и региональных программах и конкурсах;  </vt:lpstr>
      <vt:lpstr>Презентация PowerPoint</vt:lpstr>
      <vt:lpstr>Требования инклюзивного образования</vt:lpstr>
      <vt:lpstr>Трудности внедрения модели инклюзии в ЯО -</vt:lpstr>
      <vt:lpstr>Принципы работы НПЛ в ИРО</vt:lpstr>
      <vt:lpstr>Первые результаты деятельности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Научно-педагогическая лаборатория:  Методология и развитие инклюзивного образования в РСО</dc:title>
  <dc:creator>student</dc:creator>
  <cp:lastModifiedBy>Галина Валентиновна Куприянова</cp:lastModifiedBy>
  <cp:revision>15</cp:revision>
  <dcterms:created xsi:type="dcterms:W3CDTF">2016-12-28T07:29:28Z</dcterms:created>
  <dcterms:modified xsi:type="dcterms:W3CDTF">2016-12-29T06:54:26Z</dcterms:modified>
</cp:coreProperties>
</file>