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51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56" r:id="rId17"/>
    <p:sldId id="370" r:id="rId18"/>
    <p:sldId id="28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75" autoAdjust="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46C7E-395B-484E-BE98-398F7FD43ADB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5B777-29AD-455B-AEAF-5F875D9355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14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137E-07FE-41CE-8194-8AA298EFDBA4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35102-71BE-4B30-B340-3B342DE4F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1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6"/>
            <a:ext cx="3203848" cy="15683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89"/>
            <a:ext cx="960746" cy="96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2" y="6309320"/>
            <a:ext cx="9154479" cy="561181"/>
            <a:chOff x="0" y="6309320"/>
            <a:chExt cx="9154479" cy="561181"/>
          </a:xfrm>
        </p:grpSpPr>
        <p:sp>
          <p:nvSpPr>
            <p:cNvPr id="8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105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60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2" y="6309320"/>
            <a:ext cx="9154479" cy="561181"/>
            <a:chOff x="0" y="6309320"/>
            <a:chExt cx="9154479" cy="561181"/>
          </a:xfrm>
        </p:grpSpPr>
        <p:sp>
          <p:nvSpPr>
            <p:cNvPr id="8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957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5"/>
            <a:ext cx="3059832" cy="14978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89"/>
            <a:ext cx="960746" cy="96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71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7B1C0-4BAA-467E-B8DD-53182E909BE1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8124-B024-4D95-AFA2-7C35C695D8D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728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Группа 9"/>
          <p:cNvGrpSpPr/>
          <p:nvPr userDrawn="1"/>
        </p:nvGrpSpPr>
        <p:grpSpPr>
          <a:xfrm>
            <a:off x="2" y="6309320"/>
            <a:ext cx="9154479" cy="561181"/>
            <a:chOff x="0" y="6309320"/>
            <a:chExt cx="9154479" cy="561181"/>
          </a:xfrm>
        </p:grpSpPr>
        <p:sp>
          <p:nvSpPr>
            <p:cNvPr id="11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525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2" y="6309320"/>
            <a:ext cx="9154479" cy="561181"/>
            <a:chOff x="0" y="6309320"/>
            <a:chExt cx="9154479" cy="561181"/>
          </a:xfrm>
        </p:grpSpPr>
        <p:sp>
          <p:nvSpPr>
            <p:cNvPr id="7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866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07504" y="27748"/>
            <a:ext cx="2195736" cy="1052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2" y="6309320"/>
            <a:ext cx="9154479" cy="561181"/>
            <a:chOff x="0" y="6309320"/>
            <a:chExt cx="9154479" cy="561181"/>
          </a:xfrm>
        </p:grpSpPr>
        <p:sp>
          <p:nvSpPr>
            <p:cNvPr id="7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891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175"/>
            <a:ext cx="2160240" cy="105749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758" y="20173"/>
            <a:ext cx="528746" cy="52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98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0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8A793-EF42-4859-9AB7-2F3AECD50069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73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zolotareva@iro.yar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3068960"/>
            <a:ext cx="6804248" cy="1470025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990000"/>
                </a:solidFill>
              </a:rPr>
              <a:t>Положение о дополнительном профессиональном образовании в ГАУ ДПО ЯО Институт развития образования</a:t>
            </a:r>
            <a:br>
              <a:rPr lang="ru-RU" sz="4800" b="1" dirty="0" smtClean="0">
                <a:solidFill>
                  <a:srgbClr val="990000"/>
                </a:solidFill>
              </a:rPr>
            </a:br>
            <a:r>
              <a:rPr lang="ru-RU" sz="4800" b="1" dirty="0" smtClean="0">
                <a:solidFill>
                  <a:srgbClr val="990000"/>
                </a:solidFill>
              </a:rPr>
              <a:t/>
            </a:r>
            <a:br>
              <a:rPr lang="ru-RU" sz="4800" b="1" dirty="0" smtClean="0">
                <a:solidFill>
                  <a:srgbClr val="990000"/>
                </a:solidFill>
              </a:rPr>
            </a:br>
            <a:r>
              <a:rPr lang="ru-RU" sz="2400" b="1" dirty="0" smtClean="0">
                <a:solidFill>
                  <a:srgbClr val="23A730"/>
                </a:solidFill>
              </a:rPr>
              <a:t>Золотарева Ангелина Викторовна, ректор </a:t>
            </a:r>
            <a:r>
              <a:rPr lang="ru-RU" sz="2400" b="1" dirty="0" smtClean="0">
                <a:solidFill>
                  <a:srgbClr val="23A730"/>
                </a:solidFill>
              </a:rPr>
              <a:t>ГАУ</a:t>
            </a:r>
            <a:r>
              <a:rPr lang="en-US" sz="2400" b="1" dirty="0" smtClean="0">
                <a:solidFill>
                  <a:srgbClr val="23A730"/>
                </a:solidFill>
              </a:rPr>
              <a:t> </a:t>
            </a:r>
            <a:r>
              <a:rPr lang="ru-RU" sz="2400" b="1" dirty="0" smtClean="0">
                <a:solidFill>
                  <a:srgbClr val="23A730"/>
                </a:solidFill>
              </a:rPr>
              <a:t>ДПО </a:t>
            </a:r>
            <a:r>
              <a:rPr lang="ru-RU" sz="2400" b="1" dirty="0" smtClean="0">
                <a:solidFill>
                  <a:srgbClr val="23A730"/>
                </a:solidFill>
              </a:rPr>
              <a:t>Ярославской области Институт развития образования, д.п.н., профессор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848"/>
            <a:ext cx="2232248" cy="334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8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4. Порядок </a:t>
            </a:r>
            <a:r>
              <a:rPr lang="ru-RU" b="1" dirty="0">
                <a:solidFill>
                  <a:srgbClr val="C00000"/>
                </a:solidFill>
              </a:rPr>
              <a:t>и условия предоставления услуг по ДПО в ИРО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r>
              <a:rPr lang="ru-RU" dirty="0" smtClean="0"/>
              <a:t>4.1. Порядок </a:t>
            </a:r>
            <a:r>
              <a:rPr lang="ru-RU" dirty="0"/>
              <a:t>и условия предоставления государственной услуги </a:t>
            </a:r>
            <a:r>
              <a:rPr lang="ru-RU" b="1" dirty="0"/>
              <a:t>за счет бюджетных средств в рамках государственного задания </a:t>
            </a:r>
            <a:r>
              <a:rPr lang="ru-RU" b="1" dirty="0" smtClean="0"/>
              <a:t>ИРО</a:t>
            </a:r>
          </a:p>
          <a:p>
            <a:r>
              <a:rPr lang="ru-RU" dirty="0"/>
              <a:t>4.2. Порядок и условия предоставления </a:t>
            </a:r>
            <a:r>
              <a:rPr lang="ru-RU" b="1" dirty="0"/>
              <a:t>платных образовательных услуг </a:t>
            </a:r>
            <a:r>
              <a:rPr lang="ru-RU" b="1" dirty="0" smtClean="0"/>
              <a:t>ИРО</a:t>
            </a:r>
          </a:p>
          <a:p>
            <a:r>
              <a:rPr lang="ru-RU" dirty="0"/>
              <a:t>4.3. </a:t>
            </a:r>
            <a:r>
              <a:rPr lang="ru-RU" b="1" dirty="0"/>
              <a:t>Общие правила</a:t>
            </a:r>
            <a:r>
              <a:rPr lang="ru-RU" dirty="0"/>
              <a:t> оказания образовательных услуг в ИРО</a:t>
            </a:r>
          </a:p>
        </p:txBody>
      </p:sp>
    </p:spTree>
    <p:extLst>
      <p:ext uri="{BB962C8B-B14F-4D97-AF65-F5344CB8AC3E}">
        <p14:creationId xmlns:p14="http://schemas.microsoft.com/office/powerpoint/2010/main" val="2056288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5. Содержание и формы ДПО </a:t>
            </a:r>
            <a:r>
              <a:rPr lang="ru-RU" b="1" dirty="0">
                <a:solidFill>
                  <a:srgbClr val="C00000"/>
                </a:solidFill>
              </a:rPr>
              <a:t>в ИРО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11256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</a:t>
            </a:r>
            <a:r>
              <a:rPr lang="ru-RU" dirty="0" smtClean="0"/>
              <a:t>одержание </a:t>
            </a:r>
            <a:r>
              <a:rPr lang="ru-RU" dirty="0"/>
              <a:t>ДПО определяется профессиональными стандартами (при их наличии), квалификационными требованиями, требованиями соответствующих ФГОС ВПО и (или) СПО, другими федеральными и региональными документами в области </a:t>
            </a:r>
            <a:r>
              <a:rPr lang="ru-RU" dirty="0" smtClean="0"/>
              <a:t>образования</a:t>
            </a:r>
          </a:p>
          <a:p>
            <a:r>
              <a:rPr lang="ru-RU" dirty="0"/>
              <a:t>При определении содержания ДПО учитываются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проблемы </a:t>
            </a:r>
            <a:r>
              <a:rPr lang="ru-RU" dirty="0"/>
              <a:t>обучающихся, воспитанников, выявленные в ходе государственных итоговых аттестаций и других исследований; </a:t>
            </a:r>
            <a:endParaRPr lang="ru-RU" sz="1400" i="1" dirty="0"/>
          </a:p>
          <a:p>
            <a:pPr lvl="1"/>
            <a:r>
              <a:rPr lang="ru-RU" dirty="0" smtClean="0"/>
              <a:t>проблемы </a:t>
            </a:r>
            <a:r>
              <a:rPr lang="ru-RU" dirty="0"/>
              <a:t>работников образования, выявленные в ходе контрольно-надзорной деятельности департамента образования Ярославской области, аттестации педагогических работников, а также в процессе обучения и консультирования, диагностики и самодиагностики работников РСО. </a:t>
            </a:r>
            <a:endParaRPr lang="ru-RU" dirty="0" smtClean="0"/>
          </a:p>
          <a:p>
            <a:r>
              <a:rPr lang="ru-RU" sz="3100" dirty="0"/>
              <a:t>Содержание ДПП может быть </a:t>
            </a:r>
            <a:r>
              <a:rPr lang="ru-RU" sz="3100" dirty="0" smtClean="0"/>
              <a:t>реализовано на 3-х уровнях: первый, второй, третий – А), Б), В). </a:t>
            </a:r>
            <a:endParaRPr lang="ru-RU" sz="3100" i="1" dirty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269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ДПП может полностью или частично реализовываться в следующих формах: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251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форме </a:t>
            </a:r>
            <a:r>
              <a:rPr lang="ru-RU" dirty="0" smtClean="0"/>
              <a:t>стажировки;</a:t>
            </a:r>
            <a:endParaRPr lang="ru-RU" i="1" dirty="0"/>
          </a:p>
          <a:p>
            <a:r>
              <a:rPr lang="ru-RU" dirty="0" smtClean="0"/>
              <a:t>в </a:t>
            </a:r>
            <a:r>
              <a:rPr lang="ru-RU" dirty="0"/>
              <a:t>форме электронного (дистанционного) </a:t>
            </a:r>
            <a:r>
              <a:rPr lang="ru-RU" dirty="0" smtClean="0"/>
              <a:t>обучения;</a:t>
            </a:r>
            <a:endParaRPr lang="ru-RU" i="1" dirty="0"/>
          </a:p>
          <a:p>
            <a:r>
              <a:rPr lang="ru-RU" dirty="0" smtClean="0"/>
              <a:t>в </a:t>
            </a:r>
            <a:r>
              <a:rPr lang="ru-RU" dirty="0"/>
              <a:t>форме сетевых программ;</a:t>
            </a:r>
            <a:endParaRPr lang="ru-RU" i="1" dirty="0"/>
          </a:p>
          <a:p>
            <a:r>
              <a:rPr lang="ru-RU" dirty="0" smtClean="0"/>
              <a:t>в </a:t>
            </a:r>
            <a:r>
              <a:rPr lang="ru-RU" dirty="0"/>
              <a:t>форме индивидуального </a:t>
            </a:r>
            <a:r>
              <a:rPr lang="ru-RU" dirty="0" smtClean="0"/>
              <a:t>образовательного маршрута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990000"/>
                </a:solidFill>
              </a:rPr>
              <a:t>Обучение в ИРО может производиться </a:t>
            </a:r>
            <a:r>
              <a:rPr lang="ru-RU" b="1" dirty="0" smtClean="0">
                <a:solidFill>
                  <a:srgbClr val="990000"/>
                </a:solidFill>
              </a:rPr>
              <a:t>очно</a:t>
            </a:r>
            <a:r>
              <a:rPr lang="ru-RU" dirty="0" smtClean="0">
                <a:solidFill>
                  <a:srgbClr val="990000"/>
                </a:solidFill>
              </a:rPr>
              <a:t> (с отрывом от работы), </a:t>
            </a:r>
            <a:r>
              <a:rPr lang="ru-RU" b="1" dirty="0" smtClean="0">
                <a:solidFill>
                  <a:srgbClr val="990000"/>
                </a:solidFill>
              </a:rPr>
              <a:t>очно</a:t>
            </a:r>
            <a:r>
              <a:rPr lang="ru-RU" dirty="0" smtClean="0">
                <a:solidFill>
                  <a:srgbClr val="990000"/>
                </a:solidFill>
              </a:rPr>
              <a:t> (без отрыва от работы), </a:t>
            </a:r>
            <a:r>
              <a:rPr lang="ru-RU" b="1" dirty="0" smtClean="0">
                <a:solidFill>
                  <a:srgbClr val="990000"/>
                </a:solidFill>
              </a:rPr>
              <a:t>очно-заочно </a:t>
            </a:r>
            <a:r>
              <a:rPr lang="ru-RU" dirty="0" smtClean="0">
                <a:solidFill>
                  <a:srgbClr val="990000"/>
                </a:solidFill>
              </a:rPr>
              <a:t>(с частичным отрывом от работы</a:t>
            </a:r>
            <a:r>
              <a:rPr lang="ru-RU" dirty="0" smtClean="0">
                <a:solidFill>
                  <a:srgbClr val="990000"/>
                </a:solidFill>
              </a:rPr>
              <a:t>), </a:t>
            </a:r>
            <a:r>
              <a:rPr lang="ru-RU" b="1" dirty="0" smtClean="0">
                <a:solidFill>
                  <a:srgbClr val="990000"/>
                </a:solidFill>
              </a:rPr>
              <a:t>заочно </a:t>
            </a:r>
            <a:r>
              <a:rPr lang="ru-RU" dirty="0" smtClean="0">
                <a:solidFill>
                  <a:srgbClr val="990000"/>
                </a:solidFill>
              </a:rPr>
              <a:t>(без отрыва от работы), </a:t>
            </a:r>
            <a:r>
              <a:rPr lang="ru-RU" b="1" dirty="0" smtClean="0">
                <a:solidFill>
                  <a:srgbClr val="990000"/>
                </a:solidFill>
              </a:rPr>
              <a:t>дистанционно</a:t>
            </a:r>
            <a:endParaRPr lang="ru-RU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82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6. Требования к учебно-методическим комплексам ДПО в </a:t>
            </a:r>
            <a:r>
              <a:rPr lang="ru-RU" sz="3600" b="1" dirty="0" smtClean="0">
                <a:solidFill>
                  <a:srgbClr val="C00000"/>
                </a:solidFill>
              </a:rPr>
              <a:t>ИРО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70912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Учебно-методические </a:t>
            </a:r>
            <a:r>
              <a:rPr lang="ru-RU" dirty="0"/>
              <a:t>комплексы ДПП </a:t>
            </a:r>
            <a:r>
              <a:rPr lang="ru-RU" dirty="0" smtClean="0"/>
              <a:t>включают в себя:</a:t>
            </a:r>
          </a:p>
          <a:p>
            <a:r>
              <a:rPr lang="ru-RU" dirty="0" smtClean="0"/>
              <a:t> учебно-программную </a:t>
            </a:r>
            <a:r>
              <a:rPr lang="ru-RU" dirty="0"/>
              <a:t>документацию (далее УПД), </a:t>
            </a:r>
            <a:endParaRPr lang="ru-RU" dirty="0" smtClean="0"/>
          </a:p>
          <a:p>
            <a:r>
              <a:rPr lang="ru-RU" dirty="0" smtClean="0"/>
              <a:t>учебно-методические </a:t>
            </a:r>
            <a:r>
              <a:rPr lang="ru-RU" dirty="0"/>
              <a:t>материалы (далее УММ), </a:t>
            </a:r>
            <a:endParaRPr lang="ru-RU" dirty="0" smtClean="0"/>
          </a:p>
          <a:p>
            <a:r>
              <a:rPr lang="ru-RU" dirty="0" smtClean="0"/>
              <a:t>пакет обучающегося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132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7. Результаты </a:t>
            </a:r>
            <a:r>
              <a:rPr lang="ru-RU" b="1" dirty="0">
                <a:solidFill>
                  <a:srgbClr val="C00000"/>
                </a:solidFill>
              </a:rPr>
              <a:t>ДПО и их оценка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Планируемые образовательные результаты ДПП могут быть непосредственными и отсроченными</a:t>
            </a:r>
          </a:p>
          <a:p>
            <a:r>
              <a:rPr lang="ru-RU" dirty="0" smtClean="0"/>
              <a:t>Обучение по ДПП считается завершенным, если обучающийся полностью выполнил учебный план программы</a:t>
            </a:r>
          </a:p>
          <a:p>
            <a:r>
              <a:rPr lang="ru-RU" dirty="0" smtClean="0"/>
              <a:t>Итоговая аттестация обучающихся в любой ДПП является обязательной</a:t>
            </a:r>
          </a:p>
          <a:p>
            <a:r>
              <a:rPr lang="ru-RU" dirty="0" smtClean="0"/>
              <a:t>По результатам обучения по ДПП выдаются документы установленного образца:</a:t>
            </a:r>
          </a:p>
          <a:p>
            <a:pPr lvl="1"/>
            <a:r>
              <a:rPr lang="ru-RU" dirty="0" smtClean="0"/>
              <a:t>диплом о профессиональной переподготовке (длительность обучения от 250 часов);</a:t>
            </a:r>
            <a:endParaRPr lang="ru-RU" i="1" dirty="0" smtClean="0"/>
          </a:p>
          <a:p>
            <a:pPr lvl="1"/>
            <a:r>
              <a:rPr lang="ru-RU" dirty="0" smtClean="0"/>
              <a:t>удостоверение о повышении квалификации (длительность обучения от 16 часов); </a:t>
            </a:r>
            <a:endParaRPr lang="ru-RU" i="1" dirty="0" smtClean="0"/>
          </a:p>
          <a:p>
            <a:pPr lvl="1"/>
            <a:r>
              <a:rPr lang="ru-RU" dirty="0" smtClean="0"/>
              <a:t>удостоверение о прохождении обучения по ППК и результатам проверки знаний нормативных документов;</a:t>
            </a:r>
            <a:endParaRPr lang="ru-RU" i="1" dirty="0" smtClean="0"/>
          </a:p>
          <a:p>
            <a:pPr lvl="1"/>
            <a:r>
              <a:rPr lang="ru-RU" dirty="0" smtClean="0"/>
              <a:t>сертификат о прохождении обучения по программам менее 16 часов, обучение по которым не завершается итоговой аттестацией.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629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8. Мониторинг качества услуги по ДПО в ИРО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</p:spPr>
        <p:txBody>
          <a:bodyPr/>
          <a:lstStyle/>
          <a:p>
            <a:pPr lvl="0"/>
            <a:r>
              <a:rPr lang="ru-RU" dirty="0"/>
              <a:t>мониторинг качества ДПП;</a:t>
            </a:r>
            <a:endParaRPr lang="ru-RU" i="1" dirty="0"/>
          </a:p>
          <a:p>
            <a:pPr lvl="0"/>
            <a:r>
              <a:rPr lang="ru-RU" dirty="0"/>
              <a:t>мониторинг непосредственных результатов обучения;</a:t>
            </a:r>
            <a:endParaRPr lang="ru-RU" i="1" dirty="0"/>
          </a:p>
          <a:p>
            <a:pPr lvl="0"/>
            <a:r>
              <a:rPr lang="ru-RU" dirty="0"/>
              <a:t>мониторинг удовлетворённости обучающихся результатом и процессом обучения;</a:t>
            </a:r>
            <a:endParaRPr lang="ru-RU" i="1" dirty="0"/>
          </a:p>
          <a:p>
            <a:pPr lvl="0"/>
            <a:r>
              <a:rPr lang="ru-RU" dirty="0"/>
              <a:t>мониторинг отсроченных результатов обучения.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231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568952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Образовательный </a:t>
            </a:r>
            <a:r>
              <a:rPr lang="ru-RU" sz="3600" b="1" dirty="0" err="1" smtClean="0">
                <a:solidFill>
                  <a:srgbClr val="990000"/>
                </a:solidFill>
              </a:rPr>
              <a:t>контент</a:t>
            </a:r>
            <a:r>
              <a:rPr lang="ru-RU" sz="3600" b="1" dirty="0" smtClean="0">
                <a:solidFill>
                  <a:srgbClr val="990000"/>
                </a:solidFill>
              </a:rPr>
              <a:t> ДПО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49685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300" b="1" dirty="0" smtClean="0">
                <a:latin typeface="+mn-lt"/>
              </a:rPr>
              <a:t>Курсы ПК и ПП</a:t>
            </a:r>
            <a:r>
              <a:rPr lang="ru-RU" sz="3300" b="1" dirty="0" smtClean="0"/>
              <a:t>, направленные на повышение эффективности реализации ФГОС ООО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b="1" dirty="0" smtClean="0"/>
              <a:t>Курсы ПК и ПП, направленные на совершенствование актуальных направлений развития образования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b="1" dirty="0" smtClean="0">
                <a:latin typeface="+mn-lt"/>
              </a:rPr>
              <a:t>Курсы ПК и ПП, направленные на профессиональное развитие педагога</a:t>
            </a:r>
          </a:p>
          <a:p>
            <a:pPr lvl="1">
              <a:buFont typeface="Wingdings" pitchFamily="2" charset="2"/>
              <a:buChar char="Ø"/>
            </a:pPr>
            <a:r>
              <a:rPr lang="ru-RU" sz="2900" b="1" dirty="0" smtClean="0"/>
              <a:t>Формирование профессиональных компетенций</a:t>
            </a:r>
          </a:p>
          <a:p>
            <a:pPr lvl="1">
              <a:buFont typeface="Wingdings" pitchFamily="2" charset="2"/>
              <a:buChar char="Ø"/>
            </a:pPr>
            <a:r>
              <a:rPr lang="ru-RU" sz="2900" b="1" dirty="0" smtClean="0">
                <a:latin typeface="+mn-lt"/>
              </a:rPr>
              <a:t>Формирование дополнительных квалификаций </a:t>
            </a:r>
          </a:p>
          <a:p>
            <a:pPr lvl="1">
              <a:buFont typeface="Wingdings" pitchFamily="2" charset="2"/>
              <a:buChar char="Ø"/>
            </a:pPr>
            <a:r>
              <a:rPr lang="ru-RU" sz="2900" b="1" dirty="0" smtClean="0"/>
              <a:t>Обучение взрослых, в т.ч. родителей</a:t>
            </a:r>
            <a:endParaRPr lang="ru-RU" sz="2900" b="1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ПРИЛОЖЕНИЯ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496944" cy="573325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Приложение 1. Положение о порядке организации дополнительных профессиональных программ с использованием стажировки </a:t>
            </a:r>
            <a:endParaRPr lang="ru-RU" b="1" i="1" dirty="0"/>
          </a:p>
          <a:p>
            <a:r>
              <a:rPr lang="ru-RU" b="1" dirty="0"/>
              <a:t>Приложение 2. Положение об использовании дистанционных образовательных технологий при реализации дополнительных профессиональных программ </a:t>
            </a:r>
            <a:endParaRPr lang="ru-RU" b="1" i="1" dirty="0"/>
          </a:p>
          <a:p>
            <a:r>
              <a:rPr lang="ru-RU" b="1" dirty="0"/>
              <a:t>Приложение 3. Положение о </a:t>
            </a:r>
            <a:r>
              <a:rPr lang="ru-RU" b="1" dirty="0" err="1"/>
              <a:t>зачетно</a:t>
            </a:r>
            <a:r>
              <a:rPr lang="ru-RU" b="1" dirty="0"/>
              <a:t>-накопительной системе реализации дополнительных профессиональных программ </a:t>
            </a:r>
          </a:p>
          <a:p>
            <a:r>
              <a:rPr lang="ru-RU" b="1" dirty="0"/>
              <a:t>Приложение 4. Положение об индивидуальном маршруте освоения программ повышения квалификации и модулей (предметов) программ профессиональной переподготовки</a:t>
            </a:r>
          </a:p>
          <a:p>
            <a:r>
              <a:rPr lang="ru-RU" b="1" dirty="0"/>
              <a:t>Приложение 5. Положение об итоговой аттестации обучающихся по дополнительным профессиональным программам</a:t>
            </a:r>
          </a:p>
          <a:p>
            <a:r>
              <a:rPr lang="ru-RU" b="1" dirty="0"/>
              <a:t>Приложение 6. Положение об экспертной комиссии </a:t>
            </a:r>
            <a:endParaRPr lang="ru-RU" b="1" i="1" dirty="0"/>
          </a:p>
          <a:p>
            <a:r>
              <a:rPr lang="ru-RU" b="1" dirty="0"/>
              <a:t>Приложение 7. Карты экспертной оценки дополнительных профессиональных программ </a:t>
            </a:r>
            <a:endParaRPr lang="ru-RU" b="1" i="1" dirty="0"/>
          </a:p>
          <a:p>
            <a:r>
              <a:rPr lang="ru-RU" b="1" dirty="0"/>
              <a:t>Приложение 8. Об организации и проведении мониторинга удовлетворенности обучающихся качеством предоставленных образовательных услуг </a:t>
            </a:r>
            <a:endParaRPr lang="ru-RU" b="1" i="1" dirty="0"/>
          </a:p>
          <a:p>
            <a:r>
              <a:rPr lang="ru-RU" b="1" dirty="0"/>
              <a:t>Приложение 9. Тезаурус к Положению о дополнительном профессиональном образовании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606854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3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990000"/>
                </a:solidFill>
              </a:rPr>
              <a:t>Спасибо за  внимание!</a:t>
            </a:r>
          </a:p>
          <a:p>
            <a:pPr algn="ctr">
              <a:buNone/>
            </a:pPr>
            <a:endParaRPr lang="ru-RU" sz="3600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rgbClr val="990000"/>
                </a:solidFill>
                <a:hlinkClick r:id="rId2"/>
              </a:rPr>
              <a:t>zolotareva@iro.yar.ru</a:t>
            </a:r>
            <a:r>
              <a:rPr lang="en-US" sz="3600" b="1" dirty="0" smtClean="0">
                <a:solidFill>
                  <a:srgbClr val="990000"/>
                </a:solidFill>
              </a:rPr>
              <a:t> </a:t>
            </a:r>
            <a:endParaRPr lang="ru-RU" sz="3600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99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Новые вызовы ДПО государственной политикой в сфере образования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ФГОС начального, основного и среднего образования; </a:t>
            </a:r>
          </a:p>
          <a:p>
            <a:r>
              <a:rPr lang="ru-RU" b="1" dirty="0" smtClean="0"/>
              <a:t>ФГОС среднего профессионального и высшего образования; </a:t>
            </a:r>
          </a:p>
          <a:p>
            <a:r>
              <a:rPr lang="ru-RU" b="1" dirty="0" smtClean="0"/>
              <a:t>Концепция модернизации педагогического образования; </a:t>
            </a:r>
          </a:p>
          <a:p>
            <a:r>
              <a:rPr lang="ru-RU" b="1" dirty="0" smtClean="0"/>
              <a:t>Профессиональные стандарты педагогических работников сферы образования; </a:t>
            </a:r>
          </a:p>
          <a:p>
            <a:r>
              <a:rPr lang="ru-RU" b="1" dirty="0" smtClean="0"/>
              <a:t>Новые регламенты аттестации педагогических работников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Положение о ДПО в ИРО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Настоящее положение регулирует порядок предоставления услуг по дополнительному профессиональному образованию (далее – ДПО) государственным автономным учреждением дополнительного профессионального образования Ярославской области «Институт развития образования» (далее – ИРО) и разработано в соответствии с нормативной базой, регулирующей основы организации дополнительного профессионального образования в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14524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1. Система </a:t>
            </a:r>
            <a:r>
              <a:rPr lang="ru-RU" b="1" dirty="0">
                <a:solidFill>
                  <a:srgbClr val="C00000"/>
                </a:solidFill>
              </a:rPr>
              <a:t>ДПО ИРО включает в себя: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04056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Открытый банк программ ДПО (</a:t>
            </a:r>
            <a:r>
              <a:rPr lang="ru-RU" dirty="0" smtClean="0"/>
              <a:t>ППП – объемом от 250 часов; ППК от 16 часов; программы</a:t>
            </a:r>
            <a:r>
              <a:rPr lang="ru-RU" b="1" dirty="0" smtClean="0"/>
              <a:t> </a:t>
            </a:r>
            <a:r>
              <a:rPr lang="ru-RU" dirty="0" smtClean="0"/>
              <a:t>и проекты, направленные на развитие кадрового потенциала региона до 16 часов)</a:t>
            </a:r>
          </a:p>
          <a:p>
            <a:r>
              <a:rPr lang="ru-RU" i="1" dirty="0" smtClean="0"/>
              <a:t>Формы неформального образования кадров </a:t>
            </a:r>
            <a:r>
              <a:rPr lang="ru-RU" dirty="0" smtClean="0"/>
              <a:t>(экстернат, самообразование, ассоциативные формы, инициативные проекты и разработки и др.);</a:t>
            </a:r>
          </a:p>
          <a:p>
            <a:r>
              <a:rPr lang="ru-RU" i="1" dirty="0" smtClean="0"/>
              <a:t>Программы мониторинга;</a:t>
            </a:r>
          </a:p>
          <a:p>
            <a:r>
              <a:rPr lang="ru-RU" i="1" dirty="0" smtClean="0"/>
              <a:t>Средства информационной поддержки.</a:t>
            </a:r>
            <a:endParaRPr lang="en-US" i="1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90000"/>
                </a:solidFill>
              </a:rPr>
              <a:t>Все ДПП</a:t>
            </a:r>
            <a:r>
              <a:rPr lang="en-US" b="1" dirty="0" smtClean="0">
                <a:solidFill>
                  <a:srgbClr val="990000"/>
                </a:solidFill>
              </a:rPr>
              <a:t> </a:t>
            </a:r>
            <a:r>
              <a:rPr lang="ru-RU" b="1" dirty="0" smtClean="0">
                <a:solidFill>
                  <a:srgbClr val="990000"/>
                </a:solidFill>
              </a:rPr>
              <a:t>утверждаются ученым советом ИРО</a:t>
            </a:r>
            <a:endParaRPr lang="ru-RU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4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2. Цели, подходы, принципы организации ДПО в </a:t>
            </a:r>
            <a:r>
              <a:rPr lang="ru-RU" b="1" dirty="0" smtClean="0">
                <a:solidFill>
                  <a:srgbClr val="C00000"/>
                </a:solidFill>
              </a:rPr>
              <a:t>ИРО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Цели ДПО: </a:t>
            </a:r>
            <a:r>
              <a:rPr lang="ru-RU" dirty="0" smtClean="0"/>
              <a:t>Повышение </a:t>
            </a:r>
            <a:r>
              <a:rPr lang="ru-RU" dirty="0"/>
              <a:t>уровня профессиональной компетентности педагогических и руководящих кадров региона в соответствии с профессиональными стандартами руководителя, педагогических работников, а также создание условий для непрерывного профессионального развития других категорий населения Ярославской области по средствам персонификации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46763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При организации ДПО используются следующие подходы: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b="1" i="1" dirty="0"/>
              <a:t>Системно-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</a:t>
            </a:r>
            <a:r>
              <a:rPr lang="ru-RU" b="1" i="1" dirty="0" smtClean="0"/>
              <a:t>подход;</a:t>
            </a:r>
          </a:p>
          <a:p>
            <a:pPr marL="0" indent="0">
              <a:buNone/>
            </a:pPr>
            <a:endParaRPr lang="ru-RU" b="1" i="1" dirty="0" smtClean="0"/>
          </a:p>
          <a:p>
            <a:r>
              <a:rPr lang="ru-RU" b="1" i="1" dirty="0" err="1"/>
              <a:t>Компетентностный</a:t>
            </a:r>
            <a:r>
              <a:rPr lang="ru-RU" b="1" i="1" dirty="0"/>
              <a:t> </a:t>
            </a:r>
            <a:r>
              <a:rPr lang="ru-RU" b="1" i="1" dirty="0" smtClean="0"/>
              <a:t>подход;</a:t>
            </a:r>
          </a:p>
          <a:p>
            <a:pPr marL="0" indent="0">
              <a:buNone/>
            </a:pPr>
            <a:endParaRPr lang="ru-RU" b="1" i="1" dirty="0" smtClean="0"/>
          </a:p>
          <a:p>
            <a:r>
              <a:rPr lang="ru-RU" b="1" i="1" dirty="0"/>
              <a:t>Социокультурный подход</a:t>
            </a:r>
          </a:p>
        </p:txBody>
      </p:sp>
    </p:spTree>
    <p:extLst>
      <p:ext uri="{BB962C8B-B14F-4D97-AF65-F5344CB8AC3E}">
        <p14:creationId xmlns:p14="http://schemas.microsoft.com/office/powerpoint/2010/main" val="74212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Организация ДПО осуществляется на основе следующих </a:t>
            </a:r>
            <a:r>
              <a:rPr lang="ru-RU" b="1" i="1" dirty="0">
                <a:solidFill>
                  <a:srgbClr val="C00000"/>
                </a:solidFill>
              </a:rPr>
              <a:t>принципов: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/>
              <a:t>принцип соответствия предложения спросу</a:t>
            </a:r>
            <a:r>
              <a:rPr lang="ru-RU" b="1" dirty="0"/>
              <a:t> </a:t>
            </a:r>
            <a:r>
              <a:rPr lang="ru-RU" dirty="0"/>
              <a:t>на образовательные услуги в сфере </a:t>
            </a:r>
            <a:r>
              <a:rPr lang="ru-RU" dirty="0" smtClean="0"/>
              <a:t>ДПО</a:t>
            </a:r>
          </a:p>
          <a:p>
            <a:r>
              <a:rPr lang="ru-RU" i="1" dirty="0"/>
              <a:t>принцип гибкости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/>
              <a:t>принцип прозрачности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/>
              <a:t>принцип персонификации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i="1" dirty="0"/>
              <a:t>принцип опережающего характера содержания ДПО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/>
              <a:t>принцип непрерывности профессионального развития кадров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/>
              <a:t>принцип доступности</a:t>
            </a:r>
            <a:r>
              <a:rPr lang="ru-RU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929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3. Порядок </a:t>
            </a:r>
            <a:r>
              <a:rPr lang="ru-RU" b="1" dirty="0">
                <a:solidFill>
                  <a:srgbClr val="C00000"/>
                </a:solidFill>
              </a:rPr>
              <a:t>организации ДПО в ИРО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357192"/>
          </a:xfrm>
        </p:spPr>
        <p:txBody>
          <a:bodyPr>
            <a:normAutofit/>
          </a:bodyPr>
          <a:lstStyle/>
          <a:p>
            <a:r>
              <a:rPr lang="ru-RU" i="1" dirty="0"/>
              <a:t>Первый этап</a:t>
            </a:r>
            <a:r>
              <a:rPr lang="ru-RU" dirty="0"/>
              <a:t>: изучение потребности в ДПО, подготовка программ </a:t>
            </a:r>
            <a:r>
              <a:rPr lang="ru-RU" dirty="0" smtClean="0"/>
              <a:t>ДПО</a:t>
            </a:r>
          </a:p>
          <a:p>
            <a:r>
              <a:rPr lang="ru-RU" i="1" dirty="0"/>
              <a:t>Второй этап</a:t>
            </a:r>
            <a:r>
              <a:rPr lang="ru-RU" dirty="0"/>
              <a:t>: планирование ДПО, формирование предложений  по государственному </a:t>
            </a:r>
            <a:r>
              <a:rPr lang="ru-RU" dirty="0" smtClean="0"/>
              <a:t>заказу</a:t>
            </a:r>
          </a:p>
          <a:p>
            <a:r>
              <a:rPr lang="ru-RU" i="1" dirty="0"/>
              <a:t>Третий этап</a:t>
            </a:r>
            <a:r>
              <a:rPr lang="ru-RU" dirty="0"/>
              <a:t>: заключение договоров на оказание государственных </a:t>
            </a:r>
            <a:r>
              <a:rPr lang="ru-RU" dirty="0" smtClean="0"/>
              <a:t>услуг</a:t>
            </a:r>
          </a:p>
          <a:p>
            <a:r>
              <a:rPr lang="ru-RU" i="1" dirty="0"/>
              <a:t>Четвёртый этап</a:t>
            </a:r>
            <a:r>
              <a:rPr lang="ru-RU" dirty="0"/>
              <a:t>: организация учебного </a:t>
            </a:r>
            <a:r>
              <a:rPr lang="ru-RU" dirty="0" smtClean="0"/>
              <a:t>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2747148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Образовательные потребности педагогов определяются на следующих уровнях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индивидуальный </a:t>
            </a:r>
            <a:r>
              <a:rPr lang="ru-RU" i="1" dirty="0"/>
              <a:t>уровень </a:t>
            </a:r>
            <a:r>
              <a:rPr lang="ru-RU" dirty="0"/>
              <a:t>(запросы педагогов на ДПО);</a:t>
            </a:r>
            <a:endParaRPr lang="ru-RU" i="1" dirty="0"/>
          </a:p>
          <a:p>
            <a:r>
              <a:rPr lang="ru-RU" i="1" dirty="0" smtClean="0"/>
              <a:t>уровень </a:t>
            </a:r>
            <a:r>
              <a:rPr lang="ru-RU" i="1" dirty="0"/>
              <a:t>образовательной организации </a:t>
            </a:r>
            <a:r>
              <a:rPr lang="ru-RU" dirty="0"/>
              <a:t>(запросы руководителей образовательной организации (далее - ОО) на ДПО);</a:t>
            </a:r>
            <a:endParaRPr lang="ru-RU" i="1" dirty="0"/>
          </a:p>
          <a:p>
            <a:r>
              <a:rPr lang="ru-RU" i="1" dirty="0" smtClean="0"/>
              <a:t>муниципальный </a:t>
            </a:r>
            <a:r>
              <a:rPr lang="ru-RU" i="1" dirty="0"/>
              <a:t>уровень </a:t>
            </a:r>
            <a:r>
              <a:rPr lang="ru-RU" dirty="0"/>
              <a:t>(запросы руководителей и специалистов муниципальных органов управления образованием);</a:t>
            </a:r>
            <a:endParaRPr lang="ru-RU" i="1" dirty="0"/>
          </a:p>
          <a:p>
            <a:r>
              <a:rPr lang="ru-RU" i="1" dirty="0" smtClean="0"/>
              <a:t>региональный </a:t>
            </a:r>
            <a:r>
              <a:rPr lang="ru-RU" i="1" dirty="0"/>
              <a:t>уровень </a:t>
            </a:r>
            <a:r>
              <a:rPr lang="ru-RU" dirty="0"/>
              <a:t>(запросы руководителей и специалистов региональных органов управления образованием)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78111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2387</TotalTime>
  <Words>933</Words>
  <Application>Microsoft Office PowerPoint</Application>
  <PresentationFormat>Экран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Положение о дополнительном профессиональном образовании в ГАУ ДПО ЯО Институт развития образования  Золотарева Ангелина Викторовна, ректор ГАУ ДПО Ярославской области Институт развития образования, д.п.н., профессор</vt:lpstr>
      <vt:lpstr>Новые вызовы ДПО государственной политикой в сфере образования</vt:lpstr>
      <vt:lpstr>Положение о ДПО в ИРО</vt:lpstr>
      <vt:lpstr>1. Система ДПО ИРО включает в себя:</vt:lpstr>
      <vt:lpstr>2. Цели, подходы, принципы организации ДПО в ИРО</vt:lpstr>
      <vt:lpstr>При организации ДПО используются следующие подходы:</vt:lpstr>
      <vt:lpstr>Организация ДПО осуществляется на основе следующих принципов:</vt:lpstr>
      <vt:lpstr>3. Порядок организации ДПО в ИРО</vt:lpstr>
      <vt:lpstr>Образовательные потребности педагогов определяются на следующих уровнях</vt:lpstr>
      <vt:lpstr>4. Порядок и условия предоставления услуг по ДПО в ИРО</vt:lpstr>
      <vt:lpstr>5. Содержание и формы ДПО в ИРО</vt:lpstr>
      <vt:lpstr>ДПП может полностью или частично реализовываться в следующих формах:</vt:lpstr>
      <vt:lpstr>6. Требования к учебно-методическим комплексам ДПО в ИРО</vt:lpstr>
      <vt:lpstr>7. Результаты ДПО и их оценка</vt:lpstr>
      <vt:lpstr>8. Мониторинг качества услуги по ДПО в ИРО</vt:lpstr>
      <vt:lpstr>Образовательный контент ДПО</vt:lpstr>
      <vt:lpstr>ПРИЛОЖЕНИЯ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Галина Валентиновна Куприянова</cp:lastModifiedBy>
  <cp:revision>375</cp:revision>
  <dcterms:created xsi:type="dcterms:W3CDTF">2015-05-19T06:32:44Z</dcterms:created>
  <dcterms:modified xsi:type="dcterms:W3CDTF">2016-03-25T08:03:05Z</dcterms:modified>
</cp:coreProperties>
</file>