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8" r:id="rId3"/>
    <p:sldId id="262" r:id="rId4"/>
    <p:sldId id="260" r:id="rId5"/>
    <p:sldId id="259" r:id="rId6"/>
    <p:sldId id="261" r:id="rId7"/>
    <p:sldId id="257" r:id="rId8"/>
    <p:sldId id="263" r:id="rId9"/>
    <p:sldId id="264" r:id="rId10"/>
    <p:sldId id="265" r:id="rId1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orova\Documents\_&#1052;&#1054;&#1053;&#1048;&#1058;&#1054;&#1056;_&#1057;&#1058;&#1040;&#1058;&#1048;&#1057;&#1058;\&#1087;&#1083;&#1072;&#1085;%20&#1088;&#1072;&#1073;&#1086;&#1090;&#1099;_&#1062;&#1056;&#1048;&#1048;\20.05.2016_&#1059;&#1095;&#1077;&#1085;&#1099;&#1081;%20&#1089;&#1086;&#1074;&#1077;&#1090;\&#1089;&#1086;&#1096;%204_&#1058;&#1091;&#1090;&#1072;&#1077;&#1074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orova\Documents\_&#1052;&#1054;&#1053;&#1048;&#1058;&#1054;&#1056;_&#1057;&#1058;&#1040;&#1058;&#1048;&#1057;&#1058;\&#1087;&#1083;&#1072;&#1085;%20&#1088;&#1072;&#1073;&#1086;&#1090;&#1099;_&#1062;&#1056;&#1048;&#1048;\20.05.2016_&#1059;&#1095;&#1077;&#1085;&#1099;&#1081;%20&#1089;&#1086;&#1074;&#1077;&#1090;\&#1089;&#1086;&#1096;%204_&#1058;&#1091;&#1090;&#1072;&#1077;&#107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orova\Documents\_&#1052;&#1054;&#1053;&#1048;&#1058;&#1054;&#1056;_&#1057;&#1058;&#1040;&#1058;&#1048;&#1057;&#1058;\&#1050;&#1055;&#1050;\&#1084;&#1072;&#1090;&#1077;&#1088;&#1080;&#1072;&#1083;&#1099;%20&#1087;&#1086;%20MS%20Excel\&#1053;&#1072;&#1095;&#1072;&#1083;&#1100;&#1085;&#1086;&#1077;%20&#1079;&#1074;&#1077;&#1085;&#1086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orova\Documents\_&#1052;&#1054;&#1053;&#1048;&#1058;&#1054;&#1056;_&#1057;&#1058;&#1040;&#1058;&#1048;&#1057;&#1058;\&#1087;&#1083;&#1072;&#1085;%20&#1088;&#1072;&#1073;&#1086;&#1090;&#1099;_&#1062;&#1056;&#1048;&#1048;\20.05.2016_&#1059;&#1095;&#1077;&#1085;&#1099;&#1081;%20&#1089;&#1086;&#1074;&#1077;&#1090;\&#1089;&#1086;&#1096;%204_&#1058;&#1091;&#1090;&#1072;&#1077;&#1074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orova\Documents\_&#1052;&#1054;&#1053;&#1048;&#1058;&#1054;&#1056;_&#1057;&#1058;&#1040;&#1058;&#1048;&#1057;&#1058;\&#1087;&#1083;&#1072;&#1085;%20&#1088;&#1072;&#1073;&#1086;&#1090;&#1099;_&#1062;&#1056;&#1048;&#1048;\20.05.2016_&#1059;&#1095;&#1077;&#1085;&#1099;&#1081;%20&#1089;&#1086;&#1074;&#1077;&#1090;\&#1089;&#1086;&#1096;%204_&#1058;&#1091;&#1090;&#1072;&#1077;&#1074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orova\Documents\_&#1052;&#1054;&#1053;&#1048;&#1058;&#1054;&#1056;_&#1057;&#1058;&#1040;&#1058;&#1048;&#1057;&#1058;\&#1087;&#1083;&#1072;&#1085;%20&#1088;&#1072;&#1073;&#1086;&#1090;&#1099;_&#1062;&#1056;&#1048;&#1048;\20.05.2016_&#1059;&#1095;&#1077;&#1085;&#1099;&#1081;%20&#1089;&#1086;&#1074;&#1077;&#1090;\&#1089;&#1086;&#1096;%204_&#1058;&#1091;&#1090;&#1072;&#1077;&#1074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orova\Documents\_&#1052;&#1054;&#1053;&#1048;&#1058;&#1054;&#1056;_&#1057;&#1058;&#1040;&#1058;&#1048;&#1057;&#1058;\&#1087;&#1083;&#1072;&#1085;%20&#1088;&#1072;&#1073;&#1086;&#1090;&#1099;_&#1062;&#1056;&#1048;&#1048;\20.05.2016_&#1059;&#1095;&#1077;&#1085;&#1099;&#1081;%20&#1089;&#1086;&#1074;&#1077;&#1090;\&#1089;&#1086;&#1096;%204_&#1058;&#1091;&#1090;&#1072;&#1077;&#1074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orova\Documents\_&#1052;&#1054;&#1053;&#1048;&#1058;&#1054;&#1056;_&#1057;&#1058;&#1040;&#1058;&#1048;&#1057;&#1058;\&#1087;&#1083;&#1072;&#1085;%20&#1088;&#1072;&#1073;&#1086;&#1090;&#1099;_&#1062;&#1056;&#1048;&#1048;\20.05.2016_&#1059;&#1095;&#1077;&#1085;&#1099;&#1081;%20&#1089;&#1086;&#1074;&#1077;&#1090;\&#1089;&#1086;&#1096;%204_&#1058;&#1091;&#1090;&#1072;&#1077;&#1074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orova\Documents\_&#1052;&#1054;&#1053;&#1048;&#1058;&#1054;&#1056;_&#1057;&#1058;&#1040;&#1058;&#1048;&#1057;&#1058;\&#1087;&#1083;&#1072;&#1085;%20&#1088;&#1072;&#1073;&#1086;&#1090;&#1099;_&#1062;&#1056;&#1048;&#1048;\20.05.2016_&#1059;&#1095;&#1077;&#1085;&#1099;&#1081;%20&#1089;&#1086;&#1074;&#1077;&#1090;\&#1089;&#1086;&#1096;%204_&#1058;&#1091;&#1090;&#1072;&#1077;&#1074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orova\Documents\_&#1052;&#1054;&#1053;&#1048;&#1058;&#1054;&#1056;_&#1057;&#1058;&#1040;&#1058;&#1048;&#1057;&#1058;\&#1087;&#1083;&#1072;&#1085;%20&#1088;&#1072;&#1073;&#1086;&#1090;&#1099;_&#1062;&#1056;&#1048;&#1048;\20.05.2016_&#1059;&#1095;&#1077;&#1085;&#1099;&#1081;%20&#1089;&#1086;&#1074;&#1077;&#1090;\&#1089;&#1086;&#1096;%204_&#1058;&#1091;&#1090;&#1072;&#1077;&#107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 smtClean="0"/>
              <a:t>Динамика результатов </a:t>
            </a:r>
            <a:r>
              <a:rPr lang="ru-RU" sz="1400" dirty="0"/>
              <a:t>ЕГЭ выпускников </a:t>
            </a:r>
            <a:br>
              <a:rPr lang="ru-RU" sz="1400" dirty="0"/>
            </a:br>
            <a:r>
              <a:rPr lang="ru-RU" sz="1400" dirty="0"/>
              <a:t>СОШ</a:t>
            </a:r>
            <a:r>
              <a:rPr lang="ru-RU" sz="1400" baseline="0" dirty="0"/>
              <a:t> № 118 г. Ярославля</a:t>
            </a:r>
            <a:endParaRPr lang="ru-RU" sz="14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7302988133194764E-2"/>
          <c:y val="0.15528820127738371"/>
          <c:w val="0.88988567704204757"/>
          <c:h val="0.66348705074916769"/>
        </c:manualLayout>
      </c:layout>
      <c:barChart>
        <c:barDir val="col"/>
        <c:grouping val="clustered"/>
        <c:varyColors val="0"/>
        <c:ser>
          <c:idx val="0"/>
          <c:order val="0"/>
          <c:tx>
            <c:v>Русский язык</c:v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Лист1!$B$8:$E$8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Лист1!$B$9:$E$9</c:f>
              <c:numCache>
                <c:formatCode>General</c:formatCode>
                <c:ptCount val="4"/>
                <c:pt idx="0">
                  <c:v>41.44</c:v>
                </c:pt>
                <c:pt idx="1">
                  <c:v>48.81</c:v>
                </c:pt>
                <c:pt idx="2">
                  <c:v>48.35</c:v>
                </c:pt>
                <c:pt idx="3">
                  <c:v>49.2</c:v>
                </c:pt>
              </c:numCache>
            </c:numRef>
          </c:val>
        </c:ser>
        <c:ser>
          <c:idx val="1"/>
          <c:order val="1"/>
          <c:tx>
            <c:v>Математика</c:v>
          </c:tx>
          <c:invertIfNegative val="0"/>
          <c:dLbls>
            <c:dLbl>
              <c:idx val="0"/>
              <c:layout>
                <c:manualLayout>
                  <c:x val="5.965697240865025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948545861297485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94854586129753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4854586129753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Лист1!$B$8:$E$8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Лист1!$B$12:$E$12</c:f>
              <c:numCache>
                <c:formatCode>General</c:formatCode>
                <c:ptCount val="4"/>
                <c:pt idx="0">
                  <c:v>30.83</c:v>
                </c:pt>
                <c:pt idx="1">
                  <c:v>34.29</c:v>
                </c:pt>
                <c:pt idx="2">
                  <c:v>42.6</c:v>
                </c:pt>
                <c:pt idx="3">
                  <c:v>29.86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3297152"/>
        <c:axId val="77057984"/>
      </c:barChart>
      <c:catAx>
        <c:axId val="93297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77057984"/>
        <c:crosses val="autoZero"/>
        <c:auto val="1"/>
        <c:lblAlgn val="ctr"/>
        <c:lblOffset val="100"/>
        <c:noMultiLvlLbl val="0"/>
      </c:catAx>
      <c:valAx>
        <c:axId val="770579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932971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7986154415261851"/>
          <c:y val="0.91117414517751638"/>
          <c:w val="0.65817376854738796"/>
          <c:h val="6.6695844204725255E-2"/>
        </c:manualLayout>
      </c:layout>
      <c:overlay val="0"/>
      <c:txPr>
        <a:bodyPr/>
        <a:lstStyle/>
        <a:p>
          <a:pPr>
            <a:defRPr sz="105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Доля пропущенных</a:t>
            </a:r>
            <a:r>
              <a:rPr lang="ru-RU" sz="1200" baseline="0" dirty="0"/>
              <a:t> без уважительной причины занятий обучающихся </a:t>
            </a:r>
            <a:r>
              <a:rPr lang="ru-RU" sz="1200" baseline="0" dirty="0" smtClean="0"/>
              <a:t/>
            </a:r>
            <a:br>
              <a:rPr lang="ru-RU" sz="1200" baseline="0" dirty="0" smtClean="0"/>
            </a:br>
            <a:r>
              <a:rPr lang="ru-RU" sz="1200" baseline="0" dirty="0" smtClean="0"/>
              <a:t>среднего звена </a:t>
            </a:r>
            <a:r>
              <a:rPr lang="ru-RU" sz="1200" dirty="0" smtClean="0"/>
              <a:t>в </a:t>
            </a:r>
            <a:r>
              <a:rPr lang="ru-RU" sz="1200" dirty="0"/>
              <a:t>период</a:t>
            </a:r>
            <a:r>
              <a:rPr lang="ru-RU" sz="1200" baseline="0" dirty="0"/>
              <a:t> 2011-2014 </a:t>
            </a:r>
            <a:r>
              <a:rPr lang="ru-RU" sz="1200" baseline="0" dirty="0" err="1"/>
              <a:t>гг</a:t>
            </a:r>
            <a:endParaRPr lang="ru-RU" sz="12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1831693753105001E-2"/>
          <c:y val="0.37091889829912961"/>
          <c:w val="0.93637020968908169"/>
          <c:h val="0.44973765840045238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002060"/>
              </a:solidFill>
            </a:ln>
          </c:spPr>
          <c:marker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</c:spPr>
          </c:marker>
          <c:dLbls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Лист1!$B$38:$E$38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Лист1!$B$46:$E$46</c:f>
              <c:numCache>
                <c:formatCode>0.0%</c:formatCode>
                <c:ptCount val="4"/>
                <c:pt idx="0">
                  <c:v>0.08</c:v>
                </c:pt>
                <c:pt idx="1">
                  <c:v>0.08</c:v>
                </c:pt>
                <c:pt idx="2">
                  <c:v>0.05</c:v>
                </c:pt>
                <c:pt idx="3">
                  <c:v>1.7000000000000001E-2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4810112"/>
        <c:axId val="94844544"/>
      </c:lineChart>
      <c:catAx>
        <c:axId val="94810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94844544"/>
        <c:crosses val="autoZero"/>
        <c:auto val="1"/>
        <c:lblAlgn val="ctr"/>
        <c:lblOffset val="100"/>
        <c:noMultiLvlLbl val="0"/>
      </c:catAx>
      <c:valAx>
        <c:axId val="94844544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9481011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125" b="1" i="0" u="none" strike="noStrike" baseline="0">
                <a:solidFill>
                  <a:srgbClr val="000000"/>
                </a:solidFill>
                <a:latin typeface="Arial Cyr"/>
                <a:cs typeface="Arial Cyr"/>
              </a:rPr>
              <a:t>Результаты итоговой аттестации (миниЕГЭ) </a:t>
            </a:r>
          </a:p>
          <a:p>
            <a:pPr>
              <a:defRPr sz="11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125" b="1" i="0" u="none" strike="noStrike" baseline="0">
                <a:solidFill>
                  <a:srgbClr val="000000"/>
                </a:solidFill>
                <a:latin typeface="Arial Cyr"/>
                <a:cs typeface="Arial Cyr"/>
              </a:rPr>
              <a:t>п</a:t>
            </a:r>
            <a:r>
              <a:rPr lang="ru-RU" sz="1125" b="1" i="1" u="none" strike="noStrike" baseline="0">
                <a:solidFill>
                  <a:srgbClr val="000000"/>
                </a:solidFill>
                <a:latin typeface="Arial Cyr"/>
                <a:cs typeface="Arial Cyr"/>
              </a:rPr>
              <a:t>о</a:t>
            </a:r>
            <a:r>
              <a:rPr lang="ru-RU" sz="1125" b="1" i="1" u="none" strike="noStrike" baseline="0">
                <a:solidFill>
                  <a:srgbClr val="0000FF"/>
                </a:solidFill>
                <a:latin typeface="Arial Cyr"/>
                <a:cs typeface="Arial Cyr"/>
              </a:rPr>
              <a:t> русскому языку</a:t>
            </a:r>
            <a:r>
              <a:rPr lang="ru-RU" sz="1125" b="1" i="1" u="none" strike="noStrike" baseline="0">
                <a:solidFill>
                  <a:srgbClr val="000000"/>
                </a:solidFill>
                <a:latin typeface="Arial Cyr"/>
                <a:cs typeface="Arial Cyr"/>
              </a:rPr>
              <a:t> за 4 класс</a:t>
            </a:r>
          </a:p>
          <a:p>
            <a:pPr>
              <a:defRPr sz="11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125" b="1" i="1" u="none" strike="noStrike" baseline="0">
                <a:solidFill>
                  <a:srgbClr val="0000FF"/>
                </a:solidFill>
                <a:latin typeface="Arial Cyr"/>
                <a:cs typeface="Arial Cyr"/>
              </a:rPr>
              <a:t>(средний балл)</a:t>
            </a:r>
          </a:p>
        </c:rich>
      </c:tx>
      <c:layout>
        <c:manualLayout>
          <c:xMode val="edge"/>
          <c:yMode val="edge"/>
          <c:x val="0.2018522406921357"/>
          <c:y val="3.630363036303630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962986405863725"/>
          <c:y val="0.34653577034270039"/>
          <c:w val="0.84444597158197987"/>
          <c:h val="0.4059419024014490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pattFill prst="wdDnDiag">
                <a:fgClr>
                  <a:srgbClr xmlns:mc="http://schemas.openxmlformats.org/markup-compatibility/2006" xmlns:a14="http://schemas.microsoft.com/office/drawing/2010/main" val="FF00FF" mc:Ignorable="a14" a14:legacySpreadsheetColorIndex="14"/>
                </a:fgClr>
                <a:bgClr>
                  <a:srgbClr xmlns:mc="http://schemas.openxmlformats.org/markup-compatibility/2006" xmlns:a14="http://schemas.microsoft.com/office/drawing/2010/main" val="FFFFFF" mc:Ignorable="a14" a14:legacySpreadsheetColorIndex="9"/>
                </a:bgClr>
              </a:patt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invertIfNegative val="0"/>
            <c:bubble3D val="0"/>
            <c:spPr>
              <a:solidFill>
                <a:srgbClr val="00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cat>
            <c:strRef>
              <c:f>Мини_ЕГЭ!$D$5:$H$5</c:f>
              <c:strCache>
                <c:ptCount val="5"/>
                <c:pt idx="0">
                  <c:v>ОУ</c:v>
                </c:pt>
                <c:pt idx="1">
                  <c:v>г_Ярославль</c:v>
                </c:pt>
                <c:pt idx="2">
                  <c:v>Кластер</c:v>
                </c:pt>
                <c:pt idx="3">
                  <c:v>Яр_область</c:v>
                </c:pt>
                <c:pt idx="4">
                  <c:v>РФ</c:v>
                </c:pt>
              </c:strCache>
            </c:strRef>
          </c:cat>
          <c:val>
            <c:numRef>
              <c:f>Мини_ЕГЭ!$D$6:$H$6</c:f>
              <c:numCache>
                <c:formatCode>General</c:formatCode>
                <c:ptCount val="5"/>
                <c:pt idx="0">
                  <c:v>4.38</c:v>
                </c:pt>
                <c:pt idx="1">
                  <c:v>4.12</c:v>
                </c:pt>
                <c:pt idx="2">
                  <c:v>4.25</c:v>
                </c:pt>
                <c:pt idx="3">
                  <c:v>4.08</c:v>
                </c:pt>
                <c:pt idx="4">
                  <c:v>4.01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932544"/>
        <c:axId val="77060864"/>
      </c:barChart>
      <c:catAx>
        <c:axId val="93932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132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7060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06086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100" b="1" i="1" u="none" strike="noStrike" baseline="0">
                    <a:solidFill>
                      <a:srgbClr val="0000FF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/>
                  <a:t>средний балл</a:t>
                </a:r>
              </a:p>
            </c:rich>
          </c:tx>
          <c:layout>
            <c:manualLayout>
              <c:xMode val="edge"/>
              <c:yMode val="edge"/>
              <c:x val="2.9629629629629631E-2"/>
              <c:y val="0.3729383332033990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39325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 smtClean="0"/>
              <a:t>Динамика результатов </a:t>
            </a:r>
            <a:r>
              <a:rPr lang="ru-RU" sz="1400" dirty="0"/>
              <a:t>ЕГЭ выпускников </a:t>
            </a:r>
            <a:br>
              <a:rPr lang="ru-RU" sz="1400" dirty="0"/>
            </a:br>
            <a:r>
              <a:rPr lang="ru-RU" sz="1400" dirty="0"/>
              <a:t>СОШ</a:t>
            </a:r>
            <a:r>
              <a:rPr lang="ru-RU" sz="1400" baseline="0" dirty="0"/>
              <a:t> № 118 г. Ярославля</a:t>
            </a:r>
            <a:endParaRPr lang="ru-RU" sz="1400" dirty="0"/>
          </a:p>
        </c:rich>
      </c:tx>
      <c:layout>
        <c:manualLayout>
          <c:xMode val="edge"/>
          <c:yMode val="edge"/>
          <c:x val="0.26525495602210081"/>
          <c:y val="9.58056729028364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7302988133194764E-2"/>
          <c:y val="0.15528820127738371"/>
          <c:w val="0.88988567704204757"/>
          <c:h val="0.66348705074916769"/>
        </c:manualLayout>
      </c:layout>
      <c:barChart>
        <c:barDir val="col"/>
        <c:grouping val="clustered"/>
        <c:varyColors val="0"/>
        <c:ser>
          <c:idx val="0"/>
          <c:order val="0"/>
          <c:tx>
            <c:v>Русский язык</c:v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Лист1!$B$8:$E$8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Лист1!$B$9:$E$9</c:f>
              <c:numCache>
                <c:formatCode>General</c:formatCode>
                <c:ptCount val="4"/>
                <c:pt idx="0">
                  <c:v>41.44</c:v>
                </c:pt>
                <c:pt idx="1">
                  <c:v>48.81</c:v>
                </c:pt>
                <c:pt idx="2">
                  <c:v>48.35</c:v>
                </c:pt>
                <c:pt idx="3">
                  <c:v>49.2</c:v>
                </c:pt>
              </c:numCache>
            </c:numRef>
          </c:val>
        </c:ser>
        <c:ser>
          <c:idx val="1"/>
          <c:order val="1"/>
          <c:tx>
            <c:v>Математика</c:v>
          </c:tx>
          <c:invertIfNegative val="0"/>
          <c:dLbls>
            <c:dLbl>
              <c:idx val="0"/>
              <c:layout>
                <c:manualLayout>
                  <c:x val="5.965697240865025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948545861297485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94854586129753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4854586129753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Лист1!$B$8:$E$8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Лист1!$B$12:$E$12</c:f>
              <c:numCache>
                <c:formatCode>General</c:formatCode>
                <c:ptCount val="4"/>
                <c:pt idx="0">
                  <c:v>30.83</c:v>
                </c:pt>
                <c:pt idx="1">
                  <c:v>34.29</c:v>
                </c:pt>
                <c:pt idx="2">
                  <c:v>42.6</c:v>
                </c:pt>
                <c:pt idx="3">
                  <c:v>29.86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4142464"/>
        <c:axId val="94052352"/>
      </c:barChart>
      <c:catAx>
        <c:axId val="94142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4052352"/>
        <c:crosses val="autoZero"/>
        <c:auto val="1"/>
        <c:lblAlgn val="ctr"/>
        <c:lblOffset val="100"/>
        <c:noMultiLvlLbl val="0"/>
      </c:catAx>
      <c:valAx>
        <c:axId val="940523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941424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7986154415261851"/>
          <c:y val="0.91117414517751638"/>
          <c:w val="0.65817376854738796"/>
          <c:h val="6.6695844204725255E-2"/>
        </c:manualLayout>
      </c:layout>
      <c:overlay val="0"/>
      <c:txPr>
        <a:bodyPr/>
        <a:lstStyle/>
        <a:p>
          <a:pPr>
            <a:defRPr sz="1050" b="1"/>
          </a:pPr>
          <a:endParaRPr lang="ru-RU"/>
        </a:p>
      </c:txPr>
    </c:legend>
    <c:plotVisOnly val="1"/>
    <c:dispBlanksAs val="gap"/>
    <c:showDLblsOverMax val="0"/>
  </c:chart>
  <c:spPr>
    <a:ln w="9525">
      <a:solidFill>
        <a:schemeClr val="tx1"/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Динамика относительного среднего балла ЕГЭ </a:t>
            </a:r>
            <a:br>
              <a:rPr lang="ru-RU" sz="1200"/>
            </a:br>
            <a:r>
              <a:rPr lang="ru-RU" sz="1200"/>
              <a:t>по </a:t>
            </a:r>
            <a:r>
              <a:rPr lang="ru-RU" sz="1200">
                <a:solidFill>
                  <a:srgbClr val="002060"/>
                </a:solidFill>
              </a:rPr>
              <a:t>русскому языку </a:t>
            </a:r>
            <a:r>
              <a:rPr lang="ru-RU" sz="1200"/>
              <a:t>и </a:t>
            </a:r>
            <a:r>
              <a:rPr lang="ru-RU" sz="1200">
                <a:solidFill>
                  <a:srgbClr val="C00000"/>
                </a:solidFill>
              </a:rPr>
              <a:t>математике </a:t>
            </a:r>
            <a:r>
              <a:rPr lang="ru-RU" sz="1200"/>
              <a:t>за 2008-2014 гг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3770485276166827"/>
          <c:y val="0.21714584790047042"/>
          <c:w val="0.81531760858052393"/>
          <c:h val="0.34601243154307526"/>
        </c:manualLayout>
      </c:layout>
      <c:lineChart>
        <c:grouping val="standard"/>
        <c:varyColors val="0"/>
        <c:ser>
          <c:idx val="0"/>
          <c:order val="0"/>
          <c:tx>
            <c:strRef>
              <c:f>Лист1!$H$18</c:f>
              <c:strCache>
                <c:ptCount val="1"/>
                <c:pt idx="0">
                  <c:v>относительный Ср_балл по русскому языку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</c:spPr>
          </c:marker>
          <c:trendline>
            <c:spPr>
              <a:ln w="28575">
                <a:solidFill>
                  <a:schemeClr val="tx1"/>
                </a:solidFill>
                <a:prstDash val="dashDot"/>
              </a:ln>
            </c:spPr>
            <c:trendlineType val="linear"/>
            <c:dispRSqr val="0"/>
            <c:dispEq val="0"/>
          </c:trendline>
          <c:cat>
            <c:numRef>
              <c:f>Лист1!$I$8:$O$8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Лист1!$I$18:$O$18</c:f>
              <c:numCache>
                <c:formatCode>0.00</c:formatCode>
                <c:ptCount val="7"/>
                <c:pt idx="0">
                  <c:v>0.82592938975917696</c:v>
                </c:pt>
                <c:pt idx="1">
                  <c:v>0.70600191296030612</c:v>
                </c:pt>
                <c:pt idx="2">
                  <c:v>0.68015999999999999</c:v>
                </c:pt>
                <c:pt idx="3">
                  <c:v>0.65466034755134284</c:v>
                </c:pt>
                <c:pt idx="4">
                  <c:v>0.7463302752293578</c:v>
                </c:pt>
                <c:pt idx="5">
                  <c:v>0.72272047832585951</c:v>
                </c:pt>
                <c:pt idx="6">
                  <c:v>0.72352941176470598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Лист1!$H$19</c:f>
              <c:strCache>
                <c:ptCount val="1"/>
                <c:pt idx="0">
                  <c:v>относительный Ср_балл по математике</c:v>
                </c:pt>
              </c:strCache>
            </c:strRef>
          </c:tx>
          <c:trendline>
            <c:spPr>
              <a:ln w="41275">
                <a:solidFill>
                  <a:srgbClr val="C00000"/>
                </a:solidFill>
                <a:prstDash val="sysDot"/>
              </a:ln>
            </c:spPr>
            <c:trendlineType val="linear"/>
            <c:dispRSqr val="0"/>
            <c:dispEq val="0"/>
          </c:trendline>
          <c:cat>
            <c:numRef>
              <c:f>Лист1!$I$8:$O$8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Лист1!$I$19:$O$19</c:f>
              <c:numCache>
                <c:formatCode>0.00</c:formatCode>
                <c:ptCount val="7"/>
                <c:pt idx="0">
                  <c:v>0.50635176239040969</c:v>
                </c:pt>
                <c:pt idx="1">
                  <c:v>0.55263970361222603</c:v>
                </c:pt>
                <c:pt idx="2">
                  <c:v>0.61923890063424947</c:v>
                </c:pt>
                <c:pt idx="3">
                  <c:v>0.62032193158953719</c:v>
                </c:pt>
                <c:pt idx="4">
                  <c:v>0.71586638830897709</c:v>
                </c:pt>
                <c:pt idx="5">
                  <c:v>0.83693516699410619</c:v>
                </c:pt>
                <c:pt idx="6">
                  <c:v>0.60445344129554657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145024"/>
        <c:axId val="94054656"/>
      </c:lineChart>
      <c:catAx>
        <c:axId val="9414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4054656"/>
        <c:crosses val="autoZero"/>
        <c:auto val="1"/>
        <c:lblAlgn val="ctr"/>
        <c:lblOffset val="100"/>
        <c:noMultiLvlLbl val="0"/>
      </c:catAx>
      <c:valAx>
        <c:axId val="94054656"/>
        <c:scaling>
          <c:orientation val="minMax"/>
          <c:min val="0.5"/>
        </c:scaling>
        <c:delete val="0"/>
        <c:axPos val="l"/>
        <c:numFmt formatCode="0.00" sourceLinked="1"/>
        <c:majorTickMark val="out"/>
        <c:minorTickMark val="none"/>
        <c:tickLblPos val="nextTo"/>
        <c:crossAx val="94145024"/>
        <c:crosses val="autoZero"/>
        <c:crossBetween val="between"/>
        <c:majorUnit val="0.1"/>
      </c:valAx>
    </c:plotArea>
    <c:legend>
      <c:legendPos val="b"/>
      <c:layout>
        <c:manualLayout>
          <c:xMode val="edge"/>
          <c:yMode val="edge"/>
          <c:x val="0.16888739844487075"/>
          <c:y val="0.69194934218134396"/>
          <c:w val="0.74512208972174909"/>
          <c:h val="0.28142836629617896"/>
        </c:manualLayout>
      </c:layout>
      <c:overlay val="0"/>
    </c:legend>
    <c:plotVisOnly val="1"/>
    <c:dispBlanksAs val="gap"/>
    <c:showDLblsOverMax val="0"/>
  </c:chart>
  <c:spPr>
    <a:noFill/>
    <a:ln w="3175">
      <a:solidFill>
        <a:schemeClr val="tx1"/>
      </a:solidFill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Цепной</a:t>
            </a:r>
            <a:r>
              <a:rPr lang="ru-RU" sz="1200" baseline="0"/>
              <a:t> показатель динамики </a:t>
            </a:r>
            <a:br>
              <a:rPr lang="ru-RU" sz="1200" baseline="0"/>
            </a:br>
            <a:r>
              <a:rPr lang="ru-RU" sz="1200" baseline="0"/>
              <a:t>относительного среднего балла  ЕГЭ </a:t>
            </a:r>
            <a:br>
              <a:rPr lang="ru-RU" sz="1200" baseline="0"/>
            </a:br>
            <a:r>
              <a:rPr lang="ru-RU" sz="1200" baseline="0"/>
              <a:t>по </a:t>
            </a:r>
            <a:r>
              <a:rPr lang="ru-RU" sz="1200" baseline="0">
                <a:solidFill>
                  <a:srgbClr val="0070C0"/>
                </a:solidFill>
              </a:rPr>
              <a:t>русскому языку </a:t>
            </a:r>
            <a:r>
              <a:rPr lang="ru-RU" sz="1200" baseline="0"/>
              <a:t>и </a:t>
            </a:r>
            <a:r>
              <a:rPr lang="ru-RU" sz="1200" baseline="0">
                <a:solidFill>
                  <a:srgbClr val="C00000"/>
                </a:solidFill>
              </a:rPr>
              <a:t>математике </a:t>
            </a:r>
            <a:r>
              <a:rPr lang="ru-RU" sz="1200" baseline="0"/>
              <a:t>в период с 2008 по 2014 гг</a:t>
            </a:r>
            <a:endParaRPr lang="ru-RU" sz="120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8919072615923014E-2"/>
          <c:y val="0.3335764800233304"/>
          <c:w val="0.89052537182852143"/>
          <c:h val="0.33439814814814817"/>
        </c:manualLayout>
      </c:layout>
      <c:lineChart>
        <c:grouping val="standard"/>
        <c:varyColors val="0"/>
        <c:ser>
          <c:idx val="0"/>
          <c:order val="0"/>
          <c:tx>
            <c:strRef>
              <c:f>Лист1!$H$20</c:f>
              <c:strCache>
                <c:ptCount val="1"/>
                <c:pt idx="0">
                  <c:v>по русскому языку</c:v>
                </c:pt>
              </c:strCache>
            </c:strRef>
          </c:tx>
          <c:spPr>
            <a:ln w="34925">
              <a:prstDash val="dash"/>
            </a:ln>
          </c:spPr>
          <c:trendline>
            <c:spPr>
              <a:ln w="28575">
                <a:solidFill>
                  <a:srgbClr val="002060"/>
                </a:solidFill>
                <a:prstDash val="solid"/>
              </a:ln>
            </c:spPr>
            <c:trendlineType val="linear"/>
            <c:dispRSqr val="0"/>
            <c:dispEq val="0"/>
          </c:trendline>
          <c:cat>
            <c:numRef>
              <c:f>Лист1!$I$8:$O$8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Лист1!$I$20:$O$20</c:f>
              <c:numCache>
                <c:formatCode>0.00</c:formatCode>
                <c:ptCount val="7"/>
                <c:pt idx="0" formatCode="General">
                  <c:v>1</c:v>
                </c:pt>
                <c:pt idx="1">
                  <c:v>0.85479693750353269</c:v>
                </c:pt>
                <c:pt idx="2">
                  <c:v>0.96339682303132934</c:v>
                </c:pt>
                <c:pt idx="3">
                  <c:v>0.96250933243845982</c:v>
                </c:pt>
                <c:pt idx="4">
                  <c:v>1.1400266993730297</c:v>
                </c:pt>
                <c:pt idx="5">
                  <c:v>0.96836548417355484</c:v>
                </c:pt>
                <c:pt idx="6">
                  <c:v>1.0011192894944949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Лист1!$H$21</c:f>
              <c:strCache>
                <c:ptCount val="1"/>
                <c:pt idx="0">
                  <c:v>по математике</c:v>
                </c:pt>
              </c:strCache>
            </c:strRef>
          </c:tx>
          <c:trendline>
            <c:spPr>
              <a:ln w="19050">
                <a:solidFill>
                  <a:srgbClr val="FF0000"/>
                </a:solidFill>
              </a:ln>
            </c:spPr>
            <c:trendlineType val="linear"/>
            <c:dispRSqr val="0"/>
            <c:dispEq val="0"/>
          </c:trendline>
          <c:cat>
            <c:numRef>
              <c:f>Лист1!$I$8:$O$8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Лист1!$I$21:$O$21</c:f>
              <c:numCache>
                <c:formatCode>0.00</c:formatCode>
                <c:ptCount val="7"/>
                <c:pt idx="0" formatCode="General">
                  <c:v>1</c:v>
                </c:pt>
                <c:pt idx="1">
                  <c:v>1.0914145948723433</c:v>
                </c:pt>
                <c:pt idx="2">
                  <c:v>1.1205110609800748</c:v>
                </c:pt>
                <c:pt idx="3">
                  <c:v>1.0017489711227419</c:v>
                </c:pt>
                <c:pt idx="4">
                  <c:v>1.1540239863430477</c:v>
                </c:pt>
                <c:pt idx="5">
                  <c:v>1.1691220326339364</c:v>
                </c:pt>
                <c:pt idx="6">
                  <c:v>0.72222253901275391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145536"/>
        <c:axId val="94056384"/>
      </c:lineChart>
      <c:catAx>
        <c:axId val="94145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4056384"/>
        <c:crosses val="autoZero"/>
        <c:auto val="1"/>
        <c:lblAlgn val="ctr"/>
        <c:lblOffset val="100"/>
        <c:noMultiLvlLbl val="0"/>
      </c:catAx>
      <c:valAx>
        <c:axId val="94056384"/>
        <c:scaling>
          <c:orientation val="minMax"/>
          <c:min val="0.60000000000000009"/>
        </c:scaling>
        <c:delete val="0"/>
        <c:axPos val="l"/>
        <c:numFmt formatCode="General" sourceLinked="1"/>
        <c:majorTickMark val="out"/>
        <c:minorTickMark val="none"/>
        <c:tickLblPos val="nextTo"/>
        <c:crossAx val="94145536"/>
        <c:crosses val="autoZero"/>
        <c:crossBetween val="between"/>
        <c:majorUnit val="0.1"/>
      </c:valAx>
    </c:plotArea>
    <c:legend>
      <c:legendPos val="b"/>
      <c:layout>
        <c:manualLayout>
          <c:xMode val="edge"/>
          <c:yMode val="edge"/>
          <c:x val="7.3294320700184851E-2"/>
          <c:y val="0.84683836395450574"/>
          <c:w val="0.84303501945525294"/>
          <c:h val="8.3717191601049873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spPr>
    <a:ln w="3175">
      <a:solidFill>
        <a:schemeClr val="tx1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400"/>
              <a:t>Доля</a:t>
            </a:r>
            <a:r>
              <a:rPr lang="ru-RU" sz="1400" baseline="0"/>
              <a:t> </a:t>
            </a:r>
            <a:r>
              <a:rPr lang="ru-RU" sz="1400"/>
              <a:t>окончивших </a:t>
            </a:r>
            <a:r>
              <a:rPr lang="ru-RU" sz="1400" b="1" i="0" baseline="0">
                <a:effectLst/>
              </a:rPr>
              <a:t>без «3» </a:t>
            </a:r>
            <a:r>
              <a:rPr lang="ru-RU" sz="1400" b="1" i="0" baseline="0">
                <a:solidFill>
                  <a:srgbClr val="0070C0"/>
                </a:solidFill>
                <a:effectLst/>
              </a:rPr>
              <a:t>4-й класс</a:t>
            </a:r>
            <a:endParaRPr lang="ru-RU" sz="1400">
              <a:solidFill>
                <a:srgbClr val="0070C0"/>
              </a:solidFill>
              <a:effectLst/>
            </a:endParaRPr>
          </a:p>
        </c:rich>
      </c:tx>
      <c:layout>
        <c:manualLayout>
          <c:xMode val="edge"/>
          <c:yMode val="edge"/>
          <c:x val="0.12672922134733158"/>
          <c:y val="2.77777777777777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9071741032370935E-2"/>
          <c:y val="0.29297462817147857"/>
          <c:w val="0.87759492563429575"/>
          <c:h val="0.55430956547098276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Лист1!$B$38:$E$38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Лист1!$B$40:$E$40</c:f>
              <c:numCache>
                <c:formatCode>0%</c:formatCode>
                <c:ptCount val="4"/>
                <c:pt idx="0">
                  <c:v>0.28999999999999998</c:v>
                </c:pt>
                <c:pt idx="1">
                  <c:v>0.3</c:v>
                </c:pt>
                <c:pt idx="2">
                  <c:v>0.33</c:v>
                </c:pt>
                <c:pt idx="3">
                  <c:v>0.26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4520832"/>
        <c:axId val="94058688"/>
      </c:barChart>
      <c:catAx>
        <c:axId val="94520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94058688"/>
        <c:crosses val="autoZero"/>
        <c:auto val="1"/>
        <c:lblAlgn val="ctr"/>
        <c:lblOffset val="100"/>
        <c:noMultiLvlLbl val="0"/>
      </c:catAx>
      <c:valAx>
        <c:axId val="9405868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945208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400"/>
              <a:t>Доля</a:t>
            </a:r>
            <a:r>
              <a:rPr lang="ru-RU" sz="1400" baseline="0"/>
              <a:t> </a:t>
            </a:r>
            <a:r>
              <a:rPr lang="ru-RU" sz="1400"/>
              <a:t>окончивших </a:t>
            </a:r>
            <a:r>
              <a:rPr lang="ru-RU" sz="1400" b="1" i="0" baseline="0">
                <a:effectLst/>
              </a:rPr>
              <a:t>без «3» </a:t>
            </a:r>
            <a:r>
              <a:rPr lang="ru-RU" sz="1400" b="1" i="0" baseline="0">
                <a:solidFill>
                  <a:srgbClr val="C00000"/>
                </a:solidFill>
                <a:effectLst/>
              </a:rPr>
              <a:t>9-й класс</a:t>
            </a:r>
            <a:endParaRPr lang="ru-RU" sz="1400">
              <a:solidFill>
                <a:srgbClr val="C00000"/>
              </a:solidFill>
              <a:effectLst/>
            </a:endParaRPr>
          </a:p>
        </c:rich>
      </c:tx>
      <c:layout>
        <c:manualLayout>
          <c:xMode val="edge"/>
          <c:yMode val="edge"/>
          <c:x val="0.12672922134733158"/>
          <c:y val="2.77777777777777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9071741032370935E-2"/>
          <c:y val="0.29297462817147857"/>
          <c:w val="0.87759492563429575"/>
          <c:h val="0.55430956547098276"/>
        </c:manualLayout>
      </c:layout>
      <c:barChart>
        <c:barDir val="col"/>
        <c:grouping val="clustered"/>
        <c:varyColors val="0"/>
        <c:ser>
          <c:idx val="0"/>
          <c:order val="0"/>
          <c:spPr>
            <a:pattFill prst="solidDmnd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pattFill prst="solidDmnd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Лист1!$B$38:$E$38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Лист1!$B$42:$E$42</c:f>
              <c:numCache>
                <c:formatCode>0.0%</c:formatCode>
                <c:ptCount val="4"/>
                <c:pt idx="0">
                  <c:v>0.17599999999999999</c:v>
                </c:pt>
                <c:pt idx="1">
                  <c:v>0.18</c:v>
                </c:pt>
                <c:pt idx="2">
                  <c:v>0.17</c:v>
                </c:pt>
                <c:pt idx="3">
                  <c:v>0.06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4521344"/>
        <c:axId val="94838784"/>
      </c:barChart>
      <c:catAx>
        <c:axId val="94521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94838784"/>
        <c:crosses val="autoZero"/>
        <c:auto val="1"/>
        <c:lblAlgn val="ctr"/>
        <c:lblOffset val="100"/>
        <c:noMultiLvlLbl val="0"/>
      </c:catAx>
      <c:valAx>
        <c:axId val="94838784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94521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400"/>
              <a:t>Доля</a:t>
            </a:r>
            <a:r>
              <a:rPr lang="ru-RU" sz="1400" baseline="0"/>
              <a:t> </a:t>
            </a:r>
            <a:r>
              <a:rPr lang="ru-RU" sz="1400"/>
              <a:t>окончивших </a:t>
            </a:r>
            <a:r>
              <a:rPr lang="ru-RU" sz="1400" b="1" i="0" baseline="0">
                <a:effectLst/>
              </a:rPr>
              <a:t>без «3» </a:t>
            </a:r>
            <a:r>
              <a:rPr lang="ru-RU" sz="1400" b="1" i="0" baseline="0">
                <a:solidFill>
                  <a:srgbClr val="00B050"/>
                </a:solidFill>
                <a:effectLst/>
              </a:rPr>
              <a:t>11-й класс</a:t>
            </a:r>
            <a:endParaRPr lang="ru-RU" sz="1400">
              <a:solidFill>
                <a:srgbClr val="00B050"/>
              </a:solidFill>
              <a:effectLst/>
            </a:endParaRPr>
          </a:p>
        </c:rich>
      </c:tx>
      <c:layout>
        <c:manualLayout>
          <c:xMode val="edge"/>
          <c:yMode val="edge"/>
          <c:x val="0.12672922134733158"/>
          <c:y val="2.77777777777777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9071741032370935E-2"/>
          <c:y val="0.29297462817147857"/>
          <c:w val="0.87759492563429575"/>
          <c:h val="0.55430956547098276"/>
        </c:manualLayout>
      </c:layout>
      <c:barChart>
        <c:barDir val="col"/>
        <c:grouping val="clustered"/>
        <c:varyColors val="0"/>
        <c:ser>
          <c:idx val="0"/>
          <c:order val="0"/>
          <c:spPr>
            <a:pattFill prst="wdDnDiag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Лист1!$B$38:$E$38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Лист1!$B$44:$E$44</c:f>
              <c:numCache>
                <c:formatCode>0%</c:formatCode>
                <c:ptCount val="4"/>
                <c:pt idx="0">
                  <c:v>0.1</c:v>
                </c:pt>
                <c:pt idx="1">
                  <c:v>0.11</c:v>
                </c:pt>
                <c:pt idx="2">
                  <c:v>0.11</c:v>
                </c:pt>
                <c:pt idx="3">
                  <c:v>0.17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4521856"/>
        <c:axId val="94840512"/>
      </c:barChart>
      <c:catAx>
        <c:axId val="94521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94840512"/>
        <c:crosses val="autoZero"/>
        <c:auto val="1"/>
        <c:lblAlgn val="ctr"/>
        <c:lblOffset val="100"/>
        <c:noMultiLvlLbl val="0"/>
      </c:catAx>
      <c:valAx>
        <c:axId val="9484051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945218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Число обучающихся </a:t>
            </a:r>
            <a:br>
              <a:rPr lang="ru-RU" sz="1200"/>
            </a:br>
            <a:r>
              <a:rPr lang="ru-RU" sz="1200" baseline="0">
                <a:solidFill>
                  <a:srgbClr val="0070C0"/>
                </a:solidFill>
              </a:rPr>
              <a:t>по ступеням обучения</a:t>
            </a:r>
            <a:endParaRPr lang="ru-RU" sz="1200">
              <a:solidFill>
                <a:srgbClr val="0070C0"/>
              </a:solidFill>
            </a:endParaRPr>
          </a:p>
        </c:rich>
      </c:tx>
      <c:layout>
        <c:manualLayout>
          <c:xMode val="edge"/>
          <c:yMode val="edge"/>
          <c:x val="0.28329653008250005"/>
          <c:y val="3.938436625725625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80130117817597"/>
          <c:y val="0.16476845377991278"/>
          <c:w val="0.84578208715646086"/>
          <c:h val="0.5362755065492741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Лист1!$A$125</c:f>
              <c:strCache>
                <c:ptCount val="1"/>
                <c:pt idx="0">
                  <c:v>Начальная ступень</c:v>
                </c:pt>
              </c:strCache>
            </c:strRef>
          </c:tx>
          <c:invertIfNegative val="0"/>
          <c:cat>
            <c:numRef>
              <c:f>Лист1!$B$124:$E$124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Лист1!$B$125:$E$125</c:f>
              <c:numCache>
                <c:formatCode>General</c:formatCode>
                <c:ptCount val="4"/>
                <c:pt idx="0">
                  <c:v>72</c:v>
                </c:pt>
                <c:pt idx="1">
                  <c:v>121</c:v>
                </c:pt>
                <c:pt idx="2">
                  <c:v>135</c:v>
                </c:pt>
                <c:pt idx="3">
                  <c:v>142</c:v>
                </c:pt>
              </c:numCache>
            </c:numRef>
          </c:val>
        </c:ser>
        <c:ser>
          <c:idx val="1"/>
          <c:order val="1"/>
          <c:tx>
            <c:strRef>
              <c:f>Лист1!$A$126</c:f>
              <c:strCache>
                <c:ptCount val="1"/>
                <c:pt idx="0">
                  <c:v>Основная ступень</c:v>
                </c:pt>
              </c:strCache>
            </c:strRef>
          </c:tx>
          <c:invertIfNegative val="0"/>
          <c:cat>
            <c:numRef>
              <c:f>Лист1!$B$124:$E$124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Лист1!$B$126:$E$126</c:f>
              <c:numCache>
                <c:formatCode>General</c:formatCode>
                <c:ptCount val="4"/>
                <c:pt idx="0">
                  <c:v>104</c:v>
                </c:pt>
                <c:pt idx="1">
                  <c:v>126</c:v>
                </c:pt>
                <c:pt idx="2">
                  <c:v>122</c:v>
                </c:pt>
                <c:pt idx="3">
                  <c:v>156</c:v>
                </c:pt>
              </c:numCache>
            </c:numRef>
          </c:val>
        </c:ser>
        <c:ser>
          <c:idx val="2"/>
          <c:order val="2"/>
          <c:tx>
            <c:strRef>
              <c:f>Лист1!$A$127</c:f>
              <c:strCache>
                <c:ptCount val="1"/>
                <c:pt idx="0">
                  <c:v>Старшая ступень</c:v>
                </c:pt>
              </c:strCache>
            </c:strRef>
          </c:tx>
          <c:invertIfNegative val="0"/>
          <c:cat>
            <c:numRef>
              <c:f>Лист1!$B$124:$E$124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Лист1!$B$127:$E$127</c:f>
              <c:numCache>
                <c:formatCode>General</c:formatCode>
                <c:ptCount val="4"/>
                <c:pt idx="0">
                  <c:v>23</c:v>
                </c:pt>
                <c:pt idx="1">
                  <c:v>31</c:v>
                </c:pt>
                <c:pt idx="2">
                  <c:v>31</c:v>
                </c:pt>
                <c:pt idx="3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522880"/>
        <c:axId val="94842816"/>
      </c:barChart>
      <c:catAx>
        <c:axId val="9452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4842816"/>
        <c:crosses val="autoZero"/>
        <c:auto val="1"/>
        <c:lblAlgn val="ctr"/>
        <c:lblOffset val="100"/>
        <c:noMultiLvlLbl val="0"/>
      </c:catAx>
      <c:valAx>
        <c:axId val="948428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945228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2814700888176673"/>
          <c:w val="0.97679126922405446"/>
          <c:h val="0.13503151247961062"/>
        </c:manualLayout>
      </c:layout>
      <c:overlay val="0"/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57463-E868-4508-8C5D-DBB222C54A99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7AC32-9EBF-43F6-A43B-6CF2E3053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0320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752A-076E-451C-B6A0-C5B443EC548C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5CB0-2F14-4CBA-BD8F-D05C5C710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40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752A-076E-451C-B6A0-C5B443EC548C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5CB0-2F14-4CBA-BD8F-D05C5C710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18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752A-076E-451C-B6A0-C5B443EC548C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5CB0-2F14-4CBA-BD8F-D05C5C710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247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752A-076E-451C-B6A0-C5B443EC548C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5CB0-2F14-4CBA-BD8F-D05C5C710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241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752A-076E-451C-B6A0-C5B443EC548C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5CB0-2F14-4CBA-BD8F-D05C5C710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97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752A-076E-451C-B6A0-C5B443EC548C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5CB0-2F14-4CBA-BD8F-D05C5C710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345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752A-076E-451C-B6A0-C5B443EC548C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5CB0-2F14-4CBA-BD8F-D05C5C710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45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752A-076E-451C-B6A0-C5B443EC548C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5CB0-2F14-4CBA-BD8F-D05C5C710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401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752A-076E-451C-B6A0-C5B443EC548C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5CB0-2F14-4CBA-BD8F-D05C5C710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58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752A-076E-451C-B6A0-C5B443EC548C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5CB0-2F14-4CBA-BD8F-D05C5C710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348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752A-076E-451C-B6A0-C5B443EC548C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5CB0-2F14-4CBA-BD8F-D05C5C710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51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3752A-076E-451C-B6A0-C5B443EC548C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85CB0-2F14-4CBA-BD8F-D05C5C710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93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Microsoft_Excel_97-2003_Worksheet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1053;&#1072;&#1095;&#1072;&#1083;&#1100;&#1085;&#1086;&#1077;%20&#1079;&#1074;&#1077;&#1085;&#1086;.xls" TargetMode="External"/><Relationship Id="rId2" Type="http://schemas.openxmlformats.org/officeDocument/2006/relationships/hyperlink" Target="&#1044;&#1086;&#1082;&#1072;&#1079;&#1072;&#1090;&#1077;&#1083;&#1100;&#1085;&#1072;&#1103;%20&#1073;&#1072;&#1079;&#1072;.xlsx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&#1056;&#1077;&#1079;&#1091;&#1083;&#1100;&#1090;&#1072;&#1090;&#1099;_&#1087;&#1086;%20&#1087;&#1088;&#1077;&#1076;&#1084;&#1077;&#1090;&#1072;&#1084;.xl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226567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Региональный комплексный проект</a:t>
            </a:r>
            <a:br>
              <a:rPr lang="ru-RU" sz="1800" b="1" dirty="0" smtClean="0"/>
            </a:br>
            <a:r>
              <a:rPr lang="ru-RU" sz="1800" b="1" dirty="0" smtClean="0"/>
              <a:t>«Региональная стратегия поддержки школ, работающих в неблагоприятных социальных условиях при переходе в эффективный режим работы»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204864"/>
            <a:ext cx="6400800" cy="648072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Доказательная база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755576" y="4512081"/>
            <a:ext cx="7848872" cy="6840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ru-RU"/>
            </a:defPPr>
            <a:lvl1pPr indent="0" algn="ctr">
              <a:spcBef>
                <a:spcPct val="20000"/>
              </a:spcBef>
              <a:buFont typeface="Arial" pitchFamily="34" charset="0"/>
              <a:buNone/>
              <a:defRPr sz="2800" b="1"/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Какие данные положить в доказательную базу?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683568" y="3828005"/>
            <a:ext cx="8280920" cy="6840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chemeClr val="tx1"/>
                </a:solidFill>
              </a:rPr>
              <a:t>Какова цель формирования доказательной базы?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5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516" y="2245969"/>
            <a:ext cx="8592621" cy="36313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79512" y="26064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Место в пространстве (</a:t>
            </a:r>
            <a:r>
              <a:rPr lang="ru-RU" sz="2800" dirty="0" err="1" smtClean="0"/>
              <a:t>Интранет</a:t>
            </a:r>
            <a:r>
              <a:rPr lang="ru-RU" sz="2800" dirty="0" smtClean="0"/>
              <a:t>??? Облако???)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1124744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Образовательное учреждение 1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5516" y="1496703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Образовательное учреждение 2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5516" y="1866035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…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9185" y="2245969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Образовательное учреждение </a:t>
            </a:r>
            <a:r>
              <a:rPr lang="en-US" b="1" dirty="0" smtClean="0">
                <a:solidFill>
                  <a:srgbClr val="0070C0"/>
                </a:solidFill>
              </a:rPr>
              <a:t>N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95143" y="2796355"/>
            <a:ext cx="2484276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Учащиеся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05988" y="3541658"/>
            <a:ext cx="2484276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Кадры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08198" y="4117722"/>
            <a:ext cx="3583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…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80343" y="4621778"/>
            <a:ext cx="2509921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Отношение к учебе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71800" y="5373216"/>
            <a:ext cx="4297288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АНАЛИТИЧЕСКИЕ МАТЕРИАЛЫ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3191" y="6050977"/>
            <a:ext cx="846094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АНАЛИТИЧЕСКИЕ МАТЕРИАЛЫ 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70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353" y="113836"/>
            <a:ext cx="8229600" cy="850106"/>
          </a:xfrm>
        </p:spPr>
        <p:txBody>
          <a:bodyPr/>
          <a:lstStyle/>
          <a:p>
            <a:r>
              <a:rPr lang="ru-RU" dirty="0" smtClean="0"/>
              <a:t>Качество образования</a:t>
            </a: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61983" y="961733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 smtClean="0"/>
              <a:t>Результаты учебных достижений обучающихся</a:t>
            </a:r>
            <a:endParaRPr lang="ru-RU" sz="28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75655" y="1484784"/>
            <a:ext cx="7151451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Wingdings" pitchFamily="2" charset="2"/>
              <a:buChar char="Ø"/>
            </a:pPr>
            <a:r>
              <a:rPr lang="ru-RU" sz="2000" dirty="0" smtClean="0"/>
              <a:t>ЕГЭ (ГИА)</a:t>
            </a:r>
            <a:endParaRPr lang="ru-RU" sz="20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82555" y="1808820"/>
            <a:ext cx="7151451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Wingdings" pitchFamily="2" charset="2"/>
              <a:buChar char="Ø"/>
            </a:pPr>
            <a:r>
              <a:rPr lang="ru-RU" sz="2000" dirty="0" smtClean="0"/>
              <a:t>Мониторинг учебных достижений – 4 класс</a:t>
            </a:r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981181"/>
              </p:ext>
            </p:extLst>
          </p:nvPr>
        </p:nvGraphicFramePr>
        <p:xfrm>
          <a:off x="361983" y="2852936"/>
          <a:ext cx="3600400" cy="2168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8152"/>
                <a:gridCol w="576064"/>
                <a:gridCol w="576064"/>
                <a:gridCol w="576064"/>
                <a:gridCol w="504056"/>
              </a:tblGrid>
              <a:tr h="2450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Показатель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2011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2012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2013</a:t>
                      </a:r>
                      <a:endParaRPr lang="ru-RU" sz="1000" b="1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2014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0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Средний балл ЕГЭ по русск. языку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41,44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48,81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48,35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49,2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03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Макс. </a:t>
                      </a:r>
                      <a:r>
                        <a:rPr lang="ru-RU" sz="1000" u="none" strike="noStrike" dirty="0" smtClean="0">
                          <a:effectLst/>
                        </a:rPr>
                        <a:t>балл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64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68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72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76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03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Мин. </a:t>
                      </a:r>
                      <a:r>
                        <a:rPr lang="ru-RU" sz="1000" u="none" strike="noStrike" dirty="0" smtClean="0">
                          <a:effectLst/>
                        </a:rPr>
                        <a:t>балл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17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26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24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24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0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Средний балл ЕГЭ по математике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30,83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34,29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42,6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29,86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03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Макс. </a:t>
                      </a:r>
                      <a:r>
                        <a:rPr lang="ru-RU" sz="1000" u="none" strike="noStrike" dirty="0" smtClean="0">
                          <a:effectLst/>
                        </a:rPr>
                        <a:t>балл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56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48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60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40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03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Мин. </a:t>
                      </a:r>
                      <a:r>
                        <a:rPr lang="ru-RU" sz="1000" u="none" strike="noStrike" dirty="0" smtClean="0">
                          <a:effectLst/>
                        </a:rPr>
                        <a:t>балл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11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24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24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24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0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Число экзаменов, сданных по выбору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5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1926055"/>
              </p:ext>
            </p:extLst>
          </p:nvPr>
        </p:nvGraphicFramePr>
        <p:xfrm>
          <a:off x="4429573" y="2564904"/>
          <a:ext cx="4257675" cy="3443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215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8319" y="26064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Сравнительный анализ  -  </a:t>
            </a:r>
            <a:r>
              <a:rPr lang="ru-RU" sz="2400" b="1" dirty="0" smtClean="0">
                <a:solidFill>
                  <a:srgbClr val="C00000"/>
                </a:solidFill>
              </a:rPr>
              <a:t>ДА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5015454"/>
              </p:ext>
            </p:extLst>
          </p:nvPr>
        </p:nvGraphicFramePr>
        <p:xfrm>
          <a:off x="2051720" y="764704"/>
          <a:ext cx="4680519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3069182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Динамический анализ  -  </a:t>
            </a:r>
            <a:r>
              <a:rPr lang="ru-RU" sz="2400" b="1" dirty="0" smtClean="0">
                <a:solidFill>
                  <a:srgbClr val="C00000"/>
                </a:solidFill>
              </a:rPr>
              <a:t>НЕТ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9046490"/>
              </p:ext>
            </p:extLst>
          </p:nvPr>
        </p:nvGraphicFramePr>
        <p:xfrm>
          <a:off x="316613" y="3717032"/>
          <a:ext cx="4759443" cy="265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20072" y="3084484"/>
            <a:ext cx="36724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1600" dirty="0" smtClean="0"/>
              <a:t>Каждый год ЕГЭ сдают разные дети.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Учителя у выпусков разных лет – разные.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Состав заданий и их уровень сложности каждый год разные.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Баллы за каждое задание каждый год меняются.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Сред балл по ОО формируется из баллов всех участников ЕГЭ (в сельских школах может сдавать ЕГЭ 1-2 чел)</a:t>
            </a:r>
          </a:p>
          <a:p>
            <a:pPr marL="342900" indent="-342900">
              <a:buAutoNum type="arabicPeriod"/>
            </a:pPr>
            <a:r>
              <a:rPr lang="ru-RU" sz="1600" u="sng" dirty="0" smtClean="0">
                <a:solidFill>
                  <a:srgbClr val="C00000"/>
                </a:solidFill>
              </a:rPr>
              <a:t>Самое главное </a:t>
            </a:r>
            <a:r>
              <a:rPr lang="ru-RU" sz="1600" dirty="0" smtClean="0"/>
              <a:t>– мы не можем уже повлиять на детей, которые сдали экзамен и ушли.</a:t>
            </a:r>
          </a:p>
          <a:p>
            <a:pPr marL="342900" indent="-342900">
              <a:buAutoNum type="arabicPeriod"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9229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33637"/>
              </p:ext>
            </p:extLst>
          </p:nvPr>
        </p:nvGraphicFramePr>
        <p:xfrm>
          <a:off x="323528" y="764704"/>
          <a:ext cx="8424936" cy="5486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002989"/>
                <a:gridCol w="4421947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Динамика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среднего балла по ЕГЭ в муниципалитете Х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Динамика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среднего балла по ЕГЭ в муниципалитете Х по отношению к среднерегиональным значениям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7760773"/>
              </p:ext>
            </p:extLst>
          </p:nvPr>
        </p:nvGraphicFramePr>
        <p:xfrm>
          <a:off x="0" y="1484784"/>
          <a:ext cx="4484419" cy="3744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Диаграмма" r:id="rId4" imgW="2895555" imgH="2409750" progId="Excel.Chart.8">
                  <p:embed/>
                </p:oleObj>
              </mc:Choice>
              <mc:Fallback>
                <p:oleObj name="Диаграмма" r:id="rId4" imgW="2895555" imgH="2409750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84784"/>
                        <a:ext cx="4484419" cy="37444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190846"/>
              </p:ext>
            </p:extLst>
          </p:nvPr>
        </p:nvGraphicFramePr>
        <p:xfrm>
          <a:off x="4440499" y="1484784"/>
          <a:ext cx="4676878" cy="3744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Диаграмма" r:id="rId7" imgW="3057449" imgH="2447849" progId="Excel.Chart.8">
                  <p:embed/>
                </p:oleObj>
              </mc:Choice>
              <mc:Fallback>
                <p:oleObj name="Диаграмма" r:id="rId7" imgW="3057449" imgH="2447849" progId="Excel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0499" y="1484784"/>
                        <a:ext cx="4676878" cy="37444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16016" y="5373216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Средний балл по ЕГЭ в МР</a:t>
            </a:r>
          </a:p>
          <a:p>
            <a:pPr algn="ctr"/>
            <a:r>
              <a:rPr lang="ru-RU" dirty="0" smtClean="0"/>
              <a:t>Средний балл по ЕГЭ в регионе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55172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 =</a:t>
            </a:r>
            <a:endParaRPr lang="ru-RU" dirty="0"/>
          </a:p>
        </p:txBody>
      </p:sp>
      <p:cxnSp>
        <p:nvCxnSpPr>
          <p:cNvPr id="8" name="Прямая соединительная линия 7"/>
          <p:cNvCxnSpPr>
            <a:stCxn id="6" idx="3"/>
          </p:cNvCxnSpPr>
          <p:nvPr/>
        </p:nvCxnSpPr>
        <p:spPr>
          <a:xfrm flipV="1">
            <a:off x="5148064" y="5696381"/>
            <a:ext cx="3312368" cy="551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9512" y="558924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Средний балл по ЕГЭ в МР</a:t>
            </a:r>
          </a:p>
        </p:txBody>
      </p:sp>
    </p:spTree>
    <p:extLst>
      <p:ext uri="{BB962C8B-B14F-4D97-AF65-F5344CB8AC3E}">
        <p14:creationId xmlns:p14="http://schemas.microsoft.com/office/powerpoint/2010/main" val="415936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9432100"/>
              </p:ext>
            </p:extLst>
          </p:nvPr>
        </p:nvGraphicFramePr>
        <p:xfrm>
          <a:off x="827584" y="404664"/>
          <a:ext cx="7488832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5013422"/>
              </p:ext>
            </p:extLst>
          </p:nvPr>
        </p:nvGraphicFramePr>
        <p:xfrm>
          <a:off x="827584" y="3573016"/>
          <a:ext cx="7488832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4914284" y="908720"/>
            <a:ext cx="0" cy="129614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53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7784450"/>
              </p:ext>
            </p:extLst>
          </p:nvPr>
        </p:nvGraphicFramePr>
        <p:xfrm>
          <a:off x="323528" y="332656"/>
          <a:ext cx="3831215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191917"/>
              </p:ext>
            </p:extLst>
          </p:nvPr>
        </p:nvGraphicFramePr>
        <p:xfrm>
          <a:off x="4788024" y="332656"/>
          <a:ext cx="3899275" cy="263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015081"/>
              </p:ext>
            </p:extLst>
          </p:nvPr>
        </p:nvGraphicFramePr>
        <p:xfrm>
          <a:off x="2267744" y="3429000"/>
          <a:ext cx="4572000" cy="2714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5931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26064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Размышления по теме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908720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Результаты учебных достижений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43608" y="1277720"/>
            <a:ext cx="777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Изменения надо смотреть во времени! А это – динамический анализ!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1844824"/>
            <a:ext cx="85689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Средний балл достижений учащихся по ступеням обучения </a:t>
            </a:r>
            <a:r>
              <a:rPr lang="ru-RU" sz="1400" dirty="0" smtClean="0"/>
              <a:t>(по предметам)</a:t>
            </a:r>
          </a:p>
          <a:p>
            <a:pPr lvl="1"/>
            <a:r>
              <a:rPr lang="ru-RU" dirty="0" smtClean="0">
                <a:hlinkClick r:id="rId2" action="ppaction://hlinkfile"/>
              </a:rPr>
              <a:t>пример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Качество (на «4» и «5») и успешность «без 2» по ступеням обучения </a:t>
            </a:r>
            <a:r>
              <a:rPr lang="ru-RU" sz="1400" dirty="0" smtClean="0"/>
              <a:t>(по предметам)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Участие в олимпиадах, конкурсах, проектах и т.п. </a:t>
            </a:r>
            <a:r>
              <a:rPr lang="ru-RU" sz="1400" dirty="0" smtClean="0"/>
              <a:t>(школьный / МР / регион / РФ и т.д.)</a:t>
            </a:r>
            <a:endParaRPr lang="ru-RU" dirty="0" smtClean="0"/>
          </a:p>
          <a:p>
            <a:pPr lvl="1"/>
            <a:r>
              <a:rPr lang="ru-RU" dirty="0" smtClean="0">
                <a:hlinkClick r:id="rId3" action="ppaction://hlinkfile"/>
              </a:rPr>
              <a:t>пример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Достижения учащихся одного класса (по годам)</a:t>
            </a:r>
          </a:p>
          <a:p>
            <a:pPr lvl="1"/>
            <a:r>
              <a:rPr lang="ru-RU" dirty="0" smtClean="0">
                <a:hlinkClick r:id="rId4" action="ppaction://hlinkfile"/>
              </a:rPr>
              <a:t>пример</a:t>
            </a:r>
            <a:endParaRPr lang="ru-RU" dirty="0" smtClean="0"/>
          </a:p>
          <a:p>
            <a:pPr lvl="1"/>
            <a:endParaRPr lang="ru-RU" dirty="0" smtClean="0"/>
          </a:p>
          <a:p>
            <a:pPr marL="342900" lvl="1" indent="-342900">
              <a:buFont typeface="+mj-lt"/>
              <a:buAutoNum type="arabicPeriod" startAt="5"/>
            </a:pPr>
            <a:r>
              <a:rPr lang="ru-RU" dirty="0" smtClean="0"/>
              <a:t>Количество ошибок в диктантах </a:t>
            </a:r>
            <a:r>
              <a:rPr lang="ru-RU" sz="1400" dirty="0"/>
              <a:t>(в ОО с большим количеством детей,  для которых русский язык не является родным)</a:t>
            </a:r>
          </a:p>
          <a:p>
            <a:pPr lvl="1"/>
            <a:r>
              <a:rPr lang="ru-RU" dirty="0" smtClean="0">
                <a:hlinkClick r:id="rId2" action="ppaction://hlinkfile"/>
              </a:rPr>
              <a:t>пример</a:t>
            </a:r>
            <a:endParaRPr lang="ru-RU" dirty="0" smtClean="0"/>
          </a:p>
          <a:p>
            <a:pPr marL="342900" lvl="1" indent="-342900">
              <a:buFont typeface="+mj-lt"/>
              <a:buAutoNum type="arabicPeriod" startAt="6"/>
            </a:pPr>
            <a:r>
              <a:rPr lang="ru-RU" dirty="0" smtClean="0"/>
              <a:t>Техника чтения </a:t>
            </a:r>
            <a:r>
              <a:rPr lang="ru-RU" sz="1400" dirty="0"/>
              <a:t>(в ОО, в которых повышение интереса и любви к чтению, одно из приоритетных направлений)</a:t>
            </a:r>
          </a:p>
          <a:p>
            <a:pPr lvl="1"/>
            <a:r>
              <a:rPr lang="ru-RU" dirty="0" smtClean="0">
                <a:hlinkClick r:id="rId2" action="ppaction://hlinkfile"/>
              </a:rPr>
              <a:t>пример</a:t>
            </a:r>
            <a:endParaRPr lang="ru-RU" dirty="0" smtClean="0"/>
          </a:p>
          <a:p>
            <a:pPr marL="355600" lvl="1" indent="-355600">
              <a:buFont typeface="+mj-lt"/>
              <a:buAutoNum type="arabicPeriod" startAt="7"/>
            </a:pPr>
            <a:r>
              <a:rPr lang="ru-RU" dirty="0"/>
              <a:t>Доля</a:t>
            </a:r>
            <a:r>
              <a:rPr lang="ru-RU" dirty="0" smtClean="0"/>
              <a:t> оставшихся на повторное обучение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89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26064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Размышления по теме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908720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Желание учиться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4739" y="1484784"/>
            <a:ext cx="42484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Пропуски занятий без уважительных причин </a:t>
            </a:r>
            <a:r>
              <a:rPr lang="ru-RU" sz="1400" dirty="0" smtClean="0"/>
              <a:t>(по предметам)</a:t>
            </a:r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Привлекательность учебного заведения </a:t>
            </a:r>
            <a:r>
              <a:rPr lang="ru-RU" sz="1400" dirty="0" smtClean="0"/>
              <a:t>(желание учиться в этой школе)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8799406"/>
              </p:ext>
            </p:extLst>
          </p:nvPr>
        </p:nvGraphicFramePr>
        <p:xfrm>
          <a:off x="4788024" y="3717032"/>
          <a:ext cx="4032448" cy="2741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0863558"/>
              </p:ext>
            </p:extLst>
          </p:nvPr>
        </p:nvGraphicFramePr>
        <p:xfrm>
          <a:off x="4788024" y="980728"/>
          <a:ext cx="4032448" cy="2390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72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26064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Размышления по теме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1124744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Кадры решают все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1844824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Материально-техническое обеспечение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2708920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Вопросы </a:t>
            </a:r>
            <a:r>
              <a:rPr lang="ru-RU" b="1" dirty="0" err="1" smtClean="0">
                <a:solidFill>
                  <a:srgbClr val="0070C0"/>
                </a:solidFill>
              </a:rPr>
              <a:t>здоровьесбережения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7294" y="3573016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Микроклимат в школе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9540" y="4437112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Отношение к учебе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00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490</Words>
  <Application>Microsoft Office PowerPoint</Application>
  <PresentationFormat>Экран (4:3)</PresentationFormat>
  <Paragraphs>130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Диаграмма</vt:lpstr>
      <vt:lpstr>Региональный комплексный проект «Региональная стратегия поддержки школ, работающих в неблагоприятных социальных условиях при переходе в эффективный режим работы»</vt:lpstr>
      <vt:lpstr>Качество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Юрьевна Егорова</dc:creator>
  <cp:lastModifiedBy>Галина Валентиновна Куприянова</cp:lastModifiedBy>
  <cp:revision>22</cp:revision>
  <cp:lastPrinted>2016-05-23T06:53:35Z</cp:lastPrinted>
  <dcterms:created xsi:type="dcterms:W3CDTF">2016-05-19T05:41:37Z</dcterms:created>
  <dcterms:modified xsi:type="dcterms:W3CDTF">2016-05-23T06:54:49Z</dcterms:modified>
</cp:coreProperties>
</file>