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6"/>
  </p:handoutMasterIdLst>
  <p:sldIdLst>
    <p:sldId id="256" r:id="rId3"/>
    <p:sldId id="258" r:id="rId4"/>
    <p:sldId id="302" r:id="rId5"/>
    <p:sldId id="303" r:id="rId6"/>
    <p:sldId id="273" r:id="rId7"/>
    <p:sldId id="300" r:id="rId8"/>
    <p:sldId id="268" r:id="rId9"/>
    <p:sldId id="301" r:id="rId10"/>
    <p:sldId id="304" r:id="rId11"/>
    <p:sldId id="298" r:id="rId12"/>
    <p:sldId id="299" r:id="rId13"/>
    <p:sldId id="297" r:id="rId14"/>
    <p:sldId id="262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E393-C9E8-490E-B0AB-2EF2AD584DF0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48F7-0224-49BE-8485-18E2B48D4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6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3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369D-EC00-4C41-B58B-1003D3C89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0860-DC8D-4B3B-B329-915268212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46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59A3-4348-46AD-88D4-5A387C9F0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D8EF2-F358-4339-941C-B3AE93BE3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55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7BC1-6263-4CC6-B00F-BEB96EAE4C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33547-99F9-4506-9C9A-D265B4455E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43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7587-7214-44D2-BBA0-CF41676087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CA41B-C66A-4FA2-B4A2-6C4450B821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43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B8D4-0A9A-415F-A5E8-B80D60B115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5229-E8E0-44DA-AD1C-13F114BFDE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09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E2AC-2113-494D-B19D-E140A4F111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0B926-F8AD-4580-AA78-10FEA5210E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09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18AA-BED4-45B8-A120-7C1F4211A0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A2C11-7314-495E-9877-C745E98623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72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013F-E385-4350-B753-E8C77BA3AA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66F1E-9DC9-4629-A5B2-129BBAA13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9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3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9501-5C8C-4859-AB6B-9607797AA7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A76F-AF82-4C5A-83D0-207DC4C99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84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A2D7-F014-4F1E-BA72-7CC7215BD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7555-A513-4693-BCA8-9E4BD3655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42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B860-F4C0-4662-82C1-A5319034C4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A9A5B-FFD9-4B75-96E1-5F1755F7D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0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4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4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37F3-83EE-4BDF-8B80-4259D593CA39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85B8-DE0E-47B6-A70E-9EB6E556F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2A390-79AC-49C5-BB75-BB064AFC0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0A78E-87E2-4BD5-A382-69D9112C9B53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856984" cy="4392488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Актуальные вопросы повышения эффективности школ, находящихся в сложных социальных контекстах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М.Ф.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Луканина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,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директор МУ ГЦ ПМСС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Некоторые актуальные аспекты работы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Работа по формированию имиджа – актуальнейшая часть деятельности (Мы знаем, а другие знают?.. Точно знают???)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algn="ctr"/>
            <a:endParaRPr lang="ru-RU" sz="32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Некоторые актуальные аспекты работы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Командообразование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 и мотивация (и один в поле воин, если это мотивированный воин)))</a:t>
            </a:r>
          </a:p>
          <a:p>
            <a:pPr algn="ctr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!!!! Эффект синергии</a:t>
            </a:r>
          </a:p>
          <a:p>
            <a:pPr algn="just"/>
            <a:endParaRPr lang="ru-RU" b="1" dirty="0" smtClean="0"/>
          </a:p>
          <a:p>
            <a:pPr algn="ctr"/>
            <a:endParaRPr lang="ru-RU" sz="32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Некоторые актуальные аспекты работы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Событийность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(Чем сегодня тебя порадовать, </a:t>
            </a:r>
            <a:r>
              <a:rPr lang="ru-RU" sz="4400" b="1" dirty="0" err="1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Ф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ейсбук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?!)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Franklin Gothic Demi Cond" panose="020B07060304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algn="ctr"/>
            <a:endParaRPr lang="ru-RU" sz="32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???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Каков будет результат?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???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Как измерить эффективность работы (качественный и количественный аспект)?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???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Какие продуктивные технологии можно использовать для достижения результатов? </a:t>
            </a:r>
          </a:p>
          <a:p>
            <a:pPr algn="ctr"/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836613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Направления диагностики</a:t>
            </a:r>
          </a:p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(обучающиеся)</a:t>
            </a: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Удовлетворенность и комфортность (эмоциональное самочувствие в ОО;  социальный климат и т.д.)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Учебная мотивация (стратегия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преодоления школьных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трудностей;  отношение к предметам;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мотивированность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  обучения)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Здоровьесберегающие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 факторы  (показатели мотивации ЗОЖ; психологическое и социальное здоровье)  </a:t>
            </a: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Аспекты проектной деятельности)</a:t>
            </a:r>
            <a:endParaRPr lang="ru-RU" sz="24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613"/>
            <a:ext cx="8425631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4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Направления диагностики</a:t>
            </a:r>
          </a:p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4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(педагогический коллектив)</a:t>
            </a: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Инновационная компетентность (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прогностичность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; умение работать в команде;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инновационность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 и т.д.)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Профессионная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 мотивация (стратегия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преодоления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профессиональных трудностей;  отношение к работе;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мотивированность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  деятельности)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457200" indent="-457200" algn="just" eaLnBrk="0" fontAlgn="base" hangingPunct="0"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Arial"/>
              </a:rPr>
              <a:t>Эмоциональное здоровье  (показатели стрессоустойчивости; социальный интеллект и т.д.)  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 smtClean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685800" indent="-6858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685800" indent="-6858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685800" indent="-6858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5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613"/>
            <a:ext cx="842563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4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Принципы оценки результатов </a:t>
            </a:r>
            <a:endParaRPr lang="ru-RU" sz="40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685800" indent="-6858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  максимума 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эффекта </a:t>
            </a:r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(увеличения эффекта </a:t>
            </a: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работы системы происходит </a:t>
            </a:r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в ответ на полученную из внешней среды единицу энергии (стимул); </a:t>
            </a:r>
            <a:endParaRPr lang="ru-RU" sz="2800" b="1" dirty="0" smtClean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Сравнение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состояний «с проектом» и «без проекта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»;</a:t>
            </a: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 «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резонанса» (создание бесчисленных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ситуаций для 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проявления возможностей системы). </a:t>
            </a:r>
            <a:endParaRPr lang="ru-RU" sz="36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0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613"/>
            <a:ext cx="84256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4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Принципы оценки результатов </a:t>
            </a:r>
            <a:endParaRPr lang="ru-RU" sz="40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685800" indent="-6858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Учет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наличия разных участников 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проекта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3600" b="1" dirty="0" smtClean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err="1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Нюансирование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  задач и результатов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3600" b="1" dirty="0" smtClean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 самообучающейся организации</a:t>
            </a:r>
          </a:p>
          <a:p>
            <a:pPr algn="just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endParaRPr lang="ru-RU" sz="3600" b="1" dirty="0" smtClean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 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самовосстановления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(взятие  </a:t>
            </a: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из окружающей среды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необходимых материалов, энергии </a:t>
            </a: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и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информации; </a:t>
            </a: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благодаря процессу самовосстановления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система сохраняет </a:t>
            </a: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по отношению к среде обитания антиэнтропийное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состояние).</a:t>
            </a:r>
            <a:endParaRPr lang="ru-RU" sz="36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0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Направления работы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just"/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algn="ctr"/>
            <a:endParaRPr lang="ru-RU" sz="32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8385616">
            <a:off x="2302992" y="2104700"/>
            <a:ext cx="978408" cy="913439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3362913">
            <a:off x="6337596" y="2214566"/>
            <a:ext cx="978408" cy="95817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226076"/>
            <a:ext cx="4104456" cy="29361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Работа по реализации технического задания проекта</a:t>
            </a: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3226076"/>
            <a:ext cx="3744416" cy="29361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Приращение компетенций,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Ресурсное обеспечение проекта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613"/>
            <a:ext cx="84256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B2B2B2"/>
              </a:buClr>
              <a:defRPr/>
            </a:pPr>
            <a:r>
              <a:rPr lang="ru-RU" sz="40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Аспекты деятельности</a:t>
            </a:r>
            <a:endParaRPr lang="ru-RU" sz="28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Направленность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 процессы и ресурсы, 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способствующие, развитию системы</a:t>
            </a: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err="1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Инновационно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 </a:t>
            </a:r>
            <a:r>
              <a:rPr lang="ru-RU" sz="36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- творческая основа </a:t>
            </a: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деятельности; </a:t>
            </a:r>
            <a:endParaRPr lang="ru-RU" sz="36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just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Принцип активности </a:t>
            </a:r>
            <a:r>
              <a:rPr lang="ru-RU" sz="32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(направленность </a:t>
            </a:r>
            <a:r>
              <a:rPr lang="ru-RU" sz="32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на вовлечение </a:t>
            </a:r>
            <a:r>
              <a:rPr lang="ru-RU" sz="32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всех участников образовательных отношений в </a:t>
            </a:r>
            <a:r>
              <a:rPr lang="ru-RU" sz="3200" b="1" dirty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деятельность по оптимизации </a:t>
            </a:r>
            <a:r>
              <a:rPr lang="ru-RU" sz="3200" b="1" dirty="0" smtClean="0">
                <a:solidFill>
                  <a:srgbClr val="8064A2">
                    <a:lumMod val="50000"/>
                  </a:srgbClr>
                </a:solidFill>
                <a:latin typeface="Franklin Gothic Demi Cond" panose="020B0706030402020204" pitchFamily="34" charset="0"/>
                <a:cs typeface="Arial"/>
              </a:rPr>
              <a:t>образовательной среды)</a:t>
            </a:r>
            <a:endParaRPr lang="ru-RU" sz="36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  <a:p>
            <a:pPr marL="571500" indent="-571500" algn="r" eaLnBrk="0" fontAlgn="base" hangingPunct="0"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/>
            </a:pPr>
            <a:endParaRPr lang="ru-RU" sz="3600" b="1" dirty="0">
              <a:solidFill>
                <a:srgbClr val="8064A2">
                  <a:lumMod val="50000"/>
                </a:srgbClr>
              </a:solidFill>
              <a:latin typeface="Franklin Gothic Demi Cond" panose="020B07060304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8488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Некоторые актуальные аспекты работы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Чем выше уровень принятия ситуации, тем эффективнее результат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 (корректируем «имперские планы», ищем  свою нишу)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algn="ctr"/>
            <a:endParaRPr lang="ru-RU" sz="32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359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Актуальные вопросы повышения эффективности школ, находящихся в сложных социальных контекстах  М.Ф. Луканина,  директор МУ ГЦ ПМСС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Галина Валентиновна Куприянова</cp:lastModifiedBy>
  <cp:revision>28</cp:revision>
  <cp:lastPrinted>2016-05-23T06:55:16Z</cp:lastPrinted>
  <dcterms:created xsi:type="dcterms:W3CDTF">2016-04-01T05:43:13Z</dcterms:created>
  <dcterms:modified xsi:type="dcterms:W3CDTF">2016-05-23T06:55:28Z</dcterms:modified>
</cp:coreProperties>
</file>