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0" r:id="rId4"/>
    <p:sldId id="272" r:id="rId5"/>
    <p:sldId id="274" r:id="rId6"/>
    <p:sldId id="275" r:id="rId7"/>
    <p:sldId id="273" r:id="rId8"/>
    <p:sldId id="265" r:id="rId9"/>
    <p:sldId id="258" r:id="rId10"/>
    <p:sldId id="267" r:id="rId11"/>
    <p:sldId id="259" r:id="rId12"/>
    <p:sldId id="262" r:id="rId13"/>
    <p:sldId id="263" r:id="rId14"/>
    <p:sldId id="279" r:id="rId15"/>
    <p:sldId id="280" r:id="rId16"/>
    <p:sldId id="281" r:id="rId17"/>
    <p:sldId id="264" r:id="rId18"/>
    <p:sldId id="266" r:id="rId19"/>
    <p:sldId id="282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ветлана" initials="С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5" autoAdjust="0"/>
    <p:restoredTop sz="94660"/>
  </p:normalViewPr>
  <p:slideViewPr>
    <p:cSldViewPr snapToGrid="0">
      <p:cViewPr>
        <p:scale>
          <a:sx n="91" d="100"/>
          <a:sy n="91" d="100"/>
        </p:scale>
        <p:origin x="-360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BDDD-E75F-4677-BAC4-724BD5A03072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DD9F-679A-4AD5-84A2-398928022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2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BDDD-E75F-4677-BAC4-724BD5A03072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DD9F-679A-4AD5-84A2-398928022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83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BDDD-E75F-4677-BAC4-724BD5A03072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DD9F-679A-4AD5-84A2-398928022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520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BDDD-E75F-4677-BAC4-724BD5A03072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DD9F-679A-4AD5-84A2-398928022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4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BDDD-E75F-4677-BAC4-724BD5A03072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DD9F-679A-4AD5-84A2-398928022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25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BDDD-E75F-4677-BAC4-724BD5A03072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DD9F-679A-4AD5-84A2-398928022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00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BDDD-E75F-4677-BAC4-724BD5A03072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DD9F-679A-4AD5-84A2-398928022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44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BDDD-E75F-4677-BAC4-724BD5A03072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DD9F-679A-4AD5-84A2-398928022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9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BDDD-E75F-4677-BAC4-724BD5A03072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DD9F-679A-4AD5-84A2-398928022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26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BDDD-E75F-4677-BAC4-724BD5A03072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DD9F-679A-4AD5-84A2-398928022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83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BDDD-E75F-4677-BAC4-724BD5A03072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5DD9F-679A-4AD5-84A2-398928022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04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3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7BDDD-E75F-4677-BAC4-724BD5A03072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5DD9F-679A-4AD5-84A2-398928022F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3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hyperlink" Target="&#1055;&#1083;&#1072;&#1085;&#1080;&#1088;&#1086;&#1074;&#1072;&#1085;&#1080;&#1077;%20%20&#1088;&#1072;&#1073;&#1086;&#1090;&#1099;%20&#1074;&#1089;&#1077;&#1093;%20&#1089;&#1090;&#1088;&#1091;&#1082;&#1090;&#1091;&#1088;&#1085;&#1099;&#1093;%20&#1087;&#1086;&#1076;&#1088;&#1072;&#1079;&#1076;&#1077;&#1083;&#1077;&#1085;&#1080;&#1081;.pptx" TargetMode="External"/><Relationship Id="rId4" Type="http://schemas.openxmlformats.org/officeDocument/2006/relationships/hyperlink" Target="&#1056;&#1072;&#1079;&#1074;&#1080;&#1090;&#1080;&#1077;%20&#1089;&#1086;&#1094;&#1080;&#1072;&#1083;&#1100;&#1085;&#1086;&#1075;&#1086;%20&#1082;&#1072;&#1087;&#1080;&#1090;&#1072;&#1083;&#1072;%20&#1074;%20&#1086;&#1073;&#1088;&#1072;&#1079;&#1086;&#1074;&#1072;&#1090;&#1077;&#1083;&#1100;&#1085;&#1086;&#1081;%20&#1086;&#1088;&#1075;&#1072;&#1085;&#1080;&#1079;&#1072;&#1094;&#1080;&#1080;.doc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0091" y="506727"/>
            <a:ext cx="9144000" cy="208256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Школы, работающие в сложных социальных контекстах.</a:t>
            </a:r>
            <a:b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поддержки…</a:t>
            </a:r>
            <a:endParaRPr lang="ru-RU" sz="4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9924" y="4053730"/>
            <a:ext cx="9144000" cy="2677576"/>
          </a:xfrm>
        </p:spPr>
        <p:txBody>
          <a:bodyPr>
            <a:normAutofit/>
          </a:bodyPr>
          <a:lstStyle/>
          <a:p>
            <a:pPr algn="r">
              <a:lnSpc>
                <a:spcPct val="110000"/>
              </a:lnSpc>
            </a:pP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Школа, безусловно, центральный, но далеко не единственный элемент. Улучшение работы каждой отдельной школы имеет серьёзные ограничения. Системные </a:t>
            </a:r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нуждаются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укреплении потенциала не отдельных школ, а системы в целом.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i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Альма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Харрис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324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5586" y="181070"/>
            <a:ext cx="9243151" cy="512993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ClrTx/>
              <a:buSzPct val="100000"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поддержки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3865" y="1024569"/>
            <a:ext cx="10366972" cy="559656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Мероприятия по решению задачи 1</a:t>
            </a:r>
          </a:p>
          <a:p>
            <a:pPr marL="785813" indent="-342900" defTabSz="44291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школ в конкурсе  на лучшую Программу перехода школы в эффективный режим работы</a:t>
            </a:r>
          </a:p>
          <a:p>
            <a:pPr marL="785813" indent="-342900" defTabSz="44291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</a:t>
            </a: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школьных </a:t>
            </a: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изменений </a:t>
            </a:r>
            <a:endParaRPr lang="ru-RU" sz="2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85813" indent="-342900" defTabSz="44291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реализации </a:t>
            </a: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</a:p>
          <a:p>
            <a:pPr marL="785813" indent="-342900" defTabSz="44291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дальнейшему продвижению к модели эффективной </a:t>
            </a: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</a:p>
          <a:p>
            <a:pPr marL="442913" indent="0" algn="ctr" defTabSz="442913">
              <a:lnSpc>
                <a:spcPct val="100000"/>
              </a:lnSpc>
              <a:spcBef>
                <a:spcPts val="0"/>
              </a:spcBef>
              <a:buNone/>
              <a:tabLst>
                <a:tab pos="806450" algn="l"/>
              </a:tabLst>
            </a:pP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Мероприятия 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 решению задачи 2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в практику управления </a:t>
            </a: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школой </a:t>
            </a: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методов распределенного </a:t>
            </a: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лидерства</a:t>
            </a:r>
            <a:endParaRPr lang="ru-RU" sz="2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</a:t>
            </a:r>
            <a:r>
              <a:rPr lang="ru-RU" sz="22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КОУчей</a:t>
            </a: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</a:t>
            </a: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внедрение в образовательную практику </a:t>
            </a: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pres?slideindex=1&amp;slidetitle="/>
              </a:rPr>
              <a:t>новых технологий</a:t>
            </a:r>
            <a:endParaRPr lang="ru-RU" sz="2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постоянно-действующего </a:t>
            </a: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семинара «Шаги на пути к эффективности»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</a:t>
            </a: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решению задачи 3</a:t>
            </a:r>
            <a:endParaRPr lang="ru-RU" sz="22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ЯО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ЯО ИРО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МОУО, ММС (муниципальные координаторы)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Школы-консультанты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sz="2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70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3888" y="231355"/>
            <a:ext cx="10119911" cy="1277956"/>
          </a:xfrm>
        </p:spPr>
        <p:txBody>
          <a:bodyPr>
            <a:normAutofit/>
          </a:bodyPr>
          <a:lstStyle/>
          <a:p>
            <a:pPr marL="442913" algn="ctr" defTabSz="442913">
              <a:lnSpc>
                <a:spcPct val="120000"/>
              </a:lnSpc>
              <a:spcBef>
                <a:spcPts val="0"/>
              </a:spcBef>
              <a:tabLst>
                <a:tab pos="806450" algn="l"/>
              </a:tabLst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фокусе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5754" y="2412694"/>
            <a:ext cx="10399923" cy="35033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Изменения </a:t>
            </a: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качестве управления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Изменения  </a:t>
            </a: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качестве преподавания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Изменения среды (психологический комфорт всех)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Изменения в образовательных результатах учеников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11090787" y="6164826"/>
            <a:ext cx="668594" cy="432619"/>
          </a:xfrm>
          <a:prstGeom prst="actionButtonBackPreviou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55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4807" y="300594"/>
            <a:ext cx="10515600" cy="659444"/>
          </a:xfrm>
        </p:spPr>
        <p:txBody>
          <a:bodyPr>
            <a:noAutofit/>
          </a:bodyPr>
          <a:lstStyle/>
          <a:p>
            <a:pPr marL="442913" algn="ctr" defTabSz="442913">
              <a:lnSpc>
                <a:spcPct val="120000"/>
              </a:lnSpc>
              <a:spcBef>
                <a:spcPts val="0"/>
              </a:spcBef>
              <a:tabLst>
                <a:tab pos="806450" algn="l"/>
              </a:tabLst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стратегия помощи школам, работающих в сложных социальных контекстах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>
            <a:noAutofit/>
          </a:bodyPr>
          <a:lstStyle/>
          <a:p>
            <a:pPr marL="442913" indent="0" defTabSz="442913">
              <a:lnSpc>
                <a:spcPct val="110000"/>
              </a:lnSpc>
              <a:spcBef>
                <a:spcPts val="0"/>
              </a:spcBef>
              <a:buNone/>
              <a:tabLst>
                <a:tab pos="806450" algn="l"/>
              </a:tabLst>
            </a:pP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год</a:t>
            </a:r>
          </a:p>
          <a:p>
            <a:pPr marL="785813" indent="-342900" defTabSz="442913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обеспечено взаимодействие между участниками в процессе реализации регионального проекта посредством проведения единых методических дней, постоянно-действующего семинара «Шаги на пути к эффективности» по планированию школьных изменений </a:t>
            </a:r>
          </a:p>
          <a:p>
            <a:pPr marL="785813" indent="-342900" defTabSz="442913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 анализ динамики прогресса по показателям, разработанными ВШЭ</a:t>
            </a:r>
          </a:p>
          <a:p>
            <a:pPr marL="785813" indent="-342900" defTabSz="442913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 анализ педагогической культуры в каждой школе и даны рекомендации  по изменению негативных факторов</a:t>
            </a:r>
          </a:p>
          <a:p>
            <a:pPr marL="785813" indent="-342900" defTabSz="442913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реализуется инновационный проект на базе РИП «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муниципальной модели методического сопровождения разработки и реализации программ развития образовательных организаций, находящихся в трудных социальных контекстах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785813" indent="-342900" defTabSz="442913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разрабатывается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комплексного анализа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школ по реализации программ перехода школ в эффективный режим работы</a:t>
            </a:r>
          </a:p>
          <a:p>
            <a:pPr marL="785813" indent="-342900" defTabSz="442913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организовано межрегиональное взаимодействие (выездные семинары)</a:t>
            </a:r>
          </a:p>
          <a:p>
            <a:pPr marL="785813" indent="-342900" defTabSz="442913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начала работу межрегиональная школа для управленческих команд (июнь «Летняя школа», на территории Ярославской области) </a:t>
            </a:r>
          </a:p>
          <a:p>
            <a:pPr marL="785813" indent="-342900" defTabSz="442913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 школ создаются школьные команды обучающихся учителей 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КОУчи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происходят изменения в структуре и принципах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менеджемента</a:t>
            </a:r>
            <a:endParaRPr lang="ru-RU" sz="1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85813" indent="-342900" defTabSz="442913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endParaRPr lang="ru-RU" sz="2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40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97455"/>
            <a:ext cx="10515600" cy="649995"/>
          </a:xfrm>
        </p:spPr>
        <p:txBody>
          <a:bodyPr>
            <a:noAutofit/>
          </a:bodyPr>
          <a:lstStyle/>
          <a:p>
            <a:pPr marL="442913" algn="ctr" defTabSz="442913">
              <a:lnSpc>
                <a:spcPct val="120000"/>
              </a:lnSpc>
              <a:spcBef>
                <a:spcPts val="0"/>
              </a:spcBef>
              <a:tabLst>
                <a:tab pos="806450" algn="l"/>
              </a:tabLst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стратегия помощи школам, работающих в сложных социальных контекстах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0843" y="1120544"/>
            <a:ext cx="11248222" cy="5577711"/>
          </a:xfrm>
        </p:spPr>
        <p:txBody>
          <a:bodyPr>
            <a:normAutofit/>
          </a:bodyPr>
          <a:lstStyle/>
          <a:p>
            <a:pPr marL="442913" indent="0" defTabSz="442913">
              <a:lnSpc>
                <a:spcPct val="120000"/>
              </a:lnSpc>
              <a:spcBef>
                <a:spcPts val="0"/>
              </a:spcBef>
              <a:buNone/>
              <a:tabLst>
                <a:tab pos="806450" algn="l"/>
              </a:tabLst>
            </a:pPr>
            <a:r>
              <a:rPr lang="ru-RU" sz="19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 год</a:t>
            </a:r>
          </a:p>
          <a:p>
            <a:pPr marL="785813" indent="-342900" defTabSz="442913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19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</a:t>
            </a:r>
            <a:r>
              <a:rPr lang="ru-RU" sz="19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школьных изменений и разрабатываются рекомендаций по дальнейшему продвижению к модели эффективной школы</a:t>
            </a:r>
          </a:p>
          <a:p>
            <a:pPr marL="785813" indent="-342900" defTabSz="442913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19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постоянно-действующего семинара </a:t>
            </a:r>
            <a:r>
              <a:rPr lang="ru-RU" sz="19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«Шаги на пути к эффективности»</a:t>
            </a:r>
          </a:p>
          <a:p>
            <a:pPr marL="785813" indent="-342900" defTabSz="442913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19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19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механизмов взаимодействия между управленческими структурами муниципального уровня и школами (определяются муниципальные координаторы проекта)</a:t>
            </a:r>
          </a:p>
          <a:p>
            <a:pPr marL="785813" indent="-342900" defTabSz="442913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19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проведены </a:t>
            </a:r>
            <a:r>
              <a:rPr lang="ru-RU" sz="19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курсы повышения квалификации для руководителей, чьи учреждения находятся в «ситуации риска» «Разработка программ перехода в эффективный режим работы» и курсы повышения квалификации для школьных команд «ФГОС: проектирование образовательного процесса на основе со-бытийного подхода», </a:t>
            </a:r>
            <a:r>
              <a:rPr lang="ru-RU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 </a:t>
            </a:r>
            <a:r>
              <a:rPr lang="ru-RU" sz="1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семинары по применению методик формирующего оценивания и  технологии «Исследование урока» (</a:t>
            </a:r>
            <a:r>
              <a:rPr lang="ru-RU" sz="1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</a:t>
            </a:r>
            <a:r>
              <a:rPr lang="ru-RU" sz="1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ru-RU" sz="1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9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</a:p>
          <a:p>
            <a:pPr marL="785813" indent="-342900" defTabSz="442913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19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оценка эффективности Программ среди школ, реализующих </a:t>
            </a:r>
            <a:r>
              <a:rPr lang="ru-RU" sz="19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перехода с 2012 года </a:t>
            </a:r>
            <a:r>
              <a:rPr lang="ru-RU" sz="19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</a:t>
            </a:r>
            <a:r>
              <a:rPr lang="ru-RU" sz="19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«Эффективная школа»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15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1756" y="209320"/>
            <a:ext cx="10515600" cy="64999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стратегия помощи школам, работающих в сложных социальных контекстах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0843" y="1120544"/>
            <a:ext cx="10802957" cy="5203137"/>
          </a:xfrm>
        </p:spPr>
        <p:txBody>
          <a:bodyPr>
            <a:normAutofit/>
          </a:bodyPr>
          <a:lstStyle/>
          <a:p>
            <a:pPr marL="442913" indent="0" defTabSz="442913">
              <a:lnSpc>
                <a:spcPct val="100000"/>
              </a:lnSpc>
              <a:spcBef>
                <a:spcPts val="0"/>
              </a:spcBef>
              <a:buNone/>
              <a:tabLst>
                <a:tab pos="806450" algn="l"/>
              </a:tabLst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год:</a:t>
            </a:r>
          </a:p>
          <a:p>
            <a:pPr marL="785813" lvl="0" indent="-342900" defTabSz="44291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отработка и апробация модели работы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 –консультантов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школьного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импрувмента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85813" lvl="0" indent="-342900" defTabSz="44291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 программ повышения квалификации «Управление процессом профессионального развития педагогов ОО»</a:t>
            </a:r>
          </a:p>
          <a:p>
            <a:pPr marL="785813" lvl="0" indent="-342900" defTabSz="44291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 методической поддержки профессионального развития педагогов ОО (на уровне школы)</a:t>
            </a:r>
          </a:p>
          <a:p>
            <a:pPr marL="785813" lvl="0" indent="-342900" defTabSz="44291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критериев и показателей мониторинга оценки образовательных результатов и прогресса учеников </a:t>
            </a:r>
          </a:p>
          <a:p>
            <a:pPr marL="785813" lvl="0" indent="-342900" defTabSz="44291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«входной» диагностики показателей качества школьных процессов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(для образовательных организаций, новых участников проекта)</a:t>
            </a:r>
          </a:p>
          <a:p>
            <a:pPr marL="785813" lvl="0" indent="-342900" defTabSz="442913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806450" algn="l"/>
              </a:tabLst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и коррекция программ улучшений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04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1756" y="209320"/>
            <a:ext cx="10515600" cy="64999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стратегия помощи школам, работающих в сложных социальных контекстах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320" y="936435"/>
            <a:ext cx="10802957" cy="5519450"/>
          </a:xfrm>
        </p:spPr>
        <p:txBody>
          <a:bodyPr>
            <a:normAutofit/>
          </a:bodyPr>
          <a:lstStyle/>
          <a:p>
            <a:pPr marL="2286000" lvl="5" indent="0"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год: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аналитических материалов по результатам проведенных исследований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сборника научно-практических материалов по результатам апробации модели «Эффективная школа»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и описание результатов, полученных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реализации проекта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Тиражирование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эффективных практик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регламентов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(муниципальный уровень), обеспечивающих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поддержку школ,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заключение эффективного контракта с директорами школ на основе показателей по итогам реализации Программ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70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079516" cy="8026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67789"/>
            <a:ext cx="10515600" cy="5075276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Разработана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региональная программа поддержки школ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работающих со сложным контингентом и в сложных условиях, в том числе школ, показывающих низкие образовательные результаты.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Разработаны инструменты для выявления школ, находящихся в кризисной ситуации, и школ – в ситуации риска.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Разработана модель самодиагностики ОО.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Разработан инструмент для оценки результативности реализации ОО программ улучшений.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Разработана программа повышения квалификации руководителей ОО,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направленных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 формирование лидерских компетенций.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Разработаны программы повышения квалификации, направленные на повышение компетентности педагогов в области сопровождения и оценки индивидуального прогресса обучающихся, работы с детьми с особыми потребностями, учебными и поведенческими проблемами.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Созданы различные формы профессионального взаимодействия в региональной (муниципальной) системе образования: профессиональных сообществ директоров, педагогов, сетей школ, территориальных предметных (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межпредметных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объединений.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Сформирована инфраструктуры поддержки школ в разработке и реализации программ перехода в эффективный режим работы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09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2872" y="365125"/>
            <a:ext cx="10130928" cy="72554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стратегия помощи школам, работающих в сложных социальных контекстах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3214" y="1333041"/>
            <a:ext cx="10560586" cy="484392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Эффекты: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регламенты и программы, обеспечивающие поддержку школ, работающих в наиболее сложных социальных контекстах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школах реализуются образовательные стратегии, обеспечивающие эффективный режим работы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наработаны успешные практики перевода школ, работающих в сложных социальных условиях и показывающих низкие образовательные результаты в эффективный режим работы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созданы группы общеобразовательных организаций-консультантов по вопросам школьного </a:t>
            </a: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импрувмента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 переход к комплексной оценке школ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включающей уровень освоения образовательного стандарта, показатели, характеризующие социальные навыки выпускников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образовательных результатов обучающихся в школах, работающих в сложных социальных контекстах и показывающих низкие образовательные результаты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67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079516" cy="8026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Вопросы, требующие проработки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67789"/>
            <a:ext cx="10515600" cy="507527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уровне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РФ: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Внесение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изменений в методику расчета нормативов бюджетного</a:t>
            </a:r>
            <a:b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финансирования по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учету в расчете базовой части заработной платы учителей параметров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характеризующих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сложность контингента обучающихся (например дети – 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мигранты)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Выделение статуса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школ, работающих в сложных социально-</a:t>
            </a:r>
            <a:b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экономических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условиях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 уровне региона: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инфраструктуры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 школ в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переходу школ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эффективный режим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Разработка и </a:t>
            </a:r>
            <a:r>
              <a:rPr lang="ru-RU" sz="240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реализация региональной Программы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поддержки школ, работающих в сложных социальных контекстах, в том числе показывающих низкие образовательные результаты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3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079516" cy="80266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67789"/>
            <a:ext cx="10515600" cy="5075276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Разработать программы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повышения квалификации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для управленческих команд ОО по переходу в эффективный режим работы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Рассмотреть вопрос о возможности присвоения школам статуса «Школа-консультант»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Разработать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программы повышения квалификации, направленные на повышение компетентности педагогов в области сопровождения и оценки индивидуального прогресса обучающихся, работы с детьми с особыми потребностями, учебными и поведенческими проблемами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90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0091" y="506728"/>
            <a:ext cx="9144000" cy="100258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Определения, которые дают 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школам</a:t>
            </a:r>
            <a:endParaRPr lang="ru-RU" sz="4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6607" y="2148289"/>
            <a:ext cx="11527317" cy="4583017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Элитная школа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Лучшая школа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Слабая школа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Эффективная школа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79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480" y="-6217"/>
            <a:ext cx="10728357" cy="143841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</a:pPr>
            <a:r>
              <a:rPr lang="ru-RU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Эффективная школа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3865" y="1432193"/>
            <a:ext cx="10366972" cy="51889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 в историю</a:t>
            </a:r>
          </a:p>
          <a:p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эффективной школы зарождалось в США в 1960-х годах и развивалось все последующие годы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ПРОБЛЕМА: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 ли оценивать школу по академическим результатам учеников? 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ГИПОТЕЗА:</a:t>
            </a:r>
            <a:r>
              <a:rPr lang="ru-RU" sz="2400" dirty="0"/>
              <a:t>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успехи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школьника в учебе прямо пропорциональны доходам его семьи и в образованности родителей, и что влияние школы на успеваемость ребенка слабое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ИССЛЕДОВАНИЯ:</a:t>
            </a:r>
            <a:r>
              <a:rPr lang="ru-RU" sz="2400" dirty="0"/>
              <a:t> 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выявляя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школы, которые находятся в неблагоприятном социальном окружении и  добиваются высоких образовательных результатов, можно определить понятие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FF0000"/>
                </a:solidFill>
              </a:rPr>
              <a:t>«ЭФФЕКТИВНАЯ ШКОЛА</a:t>
            </a:r>
            <a:r>
              <a:rPr lang="ru-RU" sz="2400" dirty="0" smtClean="0">
                <a:solidFill>
                  <a:srgbClr val="FF0000"/>
                </a:solidFill>
              </a:rPr>
              <a:t>».</a:t>
            </a:r>
          </a:p>
          <a:p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 «Эффективные школы» объединяет 70 стран </a:t>
            </a: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/>
            </a:r>
            <a:br>
              <a:rPr lang="ru-RU" sz="2400" dirty="0">
                <a:solidFill>
                  <a:srgbClr val="FF0000"/>
                </a:solidFill>
              </a:rPr>
            </a:b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9205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480" y="-6217"/>
            <a:ext cx="10728357" cy="143841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Главный лозунг движения эффективных школ: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3865" y="1432193"/>
            <a:ext cx="10366972" cy="51889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/>
            </a:r>
            <a:br>
              <a:rPr lang="ru-RU" sz="2400" dirty="0">
                <a:solidFill>
                  <a:srgbClr val="FF0000"/>
                </a:solidFill>
              </a:rPr>
            </a:b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5417" y="2235501"/>
            <a:ext cx="9926197" cy="1808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Успешные – не значит элитные! </a:t>
            </a:r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Да, школы не могут дать высокий уровень образования всем, но они могут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ослабить эффект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влияния социальной среды на результаты ученика. </a:t>
            </a:r>
          </a:p>
        </p:txBody>
      </p:sp>
    </p:spTree>
    <p:extLst>
      <p:ext uri="{BB962C8B-B14F-4D97-AF65-F5344CB8AC3E}">
        <p14:creationId xmlns:p14="http://schemas.microsoft.com/office/powerpoint/2010/main" val="318461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480" y="-6217"/>
            <a:ext cx="10728357" cy="1438410"/>
          </a:xfrm>
        </p:spPr>
        <p:txBody>
          <a:bodyPr>
            <a:noAutofit/>
          </a:bodyPr>
          <a:lstStyle/>
          <a:p>
            <a:pPr indent="0" algn="ctr">
              <a:lnSpc>
                <a:spcPct val="100000"/>
              </a:lnSpc>
              <a:spcBef>
                <a:spcPts val="0"/>
              </a:spcBef>
            </a:pP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Главная задача движения эффективных школ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3865" y="1432193"/>
            <a:ext cx="10366972" cy="51889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/>
            </a:r>
            <a:br>
              <a:rPr lang="ru-RU" sz="2400" dirty="0">
                <a:solidFill>
                  <a:srgbClr val="FF0000"/>
                </a:solidFill>
              </a:rPr>
            </a:b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63258" y="2235502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Выравнивание шансов детей </a:t>
            </a:r>
          </a:p>
          <a:p>
            <a:pPr algn="ctr"/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качественное 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94219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480" y="-6217"/>
            <a:ext cx="10728357" cy="143841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3600" dirty="0">
                <a:solidFill>
                  <a:srgbClr val="C00000"/>
                </a:solidFill>
              </a:rPr>
              <a:t> </a:t>
            </a: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эффективной школе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3865" y="1432193"/>
            <a:ext cx="10366972" cy="51889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/>
            </a:r>
            <a:br>
              <a:rPr lang="ru-RU" sz="2400" dirty="0">
                <a:solidFill>
                  <a:srgbClr val="FF0000"/>
                </a:solidFill>
              </a:rPr>
            </a:b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2480" y="1288051"/>
            <a:ext cx="113473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Живое» управление – не механическое, подвижное, гибкое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Общая система ценностей – консенсус по поводу высоких ожиданий, заявленных целей, четких правил, поддержки каждого ученика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взаимодействие и сотрудничество – сочетание поддержки и требовательности как на горизонтальном, так и на вертикальном уровне.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планирование и анализ действий – с участием педагогов и партнеров школы.</a:t>
            </a:r>
          </a:p>
        </p:txBody>
      </p:sp>
    </p:spTree>
    <p:extLst>
      <p:ext uri="{BB962C8B-B14F-4D97-AF65-F5344CB8AC3E}">
        <p14:creationId xmlns:p14="http://schemas.microsoft.com/office/powerpoint/2010/main" val="385371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480" y="-6217"/>
            <a:ext cx="10728357" cy="1438410"/>
          </a:xfrm>
        </p:spPr>
        <p:txBody>
          <a:bodyPr>
            <a:noAutofit/>
          </a:bodyPr>
          <a:lstStyle/>
          <a:p>
            <a:pPr indent="0" algn="ctr">
              <a:lnSpc>
                <a:spcPct val="100000"/>
              </a:lnSpc>
              <a:spcBef>
                <a:spcPts val="0"/>
              </a:spcBef>
            </a:pPr>
            <a:r>
              <a:rPr lang="ru-RU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 ключевых характеристик – мера эффективности работы школы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3865" y="1432193"/>
            <a:ext cx="10366972" cy="51889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FF0000"/>
                </a:solidFill>
              </a:rPr>
              <a:t/>
            </a:r>
            <a:br>
              <a:rPr lang="ru-RU" sz="2400" dirty="0">
                <a:solidFill>
                  <a:srgbClr val="FF0000"/>
                </a:solidFill>
              </a:rPr>
            </a:b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2480" y="1288051"/>
            <a:ext cx="1134737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 школы есть четко сформулированная миссия, разделяемая всеми.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образовательных задач школы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Позитивный, поддерживающего климата внутри школы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Упор на качестве преподавания и учебных результатах 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(Постоянное профессиональное развитие учителей )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Высокие ожидания от учеников и четкие учебные задачи </a:t>
            </a:r>
            <a:r>
              <a:rPr lang="en-US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(Учитель предоставляет ученику возможность учиться на уроке)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2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внутришкольного</a:t>
            </a: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мониторинга учебных достижений (Регулярно измеряется прогресс)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Включенность родителей и сотрудничество с ними </a:t>
            </a:r>
            <a:r>
              <a:rPr lang="ru-RU" sz="2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Позитивные отношения с семьями учеников)</a:t>
            </a:r>
          </a:p>
          <a:p>
            <a:pPr algn="ctr"/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то, что на самом деле работает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прирост </a:t>
            </a:r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15-18%!!!!</a:t>
            </a:r>
          </a:p>
        </p:txBody>
      </p:sp>
    </p:spTree>
    <p:extLst>
      <p:ext uri="{BB962C8B-B14F-4D97-AF65-F5344CB8AC3E}">
        <p14:creationId xmlns:p14="http://schemas.microsoft.com/office/powerpoint/2010/main" val="127561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399" y="275423"/>
            <a:ext cx="10637823" cy="71609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Ярославской области</a:t>
            </a:r>
            <a:b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399" y="1244907"/>
            <a:ext cx="10276437" cy="537623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комплексный проект</a:t>
            </a:r>
            <a:b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«Разработка региональной стратегии помощи школам, работающим в сложных социальных контекстах»</a:t>
            </a:r>
            <a:b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образовательных результатов обучающихся в школах, работающих в сложных социальных контекстах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программ перехода этих школ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эффективный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 работы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проекта: 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получения положительной динамики в школах, работающих в сложных социальных контекстах и демонстрирующих низкие образовательные результаты</a:t>
            </a:r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развитие различных форм профессионального взаимодействия в региональной (муниципальной) системе образования</a:t>
            </a:r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инфраструктуры поддержки школ в разработке и реализации программ перехода в эффективный режим работы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5737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84742"/>
            <a:ext cx="10515600" cy="99151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стратегия помощи школам, работающих в сложных социальных контекстах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39817"/>
            <a:ext cx="10515600" cy="43371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проекте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2012 год - 3 школы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получили грант на реализацию программ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 год – 6 школ,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получили грант (итого 9 школ)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год –8 школ, (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школу закрыли)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 год – 9 школ,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получили грант,  ( итого 17 школ)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год – 15 школ,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(три школы завершили Программу, две вышли из проекта, одна стала школой-консультантом)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16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1432</TotalTime>
  <Words>1082</Words>
  <Application>Microsoft Office PowerPoint</Application>
  <PresentationFormat>Произвольный</PresentationFormat>
  <Paragraphs>150</Paragraphs>
  <Slides>19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 Школы, работающие в сложных социальных контекстах. Меры поддержки…</vt:lpstr>
      <vt:lpstr>  Определения, которые дают школам</vt:lpstr>
      <vt:lpstr>Эффективная школа</vt:lpstr>
      <vt:lpstr>Главный лозунг движения эффективных школ:</vt:lpstr>
      <vt:lpstr>Главная задача движения эффективных школ</vt:lpstr>
      <vt:lpstr> В эффективной школе</vt:lpstr>
      <vt:lpstr>7 ключевых характеристик – мера эффективности работы школы</vt:lpstr>
      <vt:lpstr> В Ярославской области  </vt:lpstr>
      <vt:lpstr>Региональная стратегия помощи школам, работающих в сложных социальных контекстах</vt:lpstr>
      <vt:lpstr>Меры поддержки</vt:lpstr>
      <vt:lpstr>В фокусе</vt:lpstr>
      <vt:lpstr>Региональная стратегия помощи школам, работающих в сложных социальных контекстах</vt:lpstr>
      <vt:lpstr>Региональная стратегия помощи школам, работающих в сложных социальных контекстах</vt:lpstr>
      <vt:lpstr>Региональная стратегия помощи школам, работающих в сложных социальных контекстах</vt:lpstr>
      <vt:lpstr>Региональная стратегия помощи школам, работающих в сложных социальных контекстах</vt:lpstr>
      <vt:lpstr>Планируемые результаты</vt:lpstr>
      <vt:lpstr>Региональная стратегия помощи школам, работающих в сложных социальных контекстах</vt:lpstr>
      <vt:lpstr>Вопросы, требующие проработки</vt:lpstr>
      <vt:lpstr>Предложения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Региональная стратегия помощи школам, работающих в сложных социальных контекстах</dc:title>
  <dc:creator>Светлана</dc:creator>
  <cp:lastModifiedBy>Галина Валентиновна Куприянова</cp:lastModifiedBy>
  <cp:revision>84</cp:revision>
  <dcterms:created xsi:type="dcterms:W3CDTF">2014-11-16T08:20:46Z</dcterms:created>
  <dcterms:modified xsi:type="dcterms:W3CDTF">2016-05-20T06:46:22Z</dcterms:modified>
</cp:coreProperties>
</file>