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84" r:id="rId9"/>
    <p:sldId id="270" r:id="rId10"/>
    <p:sldId id="265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вовлеченных в проект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Родители </c:v>
                </c:pt>
                <c:pt idx="1">
                  <c:v>Дети </c:v>
                </c:pt>
                <c:pt idx="2">
                  <c:v>Педагоги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3798</c:v>
                </c:pt>
                <c:pt idx="1">
                  <c:v>6032</c:v>
                </c:pt>
                <c:pt idx="2">
                  <c:v>1354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68016671527171"/>
          <c:y val="0.16622164167051295"/>
          <c:w val="0.26393907358802371"/>
          <c:h val="0.66858102905392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вовлеченных в проект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Руководитело ОО</c:v>
                </c:pt>
                <c:pt idx="1">
                  <c:v>Педагоги-организаторы</c:v>
                </c:pt>
                <c:pt idx="2">
                  <c:v>ПДО</c:v>
                </c:pt>
                <c:pt idx="3">
                  <c:v>Методисты</c:v>
                </c:pt>
                <c:pt idx="4">
                  <c:v>Учителя </c:v>
                </c:pt>
                <c:pt idx="5">
                  <c:v>Заместители директоров ОО</c:v>
                </c:pt>
                <c:pt idx="6">
                  <c:v>Библиоткари</c:v>
                </c:pt>
                <c:pt idx="7">
                  <c:v>Воспитатели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187</c:v>
                </c:pt>
                <c:pt idx="1">
                  <c:v>183</c:v>
                </c:pt>
                <c:pt idx="2">
                  <c:v>574</c:v>
                </c:pt>
                <c:pt idx="3">
                  <c:v>178</c:v>
                </c:pt>
                <c:pt idx="4">
                  <c:v>47</c:v>
                </c:pt>
                <c:pt idx="5">
                  <c:v>135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34487702926032"/>
          <c:y val="8.4846694504572856E-2"/>
          <c:w val="0.3873958637114806"/>
          <c:h val="0.907093805229958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9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4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4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7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3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F355-BBC5-40AF-92E5-21EF3D9B59AB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2303-CEED-4EA0-86BF-C25BF9212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dutt-yar.ru/index11.php" TargetMode="External"/><Relationship Id="rId3" Type="http://schemas.openxmlformats.org/officeDocument/2006/relationships/hyperlink" Target="http://www.yarcdu.ru/page-403" TargetMode="External"/><Relationship Id="rId7" Type="http://schemas.openxmlformats.org/officeDocument/2006/relationships/hyperlink" Target="https://vk.com/club86507082" TargetMode="External"/><Relationship Id="rId2" Type="http://schemas.openxmlformats.org/officeDocument/2006/relationships/hyperlink" Target="http://www.iro.yar.ru/index.php?id=18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chool.yar.ru/" TargetMode="External"/><Relationship Id="rId5" Type="http://schemas.openxmlformats.org/officeDocument/2006/relationships/hyperlink" Target="http://cdutt-yar.ru/" TargetMode="External"/><Relationship Id="rId4" Type="http://schemas.openxmlformats.org/officeDocument/2006/relationships/hyperlink" Target="http://turist.edu.ya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Обновление содержания и технологий дополнительного образования детей средствами сетевых программ и проектов неформального и </a:t>
            </a:r>
            <a:r>
              <a:rPr lang="ru-RU" sz="3200" b="1" dirty="0" err="1" smtClean="0">
                <a:solidFill>
                  <a:srgbClr val="FF0000"/>
                </a:solidFill>
              </a:rPr>
              <a:t>информального</a:t>
            </a:r>
            <a:r>
              <a:rPr lang="ru-RU" sz="3200" b="1" dirty="0" smtClean="0">
                <a:solidFill>
                  <a:srgbClr val="FF0000"/>
                </a:solidFill>
              </a:rPr>
              <a:t>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8352928" cy="30487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Региональная сетевая площадка,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координатор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ГАУ ДПО Ярославской </a:t>
            </a:r>
            <a:r>
              <a:rPr lang="ru-RU" b="1" dirty="0">
                <a:solidFill>
                  <a:schemeClr val="tx1"/>
                </a:solidFill>
              </a:rPr>
              <a:t>области "Институт развития образования"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1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28133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1800" b="1" dirty="0"/>
              <a:t>1.1 Создание системы изучения социального заказа на дополнительное и неформальное образование детей</a:t>
            </a:r>
            <a:endParaRPr lang="ru-RU" dirty="0"/>
          </a:p>
          <a:p>
            <a:pPr lvl="1"/>
            <a:r>
              <a:rPr lang="ru-RU" sz="1800" dirty="0"/>
              <a:t>Разработан пакет инструментов для проведения мониторинга социального заказа, удовлетворенности ДОД (анкеты для опроса родителей, школьников, представителей бизнес-сообществ, педагогов)</a:t>
            </a:r>
          </a:p>
          <a:p>
            <a:pPr lvl="1"/>
            <a:r>
              <a:rPr lang="ru-RU" sz="1800" dirty="0"/>
              <a:t>Проведена апробация и распространение разработанных методик на региональном и муниципальном уровне. Изучен личностный заказ детей и родителей на неформальное образование (обработано более 8 000 анкет)</a:t>
            </a:r>
          </a:p>
          <a:p>
            <a:pPr lvl="1"/>
            <a:r>
              <a:rPr lang="ru-RU" sz="1800" dirty="0"/>
              <a:t>Обобщены результаты исследования социального заказа на дополнительное и неформальное образование. Подготовлена аналитическая записка.</a:t>
            </a:r>
          </a:p>
          <a:p>
            <a:pPr lvl="1"/>
            <a:r>
              <a:rPr lang="ru-RU" sz="1800" dirty="0"/>
              <a:t>Повышена квалификации педагогических кадров по проблемам обновления содержания и технологий дополнительного образования с учетом социального заказа – 2 группы слушателей (педагоги учреждений, включившихся в проект ГОУ ДО ЯО </a:t>
            </a:r>
            <a:r>
              <a:rPr lang="ru-RU" sz="1800" dirty="0" err="1"/>
              <a:t>ЦДЮТурЭк</a:t>
            </a:r>
            <a:r>
              <a:rPr lang="ru-RU" sz="1800" dirty="0"/>
              <a:t>, ЦДЮТ «Солнечный» - 51 педагог)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0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37323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r>
              <a:rPr lang="ru-RU" sz="5500" b="1" dirty="0" smtClean="0"/>
              <a:t>1.2 Научно-методическое </a:t>
            </a:r>
            <a:r>
              <a:rPr lang="ru-RU" sz="5500" b="1" dirty="0"/>
              <a:t>обеспечение </a:t>
            </a:r>
            <a:r>
              <a:rPr lang="ru-RU" sz="5500" b="1" dirty="0" smtClean="0"/>
              <a:t>проекта</a:t>
            </a:r>
          </a:p>
          <a:p>
            <a:pPr marL="457200" lvl="1" indent="0">
              <a:buNone/>
            </a:pPr>
            <a:endParaRPr lang="ru-RU" sz="5500" dirty="0"/>
          </a:p>
          <a:p>
            <a:r>
              <a:rPr lang="ru-RU" sz="5500" dirty="0" smtClean="0"/>
              <a:t>Разработан  </a:t>
            </a:r>
            <a:r>
              <a:rPr lang="ru-RU" sz="5500" dirty="0"/>
              <a:t>комплекс технологий неформального образования в различных сферах образовательной деятельности. </a:t>
            </a:r>
            <a:r>
              <a:rPr lang="ru-RU" sz="5500" dirty="0" smtClean="0"/>
              <a:t> Для </a:t>
            </a:r>
            <a:r>
              <a:rPr lang="ru-RU" sz="5500" dirty="0"/>
              <a:t>распространения результатов исследования, на первом этапе  проведены </a:t>
            </a:r>
            <a:r>
              <a:rPr lang="ru-RU" sz="5500" dirty="0" err="1"/>
              <a:t>вебинары</a:t>
            </a:r>
            <a:r>
              <a:rPr lang="ru-RU" sz="5500" dirty="0"/>
              <a:t>  для представителей муниципальных органов управления образования, руководителей и педагогов организаций дополнительного образования детей. </a:t>
            </a:r>
          </a:p>
          <a:p>
            <a:r>
              <a:rPr lang="ru-RU" sz="5500" dirty="0" smtClean="0"/>
              <a:t>Проведена </a:t>
            </a:r>
            <a:r>
              <a:rPr lang="ru-RU" sz="5500" dirty="0"/>
              <a:t>серия региональных семинаров и круглых столов, направленная на создание партнерских и сетевых моделей взаимодействия формального и неформального образования, общего, дополнительного и профессионального образования, а также социально ориентированных некоммерческих организаций.</a:t>
            </a:r>
          </a:p>
          <a:p>
            <a:r>
              <a:rPr lang="ru-RU" sz="5500" dirty="0"/>
              <a:t>Проведена Ярмарка идей, проектов и успешных практик НФО,  конкурс школьных библиотек «Библиотека образовательной организации – пространство неформального образования». </a:t>
            </a:r>
            <a:endParaRPr lang="ru-RU" sz="5500" dirty="0" smtClean="0"/>
          </a:p>
          <a:p>
            <a:r>
              <a:rPr lang="ru-RU" sz="5500" dirty="0" smtClean="0"/>
              <a:t>Проведен </a:t>
            </a:r>
            <a:r>
              <a:rPr lang="ru-RU" sz="5500" dirty="0"/>
              <a:t>семинар «Расширение пространства образовательных возможностей средствами неформального образования: от теории к практике</a:t>
            </a:r>
            <a:r>
              <a:rPr lang="ru-RU" sz="5500" dirty="0" smtClean="0"/>
              <a:t>».</a:t>
            </a:r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19484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373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600" b="1" dirty="0" smtClean="0"/>
              <a:t>1.3 Нормативно-правовое </a:t>
            </a:r>
            <a:r>
              <a:rPr lang="ru-RU" sz="2600" b="1" dirty="0"/>
              <a:t>обеспечение </a:t>
            </a:r>
            <a:r>
              <a:rPr lang="ru-RU" sz="2600" b="1" dirty="0" smtClean="0"/>
              <a:t>проекта</a:t>
            </a:r>
          </a:p>
          <a:p>
            <a:pPr marL="457200" lvl="1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dirty="0" smtClean="0"/>
              <a:t>Разрабатывается </a:t>
            </a:r>
            <a:r>
              <a:rPr lang="ru-RU" dirty="0"/>
              <a:t>и проходит апробацию пакет нормативно-правовой документации по организации сетевых программ и проектов, включающий</a:t>
            </a:r>
            <a:r>
              <a:rPr lang="ru-RU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151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2: Увеличение доли образовательных услуг, оказываемых в рамках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-государственного партнерства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Разработка </a:t>
            </a:r>
            <a:r>
              <a:rPr lang="ru-RU" b="1" dirty="0"/>
              <a:t>модели государственно-частного партнерства в сфере ДОД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Осуществлено </a:t>
            </a:r>
            <a:r>
              <a:rPr lang="ru-RU" dirty="0"/>
              <a:t>изучение и распространение практик неформального образования СОНКО, индивидуальных предпринимателей в сфере </a:t>
            </a:r>
            <a:r>
              <a:rPr lang="ru-RU" dirty="0" smtClean="0"/>
              <a:t>ДОД.   </a:t>
            </a:r>
          </a:p>
          <a:p>
            <a:r>
              <a:rPr lang="ru-RU" dirty="0" smtClean="0"/>
              <a:t>Проведена </a:t>
            </a:r>
            <a:r>
              <a:rPr lang="ru-RU" dirty="0"/>
              <a:t>серия научно-методических семинаров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Изучение </a:t>
            </a:r>
            <a:r>
              <a:rPr lang="ru-RU" dirty="0"/>
              <a:t>и распространение практик неформального образования социально ориентированных некоммерческих организаций, индивидуальных предпринимателей в сфере дополнительного образования детей (25 февраля, 27 </a:t>
            </a:r>
            <a:r>
              <a:rPr lang="ru-RU" dirty="0" smtClean="0"/>
              <a:t>участников)</a:t>
            </a:r>
          </a:p>
          <a:p>
            <a:pPr lvl="1"/>
            <a:r>
              <a:rPr lang="ru-RU" dirty="0" smtClean="0"/>
              <a:t>Пространство </a:t>
            </a:r>
            <a:r>
              <a:rPr lang="ru-RU" dirty="0"/>
              <a:t>неформального образования в Ярославской области  (12 мая, 20 организаций</a:t>
            </a:r>
            <a:r>
              <a:rPr lang="ru-RU" dirty="0" smtClean="0"/>
              <a:t>)</a:t>
            </a:r>
          </a:p>
          <a:p>
            <a:pPr marL="457200" lvl="1" indent="0">
              <a:buNone/>
            </a:pPr>
            <a:endParaRPr lang="ru-RU" dirty="0"/>
          </a:p>
          <a:p>
            <a:r>
              <a:rPr lang="ru-RU" dirty="0"/>
              <a:t>Проведен  конкурс  «Изменим мир к лучшему».   Конкурс проводится с целью поддержки и развития  социального партнёрства между СО НКО и ОО как ресурса неформального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71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3. Расширение спектра дополнительных общеобразовательных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3.1. Создание региональной системы дополнительного математического образования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 smtClean="0"/>
              <a:t>Разработана </a:t>
            </a:r>
            <a:r>
              <a:rPr lang="ru-RU" dirty="0"/>
              <a:t>дополнительная общеобразовательная программа – дополнительная общеразвивающая программа «Математика: удивительный мир логики и творчества» (для математических объединений первого года обучения) на 140 часов</a:t>
            </a:r>
            <a:r>
              <a:rPr lang="ru-RU" dirty="0" smtClean="0"/>
              <a:t>.</a:t>
            </a:r>
          </a:p>
          <a:p>
            <a:r>
              <a:rPr lang="ru-RU" dirty="0"/>
              <a:t>проведена областная игра «Математический квадрат» для обучающихся 5-6 </a:t>
            </a:r>
            <a:r>
              <a:rPr lang="ru-RU" dirty="0" smtClean="0"/>
              <a:t>классов.</a:t>
            </a:r>
          </a:p>
          <a:p>
            <a:r>
              <a:rPr lang="ru-RU" dirty="0" smtClean="0"/>
              <a:t>проведены </a:t>
            </a:r>
            <a:r>
              <a:rPr lang="ru-RU" dirty="0"/>
              <a:t>учебно-тренировочные сборы для высокомотивированных обучающихся с признаками математической одаренности в рамках их подготовки к участию в региональном и заключительном этапах всероссийской олимпиады школьников по математике по соответствующим дополнительным образовательным программам.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7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3. Расширение спектра дополнительных общеобразовательных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4253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/>
              <a:t>3.2. Расширение спектра программ для детей с ограниченными возможностями </a:t>
            </a:r>
            <a:r>
              <a:rPr lang="ru-RU" sz="2600" b="1" dirty="0" smtClean="0"/>
              <a:t>здор</a:t>
            </a:r>
            <a:r>
              <a:rPr lang="ru-RU" sz="2600" b="1" dirty="0"/>
              <a:t>овья</a:t>
            </a:r>
            <a:endParaRPr lang="ru-RU" sz="2600" dirty="0"/>
          </a:p>
          <a:p>
            <a:pPr lvl="1"/>
            <a:r>
              <a:rPr lang="ru-RU" dirty="0" smtClean="0"/>
              <a:t>Разработана </a:t>
            </a:r>
            <a:r>
              <a:rPr lang="ru-RU" dirty="0"/>
              <a:t>программа повышения квалификации педагогов дополнительного образования ППК «Дополнительное образование детей с ООП»  (72 часа) . Обучение 1 группы педагогов (21 слушатель</a:t>
            </a:r>
            <a:r>
              <a:rPr lang="ru-RU" dirty="0" smtClean="0"/>
              <a:t>),</a:t>
            </a:r>
          </a:p>
          <a:p>
            <a:pPr lvl="1"/>
            <a:r>
              <a:rPr lang="ru-RU" dirty="0"/>
              <a:t>Проведены методические семинары по теме: «Дополнительное образование детей с ОВЗ: проблемы и достижения</a:t>
            </a:r>
            <a:r>
              <a:rPr lang="ru-RU" dirty="0" smtClean="0"/>
              <a:t>»,</a:t>
            </a:r>
          </a:p>
          <a:p>
            <a:pPr lvl="1"/>
            <a:r>
              <a:rPr lang="ru-RU" dirty="0"/>
              <a:t>Готовится к выпуску </a:t>
            </a:r>
            <a:r>
              <a:rPr lang="ru-RU" dirty="0" smtClean="0"/>
              <a:t>методический </a:t>
            </a:r>
            <a:r>
              <a:rPr lang="ru-RU" dirty="0"/>
              <a:t>комплекс, включающий сборник дополнительных адаптированных программ для детей с ОВЗ.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6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4. Развитие дополнительного образования детей и эффективное использование его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40" y="1417638"/>
            <a:ext cx="86868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4.1  </a:t>
            </a:r>
            <a:r>
              <a:rPr lang="ru-RU" b="1" dirty="0"/>
              <a:t>Развитие </a:t>
            </a:r>
            <a:r>
              <a:rPr lang="ru-RU" b="1" dirty="0" err="1"/>
              <a:t>техносферы</a:t>
            </a:r>
            <a:r>
              <a:rPr lang="ru-RU" b="1" dirty="0"/>
              <a:t> дополнительного образования детей</a:t>
            </a:r>
            <a:endParaRPr lang="ru-RU" dirty="0"/>
          </a:p>
          <a:p>
            <a:r>
              <a:rPr lang="ru-RU" dirty="0"/>
              <a:t>Разработаны дополнительные общеобразовательные общеразвивающие  программы: «3-D </a:t>
            </a:r>
            <a:r>
              <a:rPr lang="ru-RU" dirty="0" smtClean="0"/>
              <a:t>моделирование», </a:t>
            </a:r>
            <a:r>
              <a:rPr lang="ru-RU" dirty="0"/>
              <a:t>«</a:t>
            </a:r>
            <a:r>
              <a:rPr lang="ru-RU" dirty="0" err="1"/>
              <a:t>Авиамоделирование</a:t>
            </a:r>
            <a:r>
              <a:rPr lang="ru-RU" dirty="0" smtClean="0"/>
              <a:t>», «Картинг </a:t>
            </a:r>
            <a:r>
              <a:rPr lang="ru-RU" dirty="0"/>
              <a:t>и основы вождения автомобиля» </a:t>
            </a:r>
            <a:r>
              <a:rPr lang="ru-RU" dirty="0" smtClean="0"/>
              <a:t>, </a:t>
            </a:r>
            <a:r>
              <a:rPr lang="ru-RU" dirty="0"/>
              <a:t>«Радиоэлектроника</a:t>
            </a:r>
            <a:r>
              <a:rPr lang="ru-RU" dirty="0" smtClean="0"/>
              <a:t>», «</a:t>
            </a:r>
            <a:r>
              <a:rPr lang="ru-RU" dirty="0" err="1"/>
              <a:t>Судомоделирование</a:t>
            </a:r>
            <a:r>
              <a:rPr lang="ru-RU" dirty="0"/>
              <a:t>   и  история  флота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Разработан виртуальный кабинет ТРИЗ. </a:t>
            </a:r>
            <a:endParaRPr lang="ru-RU" dirty="0" smtClean="0"/>
          </a:p>
          <a:p>
            <a:r>
              <a:rPr lang="ru-RU" dirty="0" smtClean="0"/>
              <a:t>Проведен </a:t>
            </a:r>
            <a:r>
              <a:rPr lang="ru-RU" dirty="0"/>
              <a:t>семинар «Принципы организации </a:t>
            </a:r>
            <a:r>
              <a:rPr lang="ru-RU" dirty="0" err="1"/>
              <a:t>техносферы</a:t>
            </a:r>
            <a:r>
              <a:rPr lang="ru-RU" dirty="0"/>
              <a:t> деятельности в образовательных организациях дополнительного образования детей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Разработана </a:t>
            </a:r>
            <a:r>
              <a:rPr lang="ru-RU" dirty="0"/>
              <a:t>и проведена сетевая ППК «Современные подходы организации и развития </a:t>
            </a:r>
            <a:r>
              <a:rPr lang="ru-RU" dirty="0" err="1"/>
              <a:t>техносферы</a:t>
            </a:r>
            <a:r>
              <a:rPr lang="ru-RU" dirty="0"/>
              <a:t> деятельности в дополнительном образовании детей» </a:t>
            </a:r>
            <a:endParaRPr lang="ru-RU" dirty="0" smtClean="0"/>
          </a:p>
          <a:p>
            <a:r>
              <a:rPr lang="ru-RU" dirty="0" smtClean="0"/>
              <a:t>Проведены </a:t>
            </a:r>
            <a:r>
              <a:rPr lang="ru-RU" dirty="0"/>
              <a:t>консультации для специалистов МОУ ДО ДЮЦ «ЛАД» </a:t>
            </a:r>
            <a:r>
              <a:rPr lang="ru-RU" dirty="0" smtClean="0"/>
              <a:t>на </a:t>
            </a:r>
            <a:r>
              <a:rPr lang="ru-RU" dirty="0"/>
              <a:t>тему «Требования к программно-методическому обеспечению дополнительного образования в условиях </a:t>
            </a:r>
            <a:r>
              <a:rPr lang="ru-RU" dirty="0" err="1"/>
              <a:t>техносферы</a:t>
            </a:r>
            <a:r>
              <a:rPr lang="ru-RU" dirty="0" smtClean="0"/>
              <a:t>», </a:t>
            </a:r>
            <a:r>
              <a:rPr lang="ru-RU" dirty="0"/>
              <a:t>семинар-практикум «</a:t>
            </a:r>
            <a:r>
              <a:rPr lang="ru-RU" dirty="0" err="1"/>
              <a:t>JuniorSkills</a:t>
            </a:r>
            <a:r>
              <a:rPr lang="ru-RU" dirty="0"/>
              <a:t> как средство расширения компетенций педагога дополнительного образования»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9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4. Развитие дополнительного образования детей и эффективное использование его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4.3. Разработка механизма сетевого взаимодействия по обеспечению безопасности, охране жизни и здоровья детей средствами формального и неформального и </a:t>
            </a:r>
            <a:r>
              <a:rPr lang="ru-RU" b="1" dirty="0" smtClean="0"/>
              <a:t>образования</a:t>
            </a:r>
          </a:p>
          <a:p>
            <a:r>
              <a:rPr lang="ru-RU" dirty="0"/>
              <a:t>Разработаны дополнительные общеобразовательные общеразвивающие программы «Дорожная азбука», «Зеленый свет</a:t>
            </a:r>
            <a:r>
              <a:rPr lang="ru-RU" dirty="0" smtClean="0"/>
              <a:t>»</a:t>
            </a:r>
          </a:p>
          <a:p>
            <a:r>
              <a:rPr lang="ru-RU" dirty="0"/>
              <a:t>Разработан план работы по профилактике детского дорожно-транспортного травматизма, привитию навыков безопасного поведения на дороге и по взаимодействию при проведении массовых мероприятий с детьми и взрослыми на 2016 </a:t>
            </a:r>
            <a:r>
              <a:rPr lang="ru-RU" dirty="0" smtClean="0"/>
              <a:t>год</a:t>
            </a:r>
          </a:p>
          <a:p>
            <a:r>
              <a:rPr lang="ru-RU" dirty="0" smtClean="0"/>
              <a:t>Проведены </a:t>
            </a:r>
            <a:r>
              <a:rPr lang="ru-RU" dirty="0"/>
              <a:t>3 областных конкурса по ПДДТТ:</a:t>
            </a:r>
          </a:p>
          <a:p>
            <a:pPr lvl="1"/>
            <a:r>
              <a:rPr lang="ru-RU" dirty="0" smtClean="0"/>
              <a:t>Региональный </a:t>
            </a:r>
            <a:r>
              <a:rPr lang="ru-RU" dirty="0"/>
              <a:t>этап Всероссийского конкурса юных инспекторов движения «Безопасное колесо»;</a:t>
            </a:r>
          </a:p>
          <a:p>
            <a:pPr lvl="1"/>
            <a:r>
              <a:rPr lang="ru-RU" dirty="0" smtClean="0"/>
              <a:t>Областной </a:t>
            </a:r>
            <a:r>
              <a:rPr lang="ru-RU" dirty="0"/>
              <a:t>конкурс дошкольных образовательных учреждений на лучшую организацию работы по профилактике детского дорожно-транспортного травматизма;</a:t>
            </a:r>
          </a:p>
          <a:p>
            <a:pPr lvl="1"/>
            <a:r>
              <a:rPr lang="ru-RU" dirty="0" smtClean="0"/>
              <a:t>Областной </a:t>
            </a:r>
            <a:r>
              <a:rPr lang="ru-RU" dirty="0"/>
              <a:t>слёт юных инспекторов движения  образовательных организаций Ярославской </a:t>
            </a:r>
            <a:r>
              <a:rPr lang="ru-RU" dirty="0" smtClean="0"/>
              <a:t>области.</a:t>
            </a:r>
          </a:p>
          <a:p>
            <a:r>
              <a:rPr lang="ru-RU" dirty="0"/>
              <a:t>Проведены:</a:t>
            </a:r>
          </a:p>
          <a:p>
            <a:pPr lvl="1"/>
            <a:r>
              <a:rPr lang="ru-RU" dirty="0" smtClean="0"/>
              <a:t>семинар </a:t>
            </a:r>
            <a:r>
              <a:rPr lang="ru-RU" dirty="0"/>
              <a:t>«Организация работы отрядов ЮИД» для педагогических работников образовательных организаций Ярославской области (руководителей отрядов ЮИД) и сотрудников УГИБДД УМВД России по Ярославской области ЮИД в рамках Слёта ЮИД;</a:t>
            </a:r>
          </a:p>
          <a:p>
            <a:pPr lvl="1"/>
            <a:r>
              <a:rPr lang="ru-RU" dirty="0" smtClean="0"/>
              <a:t>радиопередача </a:t>
            </a:r>
            <a:r>
              <a:rPr lang="ru-RU" dirty="0"/>
              <a:t>«Дорожная азбука.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63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5. Развитие неформального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информального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/>
              <a:t>5.1. Развитие театральной педагогики</a:t>
            </a:r>
            <a:endParaRPr lang="ru-RU" sz="3400" dirty="0"/>
          </a:p>
          <a:p>
            <a:r>
              <a:rPr lang="ru-RU" dirty="0" smtClean="0"/>
              <a:t>Создан </a:t>
            </a:r>
            <a:r>
              <a:rPr lang="ru-RU" dirty="0"/>
              <a:t>информационно-коммуникационный интернет – ресурс для педагогов, детей и родителей, проявляющих интерес к театральной деятельности. </a:t>
            </a:r>
            <a:endParaRPr lang="ru-RU" dirty="0" smtClean="0"/>
          </a:p>
          <a:p>
            <a:r>
              <a:rPr lang="ru-RU" dirty="0" smtClean="0"/>
              <a:t>Разработаны программы </a:t>
            </a:r>
            <a:r>
              <a:rPr lang="ru-RU" dirty="0"/>
              <a:t>повышения квалификации педагогов детских театральных объединений «Педагогические средства организации театральной деятельности детей» (72 часа), «Дополнительное образование детей в театральном объединении» (72 </a:t>
            </a:r>
            <a:r>
              <a:rPr lang="ru-RU" dirty="0" smtClean="0"/>
              <a:t>часа)</a:t>
            </a:r>
          </a:p>
          <a:p>
            <a:r>
              <a:rPr lang="ru-RU" dirty="0" smtClean="0"/>
              <a:t>Проведен </a:t>
            </a:r>
            <a:r>
              <a:rPr lang="ru-RU" dirty="0"/>
              <a:t>региональный конкурс педагогов детских театральных объединений «Играем в театр: режиссерская лаборатория</a:t>
            </a:r>
            <a:r>
              <a:rPr lang="ru-RU" dirty="0" smtClean="0"/>
              <a:t>»</a:t>
            </a:r>
          </a:p>
          <a:p>
            <a:r>
              <a:rPr lang="ru-RU" dirty="0"/>
              <a:t>Проведены областные образовательные сессии «Лаборатория театра» по темам: </a:t>
            </a:r>
            <a:r>
              <a:rPr lang="ru-RU" dirty="0" smtClean="0"/>
              <a:t>Развитие </a:t>
            </a:r>
            <a:r>
              <a:rPr lang="ru-RU" dirty="0"/>
              <a:t>детского театрального движения, - Влияние театральной деятельности на развитие личности ребенка, - Сценический эквивалент литературного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32530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5. Развитие неформального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информального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5.2. Кластерный подход в развитии детского образовательного </a:t>
            </a:r>
            <a:r>
              <a:rPr lang="ru-RU" b="1" dirty="0" smtClean="0"/>
              <a:t>туризма</a:t>
            </a:r>
          </a:p>
          <a:p>
            <a:r>
              <a:rPr lang="ru-RU" dirty="0" smtClean="0"/>
              <a:t>Разработан </a:t>
            </a:r>
            <a:r>
              <a:rPr lang="ru-RU" dirty="0"/>
              <a:t>Учебно-методический комплект «Школа юного экскурсовода</a:t>
            </a:r>
            <a:r>
              <a:rPr lang="ru-RU" dirty="0" smtClean="0"/>
              <a:t>»,  </a:t>
            </a:r>
            <a:r>
              <a:rPr lang="ru-RU" dirty="0"/>
              <a:t>Программа ДООП «Школа юного экскурсовода</a:t>
            </a:r>
            <a:r>
              <a:rPr lang="ru-RU" dirty="0" smtClean="0"/>
              <a:t>»</a:t>
            </a:r>
          </a:p>
          <a:p>
            <a:r>
              <a:rPr lang="ru-RU" dirty="0"/>
              <a:t> Разработан компонент кластера «Экспедиция «Моя Родина – </a:t>
            </a:r>
            <a:r>
              <a:rPr lang="ru-RU" dirty="0" err="1"/>
              <a:t>Ярославия</a:t>
            </a:r>
            <a:r>
              <a:rPr lang="ru-RU" dirty="0" smtClean="0"/>
              <a:t>»:  субъектами </a:t>
            </a:r>
            <a:r>
              <a:rPr lang="ru-RU" dirty="0"/>
              <a:t>кластера «Экспедиция «Моя Родина – </a:t>
            </a:r>
            <a:r>
              <a:rPr lang="ru-RU" dirty="0" err="1"/>
              <a:t>Ярославия</a:t>
            </a:r>
            <a:r>
              <a:rPr lang="ru-RU" dirty="0"/>
              <a:t>» являются организации сфер образования туризма, культуры, представители частного </a:t>
            </a:r>
            <a:r>
              <a:rPr lang="ru-RU" dirty="0" smtClean="0"/>
              <a:t>бизнеса</a:t>
            </a:r>
          </a:p>
          <a:p>
            <a:r>
              <a:rPr lang="ru-RU" dirty="0"/>
              <a:t>Разработан компонент кластера «Обеспечение доступности ресурсов музеев образовательных организаций»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060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партнеры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ГОУ ДО ЯО «Центр детского и юношеского туризма и экскурсий» </a:t>
            </a:r>
          </a:p>
          <a:p>
            <a:pPr lvl="0"/>
            <a:r>
              <a:rPr lang="ru-RU" dirty="0"/>
              <a:t>ГОАУ ДО ЯО  «Центр детско-юношеского технического творчества" </a:t>
            </a:r>
            <a:endParaRPr lang="ru-RU" dirty="0" smtClean="0"/>
          </a:p>
          <a:p>
            <a:pPr lvl="0"/>
            <a:r>
              <a:rPr lang="ru-RU" dirty="0" smtClean="0"/>
              <a:t>ГОАУ </a:t>
            </a:r>
            <a:r>
              <a:rPr lang="ru-RU" dirty="0"/>
              <a:t>ДО ЯО  «Центр детей и юношества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ГОУ ДО ЯО «Ярославский региональный </a:t>
            </a:r>
            <a:r>
              <a:rPr lang="ru-RU" dirty="0" err="1"/>
              <a:t>инновационно</a:t>
            </a:r>
            <a:r>
              <a:rPr lang="ru-RU" dirty="0"/>
              <a:t>-образовательный центр «Новая школа</a:t>
            </a:r>
            <a:r>
              <a:rPr lang="ru-RU" dirty="0" smtClean="0"/>
              <a:t>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82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6. Развитие кадрового потенциала системы дополнительного образования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96" y="1158297"/>
            <a:ext cx="8784976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Разработан и реализуется пакет программ дополнительного профессионального образования для педагогических и руководящих работников сферы ДОД. </a:t>
            </a:r>
          </a:p>
          <a:p>
            <a:r>
              <a:rPr lang="ru-RU" dirty="0" smtClean="0"/>
              <a:t>Модульная ППП «Педагог дополнительного образования/педагог-организатор дополнительного образования детей» (250/514 часов).</a:t>
            </a:r>
          </a:p>
          <a:p>
            <a:r>
              <a:rPr lang="ru-RU" dirty="0" smtClean="0"/>
              <a:t>ППК </a:t>
            </a:r>
            <a:r>
              <a:rPr lang="ru-RU" dirty="0"/>
              <a:t>«Организация внутрифирменного обучения  в организации дополнительного образования детей» (48 час)</a:t>
            </a:r>
          </a:p>
          <a:p>
            <a:r>
              <a:rPr lang="ru-RU" dirty="0" smtClean="0"/>
              <a:t>ППК </a:t>
            </a:r>
            <a:r>
              <a:rPr lang="ru-RU" dirty="0"/>
              <a:t>«Организация детско-юношеского туризма» (72 час), </a:t>
            </a:r>
          </a:p>
          <a:p>
            <a:r>
              <a:rPr lang="ru-RU" dirty="0" smtClean="0"/>
              <a:t>ППК </a:t>
            </a:r>
            <a:r>
              <a:rPr lang="ru-RU" dirty="0"/>
              <a:t>«Дополнительное образование детей с особыми образовательными потребностями» (72 час), </a:t>
            </a:r>
          </a:p>
          <a:p>
            <a:r>
              <a:rPr lang="ru-RU" dirty="0"/>
              <a:t>ППК  «Педагогические средства организации театральной деятельности детей» (72 часа),  ППК «Методическая компетентность  педагога дополнительного образования детей» (36 час).</a:t>
            </a:r>
          </a:p>
          <a:p>
            <a:r>
              <a:rPr lang="ru-RU" dirty="0" smtClean="0"/>
              <a:t>ППК </a:t>
            </a:r>
            <a:r>
              <a:rPr lang="ru-RU" dirty="0"/>
              <a:t>«Дополнительное образование детей с ООП»  (72 часа) </a:t>
            </a:r>
            <a:endParaRPr lang="ru-RU" dirty="0" smtClean="0"/>
          </a:p>
          <a:p>
            <a:r>
              <a:rPr lang="ru-RU" dirty="0"/>
              <a:t>ППК «Современные подходы организации и развития </a:t>
            </a:r>
            <a:r>
              <a:rPr lang="ru-RU" dirty="0" err="1"/>
              <a:t>техносферы</a:t>
            </a:r>
            <a:r>
              <a:rPr lang="ru-RU" dirty="0"/>
              <a:t> деятельности в дополнительном образовании детей» </a:t>
            </a:r>
            <a:r>
              <a:rPr lang="ru-RU" dirty="0" smtClean="0"/>
              <a:t>(72 часа) </a:t>
            </a:r>
          </a:p>
          <a:p>
            <a:r>
              <a:rPr lang="ru-RU" dirty="0"/>
              <a:t>Педагогические средства организации театральной деятельности детей» (72 часа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ru-RU" dirty="0"/>
              <a:t>Дополнительное образование детей в театральном объединении</a:t>
            </a:r>
            <a:r>
              <a:rPr lang="ru-RU" dirty="0" smtClean="0"/>
              <a:t>» (72 часа)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9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 с более полными материалами по ФИП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844824"/>
            <a:ext cx="83632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Сайт ГАУ ДПО ЯО «Институт развития образования» раздел ФИП -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www.iro.yar.ru/index.php?id=1841</a:t>
            </a:r>
            <a:r>
              <a:rPr lang="ru-RU" u="sng" dirty="0" smtClean="0"/>
              <a:t> 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Сайт ГОАУ ДО ЯО  «Центр детей и юношества» - раздел безопасность детей - </a:t>
            </a:r>
            <a:r>
              <a:rPr lang="ru-RU" u="sng" dirty="0">
                <a:hlinkClick r:id="rId3"/>
              </a:rPr>
              <a:t>http://www.yarcdu.ru/page-403</a:t>
            </a:r>
            <a:endParaRPr lang="ru-RU" dirty="0"/>
          </a:p>
          <a:p>
            <a:r>
              <a:rPr lang="ru-RU" dirty="0"/>
              <a:t>Сайт ГОУ ДО ЯО «Центр детского и юношеского туризма и экскурсий» -  </a:t>
            </a:r>
            <a:r>
              <a:rPr lang="ru-RU" u="sng" dirty="0">
                <a:hlinkClick r:id="rId4"/>
              </a:rPr>
              <a:t>http://turist.edu.yar.ru/</a:t>
            </a:r>
            <a:r>
              <a:rPr lang="ru-RU" dirty="0"/>
              <a:t> </a:t>
            </a:r>
          </a:p>
          <a:p>
            <a:r>
              <a:rPr lang="ru-RU" dirty="0"/>
              <a:t>Сайт ГОАУ ДО ЯО  «Центр детско-юношеского технического творчества" - </a:t>
            </a:r>
            <a:r>
              <a:rPr lang="ru-RU" u="sng" dirty="0">
                <a:hlinkClick r:id="rId5"/>
              </a:rPr>
              <a:t>http://cdutt-yar.ru/</a:t>
            </a:r>
            <a:r>
              <a:rPr lang="ru-RU" dirty="0"/>
              <a:t> </a:t>
            </a:r>
          </a:p>
          <a:p>
            <a:r>
              <a:rPr lang="ru-RU" dirty="0"/>
              <a:t>Сайт ГОУ ДО ЯО «Ярославский региональный </a:t>
            </a:r>
            <a:r>
              <a:rPr lang="ru-RU" dirty="0" err="1"/>
              <a:t>инновационно</a:t>
            </a:r>
            <a:r>
              <a:rPr lang="ru-RU" dirty="0"/>
              <a:t>-образовательный центр «Новая школа» - </a:t>
            </a:r>
            <a:r>
              <a:rPr lang="ru-RU" u="sng" dirty="0">
                <a:hlinkClick r:id="rId6"/>
              </a:rPr>
              <a:t>http://newschool.yar.ru/</a:t>
            </a:r>
            <a:r>
              <a:rPr lang="ru-RU" dirty="0"/>
              <a:t> </a:t>
            </a:r>
          </a:p>
          <a:p>
            <a:r>
              <a:rPr lang="ru-RU" dirty="0"/>
              <a:t>Профессиональное сообщество педагогов детских театральных объединений </a:t>
            </a:r>
            <a:r>
              <a:rPr lang="ru-RU" u="sng" dirty="0">
                <a:hlinkClick r:id="rId7"/>
              </a:rPr>
              <a:t>https://vk.com/club86507082</a:t>
            </a:r>
            <a:r>
              <a:rPr lang="ru-RU" dirty="0"/>
              <a:t> </a:t>
            </a:r>
          </a:p>
          <a:p>
            <a:r>
              <a:rPr lang="ru-RU" dirty="0"/>
              <a:t>Виртуальный кабинет ТРИЗ: </a:t>
            </a:r>
            <a:r>
              <a:rPr lang="ru-RU" u="sng" dirty="0">
                <a:hlinkClick r:id="rId8"/>
              </a:rPr>
              <a:t>http://cdutt-yar.ru/index11.php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6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федеральной инновационной площадки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общества</a:t>
            </a:r>
          </a:p>
          <a:p>
            <a:pPr lvl="0"/>
            <a:r>
              <a:rPr lang="ru-RU" dirty="0"/>
              <a:t>Увеличение доли образовательных услуг, оказываемых в рамках </a:t>
            </a:r>
            <a:r>
              <a:rPr lang="ru-RU" dirty="0" err="1"/>
              <a:t>частно</a:t>
            </a:r>
            <a:r>
              <a:rPr lang="ru-RU" dirty="0"/>
              <a:t> -государственного партнерства</a:t>
            </a:r>
          </a:p>
          <a:p>
            <a:pPr lvl="0"/>
            <a:r>
              <a:rPr lang="ru-RU" dirty="0"/>
              <a:t>Расширение спектра дополнительных общеобразовательных программ </a:t>
            </a:r>
          </a:p>
          <a:p>
            <a:pPr lvl="0"/>
            <a:r>
              <a:rPr lang="ru-RU" dirty="0"/>
              <a:t>Развитие дополнительного образования детей и эффективное использование его потенциала</a:t>
            </a:r>
          </a:p>
          <a:p>
            <a:pPr lvl="0"/>
            <a:r>
              <a:rPr lang="ru-RU" dirty="0"/>
              <a:t>Развитие неформального и </a:t>
            </a:r>
            <a:r>
              <a:rPr lang="ru-RU" dirty="0" err="1"/>
              <a:t>информального</a:t>
            </a:r>
            <a:r>
              <a:rPr lang="ru-RU" dirty="0"/>
              <a:t> образования</a:t>
            </a:r>
          </a:p>
          <a:p>
            <a:pPr lvl="0"/>
            <a:r>
              <a:rPr lang="ru-RU" dirty="0"/>
              <a:t>Развитие кадрового потенциала системы дополнительного образования </a:t>
            </a:r>
            <a:r>
              <a:rPr lang="ru-RU" dirty="0" smtClean="0"/>
              <a:t>детей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14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проводимых в рамках проекта работ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56" y="1844824"/>
            <a:ext cx="8856984" cy="432048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500" dirty="0"/>
              <a:t>Создание системы изучения социального заказа на дополнительное и неформальное образование детей;</a:t>
            </a:r>
          </a:p>
          <a:p>
            <a:pPr lvl="0"/>
            <a:r>
              <a:rPr lang="ru-RU" sz="4500" dirty="0"/>
              <a:t>Научно-методическое обеспечение проекта</a:t>
            </a:r>
          </a:p>
          <a:p>
            <a:pPr lvl="0"/>
            <a:r>
              <a:rPr lang="ru-RU" sz="4500" dirty="0" smtClean="0"/>
              <a:t>Создание </a:t>
            </a:r>
            <a:r>
              <a:rPr lang="ru-RU" sz="4500" dirty="0"/>
              <a:t>региональной системы дополнительного математического образования</a:t>
            </a:r>
          </a:p>
          <a:p>
            <a:pPr lvl="0"/>
            <a:r>
              <a:rPr lang="ru-RU" sz="4500" dirty="0"/>
              <a:t>Расширение спектра программ для детей с ограниченными возможностями здоровья</a:t>
            </a:r>
          </a:p>
          <a:p>
            <a:pPr lvl="0"/>
            <a:r>
              <a:rPr lang="ru-RU" sz="4500" dirty="0"/>
              <a:t>Разработка и реализация программ для родителей</a:t>
            </a:r>
          </a:p>
          <a:p>
            <a:pPr lvl="0"/>
            <a:r>
              <a:rPr lang="ru-RU" sz="4500" dirty="0"/>
              <a:t>Кластерный подход в развитии детского образовательного туризма</a:t>
            </a:r>
          </a:p>
          <a:p>
            <a:pPr lvl="0"/>
            <a:r>
              <a:rPr lang="ru-RU" sz="4500" dirty="0"/>
              <a:t>Развитие театральной педагогики</a:t>
            </a:r>
          </a:p>
          <a:p>
            <a:pPr lvl="0"/>
            <a:r>
              <a:rPr lang="ru-RU" sz="4500" dirty="0"/>
              <a:t>Разработка комплекса программ повышения квалификации и переподготовки кадров сферы ДОД</a:t>
            </a:r>
          </a:p>
          <a:p>
            <a:pPr lvl="0"/>
            <a:r>
              <a:rPr lang="ru-RU" sz="4500" dirty="0"/>
              <a:t>Нормативно-правовое обеспечение проекта</a:t>
            </a:r>
          </a:p>
          <a:p>
            <a:pPr lvl="0"/>
            <a:r>
              <a:rPr lang="ru-RU" sz="4500" dirty="0"/>
              <a:t>Развитие </a:t>
            </a:r>
            <a:r>
              <a:rPr lang="ru-RU" sz="4500" dirty="0" err="1"/>
              <a:t>техносферы</a:t>
            </a:r>
            <a:r>
              <a:rPr lang="ru-RU" sz="4500" dirty="0"/>
              <a:t> дополнительного образования детей</a:t>
            </a:r>
          </a:p>
          <a:p>
            <a:pPr lvl="0"/>
            <a:r>
              <a:rPr lang="ru-RU" sz="4500" dirty="0"/>
              <a:t>Разработка механизма сетевого взаимодействия по обеспечению безопасности, охране жизни и здоровья детей средствами формального и неформального и образования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20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привлечении в проект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22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64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привлечении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педагогов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50777"/>
              </p:ext>
            </p:extLst>
          </p:nvPr>
        </p:nvGraphicFramePr>
        <p:xfrm>
          <a:off x="24199" y="1628800"/>
          <a:ext cx="8579296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50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" y="1484784"/>
            <a:ext cx="4402870" cy="4752528"/>
          </a:xfrm>
        </p:spPr>
      </p:pic>
      <p:sp>
        <p:nvSpPr>
          <p:cNvPr id="5" name="TextBox 4"/>
          <p:cNvSpPr txBox="1"/>
          <p:nvPr/>
        </p:nvSpPr>
        <p:spPr>
          <a:xfrm>
            <a:off x="4788024" y="1412776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Ярославская область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Ярославль </a:t>
            </a:r>
            <a:r>
              <a:rPr lang="ru-RU" sz="2000" dirty="0"/>
              <a:t>и Ярославский м-н, </a:t>
            </a:r>
            <a:r>
              <a:rPr lang="ru-RU" sz="2000" dirty="0" err="1"/>
              <a:t>Бирисоглебский</a:t>
            </a:r>
            <a:r>
              <a:rPr lang="ru-RU" sz="2000" dirty="0"/>
              <a:t> м-р, </a:t>
            </a:r>
            <a:endParaRPr lang="ru-RU" sz="2000" dirty="0" smtClean="0"/>
          </a:p>
          <a:p>
            <a:r>
              <a:rPr lang="ru-RU" sz="2000" dirty="0" smtClean="0"/>
              <a:t>Гаврило-</a:t>
            </a:r>
            <a:r>
              <a:rPr lang="ru-RU" sz="2000" dirty="0" err="1" smtClean="0"/>
              <a:t>Ямский</a:t>
            </a:r>
            <a:r>
              <a:rPr lang="ru-RU" sz="2000" dirty="0" smtClean="0"/>
              <a:t>  </a:t>
            </a:r>
            <a:r>
              <a:rPr lang="ru-RU" sz="2000" dirty="0"/>
              <a:t>м-р, </a:t>
            </a:r>
            <a:endParaRPr lang="ru-RU" sz="2000" dirty="0" smtClean="0"/>
          </a:p>
          <a:p>
            <a:r>
              <a:rPr lang="ru-RU" sz="2000" dirty="0" err="1" smtClean="0"/>
              <a:t>Даниловский</a:t>
            </a:r>
            <a:r>
              <a:rPr lang="ru-RU" sz="2000" dirty="0" smtClean="0"/>
              <a:t> </a:t>
            </a:r>
            <a:r>
              <a:rPr lang="ru-RU" sz="2000" dirty="0"/>
              <a:t>м-р , </a:t>
            </a:r>
            <a:endParaRPr lang="ru-RU" sz="2000" dirty="0" smtClean="0"/>
          </a:p>
          <a:p>
            <a:r>
              <a:rPr lang="ru-RU" sz="2000" dirty="0" err="1" smtClean="0"/>
              <a:t>Переславыский</a:t>
            </a:r>
            <a:r>
              <a:rPr lang="ru-RU" sz="2000" dirty="0" smtClean="0"/>
              <a:t> </a:t>
            </a:r>
            <a:r>
              <a:rPr lang="ru-RU" sz="2000" dirty="0"/>
              <a:t>м-р, </a:t>
            </a:r>
            <a:endParaRPr lang="ru-RU" sz="2000" dirty="0" smtClean="0"/>
          </a:p>
          <a:p>
            <a:r>
              <a:rPr lang="ru-RU" sz="2000" dirty="0" smtClean="0"/>
              <a:t>Рыбинский </a:t>
            </a:r>
            <a:r>
              <a:rPr lang="ru-RU" sz="2000" dirty="0"/>
              <a:t>м-р, </a:t>
            </a:r>
            <a:endParaRPr lang="ru-RU" sz="2000" dirty="0" smtClean="0"/>
          </a:p>
          <a:p>
            <a:r>
              <a:rPr lang="ru-RU" sz="2000" dirty="0" smtClean="0"/>
              <a:t>Ростовский </a:t>
            </a:r>
            <a:r>
              <a:rPr lang="ru-RU" sz="2000" dirty="0"/>
              <a:t>м-р, </a:t>
            </a:r>
            <a:endParaRPr lang="ru-RU" sz="2000" dirty="0" smtClean="0"/>
          </a:p>
          <a:p>
            <a:r>
              <a:rPr lang="ru-RU" sz="2000" dirty="0" err="1" smtClean="0"/>
              <a:t>Тутаевский</a:t>
            </a:r>
            <a:r>
              <a:rPr lang="ru-RU" sz="2000" dirty="0" smtClean="0"/>
              <a:t> </a:t>
            </a:r>
            <a:r>
              <a:rPr lang="ru-RU" sz="2000" dirty="0"/>
              <a:t>м-р, </a:t>
            </a:r>
            <a:endParaRPr lang="ru-RU" sz="2000" dirty="0" smtClean="0"/>
          </a:p>
          <a:p>
            <a:r>
              <a:rPr lang="ru-RU" sz="2000" dirty="0" err="1" smtClean="0"/>
              <a:t>Угличский</a:t>
            </a:r>
            <a:r>
              <a:rPr lang="ru-RU" sz="2000" dirty="0" smtClean="0"/>
              <a:t> </a:t>
            </a:r>
            <a:r>
              <a:rPr lang="ru-RU" sz="2000" dirty="0"/>
              <a:t>м-р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Либимский</a:t>
            </a:r>
            <a:r>
              <a:rPr lang="ru-RU" sz="2000" dirty="0"/>
              <a:t> м-р, 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598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" y="5216"/>
            <a:ext cx="8805664" cy="10354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Участники </a:t>
            </a:r>
            <a:r>
              <a:rPr lang="ru-RU" sz="1800" b="1" dirty="0" err="1" smtClean="0"/>
              <a:t>вебинаров</a:t>
            </a:r>
            <a:r>
              <a:rPr lang="ru-RU" sz="1800" b="1" dirty="0" smtClean="0"/>
              <a:t> </a:t>
            </a:r>
            <a:r>
              <a:rPr lang="ru-RU" sz="1800" b="1" i="1" dirty="0"/>
              <a:t>по теме: «Реализация сетевых инновационных программ, содействующих обновлению содержания и технологий в системе дополнительного образования детей</a:t>
            </a:r>
            <a:r>
              <a:rPr lang="ru-RU" sz="1800" b="1" i="1" dirty="0" smtClean="0"/>
              <a:t>» в рамках реализации гранта</a:t>
            </a:r>
            <a:endParaRPr lang="ru-RU" sz="1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36904" cy="4471856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75540"/>
              </p:ext>
            </p:extLst>
          </p:nvPr>
        </p:nvGraphicFramePr>
        <p:xfrm>
          <a:off x="755576" y="5229200"/>
          <a:ext cx="5842992" cy="1152129"/>
        </p:xfrm>
        <a:graphic>
          <a:graphicData uri="http://schemas.openxmlformats.org/drawingml/2006/table">
            <a:tbl>
              <a:tblPr/>
              <a:tblGrid>
                <a:gridCol w="4805794"/>
                <a:gridCol w="1037198"/>
              </a:tblGrid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регионов - участников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 с показателями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30.09.2016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952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FB57"/>
      </a:accent1>
      <a:accent2>
        <a:srgbClr val="EB63CE"/>
      </a:accent2>
      <a:accent3>
        <a:srgbClr val="0FBB17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1510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Обновление содержания и технологий дополнительного образования детей средствами сетевых программ и проектов неформального и информального образования</vt:lpstr>
      <vt:lpstr>Организации – партнеры проекта</vt:lpstr>
      <vt:lpstr>Задачи федеральной инновационной площадки</vt:lpstr>
      <vt:lpstr>Виды проводимых в рамках проекта работ</vt:lpstr>
      <vt:lpstr>Данные о привлечении в проект</vt:lpstr>
      <vt:lpstr>Данные о привлечении в проект педагогов </vt:lpstr>
      <vt:lpstr>Охват территорий</vt:lpstr>
      <vt:lpstr>Участники вебинаров по теме: «Реализация сетевых инновационных программ, содействующих обновлению содержания и технологий в системе дополнительного образования детей» в рамках реализации гранта</vt:lpstr>
      <vt:lpstr>Результаты проекта с показателями на 30.09.2016 г.</vt:lpstr>
      <vt:lpstr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общества</vt:lpstr>
      <vt:lpstr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общества</vt:lpstr>
      <vt:lpstr>Задача 1:  Обеспечение высокого качества российского образования в соответствии с меняющимися запросами населения и перспективными задачами развития российского общества</vt:lpstr>
      <vt:lpstr>Задача 2: Увеличение доли образовательных услуг, оказываемых в рамках частно-государственного партнерства</vt:lpstr>
      <vt:lpstr>Задача 3. Расширение спектра дополнительных общеобразовательных программ</vt:lpstr>
      <vt:lpstr>Задача 3. Расширение спектра дополнительных общеобразовательных программ</vt:lpstr>
      <vt:lpstr>Задача 4. Развитие дополнительного образования детей и эффективное использование его потенциала</vt:lpstr>
      <vt:lpstr>Задача 4. Развитие дополнительного образования детей и эффективное использование его потенциала</vt:lpstr>
      <vt:lpstr>Задача 5. Развитие неформального и информального образования</vt:lpstr>
      <vt:lpstr>Задача 5. Развитие неформального и информального образования</vt:lpstr>
      <vt:lpstr>Задача 6. Развитие кадрового потенциала системы дополнительного образования детей</vt:lpstr>
      <vt:lpstr>Интернет ресурсы с более полными материалами по ФИП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 и технологий дополнительного образования детей средствами сетевых программ и проектов неформального и информального образования</dc:title>
  <dc:creator>Елена Федоровна Шклярук</dc:creator>
  <cp:lastModifiedBy>Татьяна Александровна Лейнганг</cp:lastModifiedBy>
  <cp:revision>22</cp:revision>
  <dcterms:created xsi:type="dcterms:W3CDTF">2016-09-28T10:32:50Z</dcterms:created>
  <dcterms:modified xsi:type="dcterms:W3CDTF">2016-11-17T07:54:25Z</dcterms:modified>
</cp:coreProperties>
</file>