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4" r:id="rId3"/>
    <p:sldMasterId id="2147483696" r:id="rId4"/>
  </p:sldMasterIdLst>
  <p:notesMasterIdLst>
    <p:notesMasterId r:id="rId39"/>
  </p:notesMasterIdLst>
  <p:handoutMasterIdLst>
    <p:handoutMasterId r:id="rId40"/>
  </p:handoutMasterIdLst>
  <p:sldIdLst>
    <p:sldId id="296" r:id="rId5"/>
    <p:sldId id="309" r:id="rId6"/>
    <p:sldId id="29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7" r:id="rId15"/>
    <p:sldId id="283" r:id="rId16"/>
    <p:sldId id="284" r:id="rId17"/>
    <p:sldId id="285" r:id="rId18"/>
    <p:sldId id="303" r:id="rId19"/>
    <p:sldId id="305" r:id="rId20"/>
    <p:sldId id="306" r:id="rId21"/>
    <p:sldId id="304" r:id="rId22"/>
    <p:sldId id="299" r:id="rId23"/>
    <p:sldId id="300" r:id="rId24"/>
    <p:sldId id="301" r:id="rId25"/>
    <p:sldId id="302" r:id="rId26"/>
    <p:sldId id="322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0" r:id="rId37"/>
    <p:sldId id="321" r:id="rId3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C36"/>
    <a:srgbClr val="A32D35"/>
    <a:srgbClr val="0000FF"/>
    <a:srgbClr val="333399"/>
    <a:srgbClr val="DFDDDD"/>
    <a:srgbClr val="333F4F"/>
    <a:srgbClr val="B9D4E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9959-94BE-41BA-840E-3888A23646AF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10C82-3BDC-420A-8873-4B00896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10416-89C6-4BC3-9C4E-A92A7FDACCE5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C1C71-CB26-47E6-AB8A-0DBE1BC88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4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76-893C-48BA-BEA6-6145FBE49F3F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4F6-4CFE-4EB9-ADEC-FCA13776C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6844-5B47-450D-845A-065B052DDC31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2A8D-AC15-41F0-8909-9AC157D68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F3A-2D61-47B0-9B7D-3525AEB57C84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629E-E291-4DCC-9756-76BC3BB29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860B-BF41-46AE-8656-396701CC9505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2003-0DF2-40E6-B17A-6E770DFC7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434D-C3C8-4E22-8758-F8F7B0AF32B6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9596-CC2C-4639-8A93-BBF9DBF96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5F26-8571-42C5-942B-BD4C279820A5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79A1-9877-4824-8F27-115B2A204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555B-A584-4BCF-8636-A1796B3E446A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5520-2E8A-4B89-885F-0FD429BD7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D38F-D7C8-4347-99AF-8A2F429AEDF4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18C7-0843-463C-AA5B-A928246C9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A997-A5EF-4F8B-A1AE-D09BB1D64F4D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3918-51E5-44F1-A5CB-9018013AB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588C-705C-4366-BD53-3C3CF47363B5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386F-0A9D-465B-802C-75D02E484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1359-2547-4E27-8F9E-F924CCF62464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7281-A0A7-45B3-8597-A113D5745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AE4-E22B-4E39-A3E6-6C86E12023A1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3A6B-C2D4-4E98-82D0-D3237BF3E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273C-BFC9-4781-A8AD-51A670ED19CF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3A8A-1420-4D83-ADAA-B452CC88D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8948-39E9-4190-B834-C51C6C2A111D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92D7-8E6B-492E-A174-60D9EBE84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E2F9-4691-4BFD-98E3-E9AA27DA6AB4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9928-F7FE-42AC-8653-99BE80F35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76-893C-48BA-BEA6-6145FBE4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4F6-4CFE-4EB9-ADEC-FCA13776C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AE4-E22B-4E39-A3E6-6C86E12023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3A6B-C2D4-4E98-82D0-D3237BF3E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3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FD5-25FD-48A7-A1D6-9A203EF5CD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CD5E-120C-4433-8A6C-09AF3FEF1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4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95C6-AB47-4586-9B3C-9ABC797DB4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1F1-0EEA-4035-9556-6CE90F9B7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9A07-700C-407D-A302-BD3D624C07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5FE-C5DB-42ED-93D6-71B469B04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A41-0840-4C17-B99B-891FBD3E6D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4F1-5C3F-408F-8559-6DCB7B5CB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658B-2DED-4404-A40A-DFD217F11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453-7906-424B-BF5C-4FA916B403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7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FD5-25FD-48A7-A1D6-9A203EF5CD0C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CD5E-120C-4433-8A6C-09AF3FEF13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2D9F-0BE8-491F-8BAB-1DE0BEB8F8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703A-243F-4627-ABC7-6ACD234FE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5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231-7C8C-4AE0-89B6-9859958C9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A075-4B5C-4999-917B-303F17C74F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6844-5B47-450D-845A-065B052DDC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2A8D-AC15-41F0-8909-9AC157D68B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91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F3A-2D61-47B0-9B7D-3525AEB57C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629E-E291-4DCC-9756-76BC3BB298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1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76-893C-48BA-BEA6-6145FBE4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4F6-4CFE-4EB9-ADEC-FCA13776C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1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AE4-E22B-4E39-A3E6-6C86E12023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3A6B-C2D4-4E98-82D0-D3237BF3E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37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FD5-25FD-48A7-A1D6-9A203EF5CD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CD5E-120C-4433-8A6C-09AF3FEF1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4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95C6-AB47-4586-9B3C-9ABC797DB4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1F1-0EEA-4035-9556-6CE90F9B7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9A07-700C-407D-A302-BD3D624C07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5FE-C5DB-42ED-93D6-71B469B04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7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A41-0840-4C17-B99B-891FBD3E6D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4F1-5C3F-408F-8559-6DCB7B5CB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95C6-AB47-4586-9B3C-9ABC797DB45E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1F1-0EEA-4035-9556-6CE90F9B7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658B-2DED-4404-A40A-DFD217F11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453-7906-424B-BF5C-4FA916B403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79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2D9F-0BE8-491F-8BAB-1DE0BEB8F8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703A-243F-4627-ABC7-6ACD234FE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231-7C8C-4AE0-89B6-9859958C9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A075-4B5C-4999-917B-303F17C74F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70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6844-5B47-450D-845A-065B052DDC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2A8D-AC15-41F0-8909-9AC157D68B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91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F3A-2D61-47B0-9B7D-3525AEB57C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629E-E291-4DCC-9756-76BC3BB298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9A07-700C-407D-A302-BD3D624C07B3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5FE-C5DB-42ED-93D6-71B469B04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A41-0840-4C17-B99B-891FBD3E6DF9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4F1-5C3F-408F-8559-6DCB7B5CB6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658B-2DED-4404-A40A-DFD217F11B26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453-7906-424B-BF5C-4FA916B40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2D9F-0BE8-491F-8BAB-1DE0BEB8F8EA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703A-243F-4627-ABC7-6ACD234FE7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231-7C8C-4AE0-89B6-9859958C9C9D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A075-4B5C-4999-917B-303F17C74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B94F-76B8-42D0-A19D-4C1871C180D8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035F4-9A87-4058-B356-B207EDCF7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FEF93-FB7A-4D71-B5F2-DE2E37C6C4A4}" type="datetimeFigureOut">
              <a:rPr lang="ru-RU"/>
              <a:pPr>
                <a:defRPr/>
              </a:pPr>
              <a:t>29.05.2017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D8370-563C-4654-BB63-37E302F08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B94F-76B8-42D0-A19D-4C1871C180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035F4-9A87-4058-B356-B207EDCF79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1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B94F-76B8-42D0-A19D-4C1871C180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035F4-9A87-4058-B356-B207EDCF79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1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2924432" y="1369671"/>
            <a:ext cx="6462584" cy="858246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A52C36"/>
                </a:solidFill>
                <a:latin typeface="Georgia" pitchFamily="18" charset="0"/>
              </a:rPr>
              <a:t>Ученый совет ИРО</a:t>
            </a:r>
            <a:br>
              <a:rPr lang="ru-RU" sz="3200" dirty="0" smtClean="0">
                <a:solidFill>
                  <a:srgbClr val="A52C36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A52C36"/>
                </a:solidFill>
                <a:latin typeface="Georgia" pitchFamily="18" charset="0"/>
              </a:rPr>
              <a:t>19 мая 2017 года</a:t>
            </a:r>
            <a:br>
              <a:rPr lang="ru-RU" sz="2000" dirty="0">
                <a:solidFill>
                  <a:srgbClr val="A52C36"/>
                </a:solidFill>
                <a:latin typeface="Georgia" pitchFamily="18" charset="0"/>
              </a:rPr>
            </a:br>
            <a:endParaRPr lang="ru-RU" sz="20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8015416" y="4934309"/>
            <a:ext cx="2347783" cy="4654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err="1" smtClean="0">
                <a:latin typeface="Georgia" pitchFamily="18" charset="0"/>
              </a:rPr>
              <a:t>Коточигова</a:t>
            </a:r>
            <a:r>
              <a:rPr lang="ru-RU" sz="1800" dirty="0" smtClean="0">
                <a:latin typeface="Georgia" pitchFamily="18" charset="0"/>
              </a:rPr>
              <a:t> Е.В.,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smtClean="0">
                <a:latin typeface="Georgia" pitchFamily="18" charset="0"/>
              </a:rPr>
              <a:t>Полищук С.М.,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smtClean="0">
                <a:latin typeface="Georgia" pitchFamily="18" charset="0"/>
              </a:rPr>
              <a:t>Смирнова А.Н.,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smtClean="0">
                <a:latin typeface="Georgia" pitchFamily="18" charset="0"/>
              </a:rPr>
              <a:t>Тихомирова О.В.,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smtClean="0">
                <a:latin typeface="Georgia" pitchFamily="18" charset="0"/>
              </a:rPr>
              <a:t>Харитонова Л.А.,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Georgia" pitchFamily="18" charset="0"/>
              <a:buNone/>
            </a:pPr>
            <a:r>
              <a:rPr lang="ru-RU" sz="1800" dirty="0" err="1" smtClean="0">
                <a:latin typeface="Georgia" pitchFamily="18" charset="0"/>
              </a:rPr>
              <a:t>Цамуталина</a:t>
            </a:r>
            <a:r>
              <a:rPr lang="ru-RU" sz="1800" dirty="0" smtClean="0">
                <a:latin typeface="Georgia" pitchFamily="18" charset="0"/>
              </a:rPr>
              <a:t> Е.Е.</a:t>
            </a:r>
          </a:p>
          <a:p>
            <a:pPr marL="0" indent="0" algn="ctr" eaLnBrk="1" hangingPunct="1">
              <a:buFont typeface="Georgia" pitchFamily="18" charset="0"/>
              <a:buNone/>
            </a:pP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050925" y="5634038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endParaRPr lang="ru-RU" sz="2000" dirty="0"/>
          </a:p>
        </p:txBody>
      </p:sp>
      <p:sp>
        <p:nvSpPr>
          <p:cNvPr id="11" name="Rectangle 11"/>
          <p:cNvSpPr txBox="1">
            <a:spLocks/>
          </p:cNvSpPr>
          <p:nvPr/>
        </p:nvSpPr>
        <p:spPr bwMode="auto">
          <a:xfrm>
            <a:off x="1173892" y="2518088"/>
            <a:ext cx="10363200" cy="18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  <a:t>Формирование методического пространства РСО</a:t>
            </a:r>
            <a:b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</a:br>
            <a:endParaRPr lang="ru-RU" sz="40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  <a:t>Модернизация содержания и структуры школьного исторического образования </a:t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  <a:t>на основе ФГОС и Историко-культурного стандарта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Calibri"/>
              </a:rPr>
              <a:t>Кейс </a:t>
            </a:r>
            <a:r>
              <a:rPr lang="ru-RU" sz="2000" b="1" dirty="0">
                <a:latin typeface="Times New Roman"/>
                <a:ea typeface="Times New Roman"/>
              </a:rPr>
              <a:t>прикладных учебно-методических материалов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11425881" cy="55446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нормативные документы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РФ о введении государственных образовательных стандартов основного и среднего общего образования, методические рекомендации по вопросам введения государственных образовательных стандартов и составления рабочих программ учебных предметов;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400" dirty="0">
                <a:latin typeface="Times New Roman"/>
                <a:ea typeface="Calibri"/>
              </a:rPr>
              <a:t>- инструктивные письма Департамента образования Ярославской области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о переходе на линейно-хронологическую систему преподавания истории</a:t>
            </a:r>
            <a:r>
              <a:rPr lang="ru-RU" sz="1400" dirty="0">
                <a:latin typeface="Times New Roman"/>
                <a:ea typeface="Calibri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справка и презентация о нормативно-правовом обеспечении введения ИКС в учебном процессе;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</a:rPr>
              <a:t>- аналитическая справка о расхождениях в программах</a:t>
            </a:r>
            <a:r>
              <a:rPr lang="ru-RU" sz="1400" dirty="0">
                <a:latin typeface="Times New Roman"/>
                <a:ea typeface="Times New Roman"/>
              </a:rPr>
              <a:t> (примерная основная образовательная </a:t>
            </a:r>
            <a:r>
              <a:rPr lang="ru-RU" sz="1400" dirty="0" smtClean="0">
                <a:latin typeface="Times New Roman"/>
                <a:ea typeface="Times New Roman"/>
              </a:rPr>
              <a:t>программа </a:t>
            </a:r>
            <a:r>
              <a:rPr lang="ru-RU" sz="1400" dirty="0">
                <a:latin typeface="Times New Roman"/>
                <a:ea typeface="Times New Roman"/>
              </a:rPr>
              <a:t>основного общего </a:t>
            </a:r>
            <a:r>
              <a:rPr lang="ru-RU" sz="1400" dirty="0" smtClean="0">
                <a:latin typeface="Times New Roman"/>
                <a:ea typeface="Times New Roman"/>
              </a:rPr>
              <a:t>образования 2010 года и </a:t>
            </a:r>
            <a:r>
              <a:rPr lang="ru-RU" sz="1400" dirty="0">
                <a:latin typeface="Times New Roman"/>
                <a:ea typeface="Times New Roman"/>
              </a:rPr>
              <a:t>ПООП ООО, включенная в реестр примерных основных образовательных программ)</a:t>
            </a:r>
            <a:r>
              <a:rPr lang="ru-RU" sz="1400" dirty="0">
                <a:latin typeface="Times New Roman"/>
                <a:ea typeface="Calibri"/>
              </a:rPr>
              <a:t>; 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аналитическая справка о содержательных и методических особенностях новых линий учебников по истории России</a:t>
            </a:r>
            <a:r>
              <a:rPr lang="ru-RU" sz="1400" dirty="0">
                <a:latin typeface="Times New Roman"/>
                <a:ea typeface="Calibri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презентация о введении новых концептуальных и содержательных элементов,  регионального  и локального содержания в преподавании истории России;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методически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рекомендации по изменениям в образовательных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программах образовательных организаций по предмету «история», в планировании рабочих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программ преподавателей истории (с примерами рабочих программ);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таблица распределения учебных часов по курсам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«Всеобщая история», «История России»;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таблица распределения учебных часов по курсам и годам обучения в средней школе;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рекомендации по составлению рабочих программ с включением событий региональной истории и истории религиозных конфессий на территории Ярославской области;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учебно-методическая разработка по истории «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Веб-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«Русско-турецкая война 1877-1878 гг.»</a:t>
            </a:r>
            <a:endParaRPr lang="ru-RU" sz="11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4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380892"/>
            <a:ext cx="10363200" cy="1857914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  <a:t>Формирование методического пространства РСО</a:t>
            </a:r>
            <a:b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  <a:t>Предметная область «Технология»</a:t>
            </a: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1926167" y="6051909"/>
            <a:ext cx="8534400" cy="465438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2000" dirty="0" smtClean="0">
                <a:latin typeface="Georgia" pitchFamily="18" charset="0"/>
              </a:rPr>
              <a:t>19 мая 2017 года</a:t>
            </a: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160992" y="5269971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r>
              <a:rPr lang="ru-RU" sz="2000" dirty="0"/>
              <a:t>Цамуталина Елена Евгеньевна, доцент кафедры естественно-математических дисциплин ГАУ ДПО ЯО ИРО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40971" y="291194"/>
            <a:ext cx="10278835" cy="23703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900" b="1" dirty="0" smtClean="0">
                <a:solidFill>
                  <a:srgbClr val="A52C36"/>
                </a:solidFill>
              </a:rPr>
              <a:t>КОНЦЕПЦИЯ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900" b="1" dirty="0" smtClean="0"/>
              <a:t>развития технологического </a:t>
            </a:r>
            <a:r>
              <a:rPr lang="ru-RU" sz="1900" b="1" dirty="0"/>
              <a:t>образования в системе общего </a:t>
            </a:r>
            <a:r>
              <a:rPr lang="ru-RU" sz="1900" b="1" dirty="0" smtClean="0"/>
              <a:t>образования </a:t>
            </a:r>
            <a:r>
              <a:rPr lang="ru-RU" sz="1900" b="1" dirty="0"/>
              <a:t>Российской </a:t>
            </a:r>
            <a:r>
              <a:rPr lang="ru-RU" sz="1900" b="1" dirty="0" smtClean="0"/>
              <a:t>Федерации </a:t>
            </a:r>
            <a:r>
              <a:rPr lang="ru-RU" sz="1900" dirty="0" smtClean="0"/>
              <a:t>(проект)</a:t>
            </a:r>
            <a:r>
              <a:rPr lang="en-US" sz="1900" dirty="0" smtClean="0"/>
              <a:t> – </a:t>
            </a:r>
            <a:r>
              <a:rPr lang="ru-RU" sz="1900" dirty="0" smtClean="0"/>
              <a:t>система взглядов на основные проблемы базовые принципы, цели, задачи и направления развития технологического образования школьников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9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/>
              <a:t>ФГОС ООО,   </a:t>
            </a:r>
            <a:r>
              <a:rPr lang="ru-RU" sz="2200" b="1" dirty="0" smtClean="0">
                <a:solidFill>
                  <a:srgbClr val="0000FF"/>
                </a:solidFill>
              </a:rPr>
              <a:t>ПООП ООО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20560" y="3634281"/>
            <a:ext cx="10044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</a:pPr>
            <a:r>
              <a:rPr lang="ru-RU" sz="2000" b="1" kern="0" dirty="0">
                <a:solidFill>
                  <a:srgbClr val="000000"/>
                </a:solidFill>
                <a:latin typeface="Georgia"/>
                <a:cs typeface="+mn-cs"/>
              </a:rPr>
              <a:t>Стратегия социально-экономического развития ЯО до 2025 года </a:t>
            </a:r>
            <a:endParaRPr lang="ru-RU" sz="2000" b="1" kern="0" dirty="0" smtClean="0">
              <a:solidFill>
                <a:srgbClr val="000000"/>
              </a:solidFill>
              <a:latin typeface="Georgia"/>
              <a:cs typeface="+mn-cs"/>
            </a:endParaRPr>
          </a:p>
          <a:p>
            <a:pPr lvl="0" algn="ctr" eaLnBrk="0" hangingPunct="0">
              <a:spcBef>
                <a:spcPts val="0"/>
              </a:spcBef>
            </a:pPr>
            <a:r>
              <a:rPr lang="ru-RU" sz="2000" b="1" kern="0" dirty="0" smtClean="0">
                <a:solidFill>
                  <a:srgbClr val="000000"/>
                </a:solidFill>
                <a:latin typeface="Georgia"/>
                <a:cs typeface="+mn-cs"/>
              </a:rPr>
              <a:t>(</a:t>
            </a:r>
            <a:r>
              <a:rPr lang="ru-RU" sz="2000" b="1" kern="0" dirty="0">
                <a:solidFill>
                  <a:srgbClr val="000000"/>
                </a:solidFill>
                <a:latin typeface="Georgia"/>
                <a:cs typeface="+mn-cs"/>
              </a:rPr>
              <a:t>10 точек роста)</a:t>
            </a:r>
          </a:p>
        </p:txBody>
      </p:sp>
      <p:grpSp>
        <p:nvGrpSpPr>
          <p:cNvPr id="27655" name="Группа 27654"/>
          <p:cNvGrpSpPr/>
          <p:nvPr/>
        </p:nvGrpSpPr>
        <p:grpSpPr>
          <a:xfrm>
            <a:off x="1220560" y="2672443"/>
            <a:ext cx="10044794" cy="620486"/>
            <a:chOff x="1020536" y="3186793"/>
            <a:chExt cx="10044794" cy="62048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20536" y="3186793"/>
              <a:ext cx="2318657" cy="620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МОН РФ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92336" y="3186793"/>
              <a:ext cx="4065814" cy="620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ИРО</a:t>
              </a:r>
            </a:p>
            <a:p>
              <a:pPr algn="ctr"/>
              <a:r>
                <a:rPr lang="ru-RU" dirty="0" smtClean="0"/>
                <a:t>РМО учителей технологии «ТЕМП»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746673" y="3186793"/>
              <a:ext cx="2318657" cy="620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ММО учителей технологии</a:t>
              </a:r>
              <a:endParaRPr lang="ru-RU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39193" y="3339193"/>
              <a:ext cx="65314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8058150" y="3339193"/>
              <a:ext cx="68852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49" name="Прямая со стрелкой 27648"/>
            <p:cNvCxnSpPr/>
            <p:nvPr/>
          </p:nvCxnSpPr>
          <p:spPr>
            <a:xfrm flipH="1" flipV="1">
              <a:off x="3339193" y="3657600"/>
              <a:ext cx="653144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53" name="Прямая со стрелкой 27652"/>
            <p:cNvCxnSpPr/>
            <p:nvPr/>
          </p:nvCxnSpPr>
          <p:spPr>
            <a:xfrm flipH="1">
              <a:off x="8058150" y="3649435"/>
              <a:ext cx="68852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6" name="Правая круглая скобка 27655"/>
          <p:cNvSpPr/>
          <p:nvPr/>
        </p:nvSpPr>
        <p:spPr>
          <a:xfrm rot="5400000">
            <a:off x="6220166" y="-980736"/>
            <a:ext cx="434748" cy="10572752"/>
          </a:xfrm>
          <a:prstGeom prst="rightBracket">
            <a:avLst>
              <a:gd name="adj" fmla="val 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8" name="TextBox 27657"/>
          <p:cNvSpPr txBox="1"/>
          <p:nvPr/>
        </p:nvSpPr>
        <p:spPr>
          <a:xfrm>
            <a:off x="1151164" y="5249635"/>
            <a:ext cx="1057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Формирование методического сопровождения деятельности учителей технологии ЯО</a:t>
            </a:r>
            <a:endParaRPr lang="ru-RU" sz="2200" dirty="0"/>
          </a:p>
        </p:txBody>
      </p:sp>
      <p:sp>
        <p:nvSpPr>
          <p:cNvPr id="27661" name="Стрелка вниз 27660"/>
          <p:cNvSpPr/>
          <p:nvPr/>
        </p:nvSpPr>
        <p:spPr>
          <a:xfrm>
            <a:off x="6105525" y="4547506"/>
            <a:ext cx="664029" cy="5796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355271" y="324303"/>
            <a:ext cx="10145486" cy="663575"/>
          </a:xfrm>
        </p:spPr>
        <p:txBody>
          <a:bodyPr/>
          <a:lstStyle/>
          <a:p>
            <a:pPr algn="ctr" eaLnBrk="1" hangingPunct="1"/>
            <a:r>
              <a:rPr lang="ru-RU" sz="2000" kern="0" dirty="0">
                <a:solidFill>
                  <a:srgbClr val="A52C36"/>
                </a:solidFill>
                <a:latin typeface="Georgia" pitchFamily="18" charset="0"/>
              </a:rPr>
              <a:t>Технологическое образование школьников Ярославской области: сегодня и </a:t>
            </a:r>
            <a:r>
              <a:rPr lang="ru-RU" sz="2000" kern="0" dirty="0" smtClean="0">
                <a:solidFill>
                  <a:srgbClr val="A52C36"/>
                </a:solidFill>
                <a:latin typeface="Georgia" pitchFamily="18" charset="0"/>
              </a:rPr>
              <a:t>завтра </a:t>
            </a:r>
            <a:r>
              <a:rPr lang="ru-RU" sz="2000" kern="0" dirty="0">
                <a:solidFill>
                  <a:srgbClr val="A52C36"/>
                </a:solidFill>
                <a:latin typeface="Georgia" pitchFamily="18" charset="0"/>
              </a:rPr>
              <a:t>К</a:t>
            </a:r>
            <a:r>
              <a:rPr lang="ru-RU" sz="2000" kern="0" dirty="0" smtClean="0">
                <a:solidFill>
                  <a:srgbClr val="A52C36"/>
                </a:solidFill>
                <a:latin typeface="Georgia" pitchFamily="18" charset="0"/>
              </a:rPr>
              <a:t>адровое обеспечение </a:t>
            </a:r>
            <a:endParaRPr lang="ru-RU" sz="20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290457" y="1095063"/>
            <a:ext cx="6213022" cy="237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Направления деятельности РМО «ТЕМП»: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сопровождение профессионального роста учителей технологии;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методическая поддержка деятельности учителей технологии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Формы работы РМО: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конференции,  ассамблеи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конкурсы, выставки,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семинары, круглые столы, мастерские,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проблемные группы,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Arial"/>
              </a:rPr>
              <a:t>стажерские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7669" y="1032574"/>
            <a:ext cx="3532109" cy="250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ГОАУ ЯО ИРО, кафедра ЕМД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7669" y="1491146"/>
            <a:ext cx="3532109" cy="41721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РМО учителей технологии «ТЕМП»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7669" y="2158325"/>
            <a:ext cx="3532109" cy="249963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Совет РМО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7669" y="2658251"/>
            <a:ext cx="3532109" cy="250882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Актив РМО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27669" y="3159096"/>
            <a:ext cx="3532109" cy="249963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obe Garamond Pro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ММО</a:t>
            </a:r>
          </a:p>
        </p:txBody>
      </p:sp>
      <p:cxnSp>
        <p:nvCxnSpPr>
          <p:cNvPr id="12" name="Прямая со стрелкой 11"/>
          <p:cNvCxnSpPr>
            <a:stCxn id="7" idx="2"/>
            <a:endCxn id="8" idx="0"/>
          </p:cNvCxnSpPr>
          <p:nvPr/>
        </p:nvCxnSpPr>
        <p:spPr>
          <a:xfrm>
            <a:off x="2992836" y="1283456"/>
            <a:ext cx="0" cy="2076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>
            <a:off x="2992836" y="1908362"/>
            <a:ext cx="0" cy="24996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0" idx="0"/>
          </p:cNvCxnSpPr>
          <p:nvPr/>
        </p:nvCxnSpPr>
        <p:spPr>
          <a:xfrm>
            <a:off x="2992836" y="2408288"/>
            <a:ext cx="0" cy="24996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>
            <a:off x="2992836" y="2909133"/>
            <a:ext cx="0" cy="24996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83254"/>
              </p:ext>
            </p:extLst>
          </p:nvPr>
        </p:nvGraphicFramePr>
        <p:xfrm>
          <a:off x="1227669" y="3715959"/>
          <a:ext cx="1050562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874"/>
                <a:gridCol w="4450748"/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Участие в обсуждение федеральных документов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Участие в ФЦПРО, РИП, конкурсах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Обсуждение проблем ТО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школьников в ЯО, внесение предложений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Выстраивание единых подходов в содержании предмета, планировании, применении современных образовательных технологий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Совместное планирование деятельности РМО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Проведение мероприятий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по плану РМО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Деятельность рабочих групп по актуальным проблемам ТО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Планирование деятельности ММО в соответствии с учетом направлений деятельности РМО</a:t>
                      </a:r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Учащиеся – призеры и победители Всероссийской олимпиады школьников по технологии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Учителя – победители муниципального  этапа и участники регионального этапа  конкурса «Учитель России»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Региональная ассамблея учителей технологии (РАУТ)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Региональный конкурс методических разработок учителей технологии ЯО «Методические грани мастерства»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Обобщение опыта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передовых практик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0" y="365126"/>
            <a:ext cx="9926638" cy="80236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A52C36"/>
                </a:solidFill>
              </a:rPr>
              <a:t>Формирование методического сопровождения деятельности учителей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51005" y="1232128"/>
            <a:ext cx="4662899" cy="823912"/>
          </a:xfrm>
        </p:spPr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56117" y="2056040"/>
            <a:ext cx="5157787" cy="3684588"/>
          </a:xfrm>
        </p:spPr>
        <p:txBody>
          <a:bodyPr/>
          <a:lstStyle/>
          <a:p>
            <a:r>
              <a:rPr lang="ru-RU" sz="1600" dirty="0" smtClean="0"/>
              <a:t>Отсутствие мониторинга проблем и дефицитов в деятельности учителей технологии в МР</a:t>
            </a:r>
          </a:p>
          <a:p>
            <a:r>
              <a:rPr lang="ru-RU" sz="1600" dirty="0"/>
              <a:t>Недостаточная активность ММС в методическом сопровождении учителей технологии</a:t>
            </a:r>
          </a:p>
          <a:p>
            <a:r>
              <a:rPr lang="ru-RU" sz="1600" dirty="0" smtClean="0"/>
              <a:t>Недостаточность согласованности в деятельности ИРО и ММС:</a:t>
            </a:r>
          </a:p>
          <a:p>
            <a:pPr lvl="1"/>
            <a:r>
              <a:rPr lang="ru-RU" sz="1200" dirty="0" smtClean="0"/>
              <a:t>Планирование деятельности</a:t>
            </a:r>
          </a:p>
          <a:p>
            <a:pPr lvl="1"/>
            <a:r>
              <a:rPr lang="ru-RU" sz="1200" dirty="0" smtClean="0"/>
              <a:t>Проведение мероприятий</a:t>
            </a:r>
          </a:p>
          <a:p>
            <a:pPr lvl="1"/>
            <a:r>
              <a:rPr lang="ru-RU" sz="1200" dirty="0" smtClean="0"/>
              <a:t>Избыточность мероприятий для учащихся и педагогов</a:t>
            </a:r>
          </a:p>
          <a:p>
            <a:r>
              <a:rPr lang="ru-RU" sz="1600" dirty="0" smtClean="0"/>
              <a:t>Недостаточность обратной связи в части информированности администрации ОО,  учителей, методистов ММС по предложениям ИРО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20929" y="1232128"/>
            <a:ext cx="4550787" cy="823912"/>
          </a:xfrm>
        </p:spPr>
        <p:txBody>
          <a:bodyPr/>
          <a:lstStyle/>
          <a:p>
            <a:r>
              <a:rPr lang="ru-RU" dirty="0" smtClean="0"/>
              <a:t>Предложения: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88529" y="2056040"/>
            <a:ext cx="5183188" cy="3684588"/>
          </a:xfrm>
        </p:spPr>
        <p:txBody>
          <a:bodyPr/>
          <a:lstStyle/>
          <a:p>
            <a:r>
              <a:rPr lang="ru-RU" sz="1600" dirty="0" smtClean="0"/>
              <a:t>ГАУ ДПО ЯО ИРО – Центр управления методическим сопровождением деятельности педагогов</a:t>
            </a:r>
          </a:p>
          <a:p>
            <a:r>
              <a:rPr lang="ru-RU" sz="1600" dirty="0" smtClean="0"/>
              <a:t>Проведение семинаров, круглых столов для руководителей и методистов ММС по проблемам реализации ФГОС (по предметам)</a:t>
            </a:r>
          </a:p>
          <a:p>
            <a:r>
              <a:rPr lang="ru-RU" sz="1600" dirty="0" smtClean="0"/>
              <a:t>Совместное планирование/согласование мероприятий</a:t>
            </a:r>
          </a:p>
          <a:p>
            <a:r>
              <a:rPr lang="ru-RU" sz="1600" dirty="0"/>
              <a:t>Рекомендовать ММС проведение мониторинга проблем и дефицитов в деятельности работников образования в МР и обмен этой информацией с ИРО</a:t>
            </a:r>
          </a:p>
          <a:p>
            <a:r>
              <a:rPr lang="ru-RU" sz="1600" dirty="0" smtClean="0"/>
              <a:t>Рассмотрение возможности определения единого методического дня учителей-предметников в ЯО</a:t>
            </a:r>
            <a:endParaRPr lang="en-US" sz="1600" dirty="0" smtClean="0"/>
          </a:p>
          <a:p>
            <a:r>
              <a:rPr lang="ru-RU" sz="1600" smtClean="0"/>
              <a:t>Создание/модернизация регионального ресурса </a:t>
            </a:r>
            <a:r>
              <a:rPr lang="ru-RU" sz="1600" dirty="0" smtClean="0"/>
              <a:t>эффективных практик педагогов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12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380892"/>
            <a:ext cx="10363200" cy="1857914"/>
          </a:xfrm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rgbClr val="A52C36"/>
                </a:solidFill>
              </a:rPr>
              <a:t>Взаимодействие с ММС в рамках </a:t>
            </a:r>
            <a:r>
              <a:rPr lang="ru-RU" sz="3600" dirty="0" err="1">
                <a:solidFill>
                  <a:srgbClr val="A52C36"/>
                </a:solidFill>
              </a:rPr>
              <a:t>тьюторского</a:t>
            </a:r>
            <a:r>
              <a:rPr lang="ru-RU" sz="3600" dirty="0">
                <a:solidFill>
                  <a:srgbClr val="A52C36"/>
                </a:solidFill>
              </a:rPr>
              <a:t> сопровождения профессионального развития учителей начальной школы </a:t>
            </a:r>
            <a:r>
              <a:rPr lang="ru-RU" sz="3600" dirty="0" smtClean="0">
                <a:solidFill>
                  <a:srgbClr val="A52C36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A52C36"/>
                </a:solidFill>
                <a:latin typeface="Georgia" pitchFamily="18" charset="0"/>
              </a:rPr>
            </a:br>
            <a:endParaRPr lang="ru-RU" sz="36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1287348" y="5303989"/>
            <a:ext cx="10050162" cy="931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Тихомирова </a:t>
            </a:r>
            <a:r>
              <a:rPr lang="ru-RU" sz="2000" dirty="0"/>
              <a:t>Ольга Вячеславовна, </a:t>
            </a:r>
            <a:r>
              <a:rPr lang="ru-RU" sz="2000" dirty="0" err="1"/>
              <a:t>к.п.н</a:t>
            </a:r>
            <a:r>
              <a:rPr lang="ru-RU" sz="2000" dirty="0" smtClean="0"/>
              <a:t>, заведующий </a:t>
            </a:r>
            <a:r>
              <a:rPr lang="ru-RU" sz="2000" dirty="0"/>
              <a:t>кафедрой начального </a:t>
            </a:r>
            <a:r>
              <a:rPr lang="ru-RU" sz="2000" dirty="0" smtClean="0"/>
              <a:t>образования</a:t>
            </a:r>
            <a:endParaRPr lang="ru-RU" sz="2000" dirty="0" smtClean="0">
              <a:latin typeface="Georgia" pitchFamily="18" charset="0"/>
            </a:endParaRPr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sz="2000" dirty="0" smtClean="0">
                <a:latin typeface="Georgia" pitchFamily="18" charset="0"/>
              </a:rPr>
              <a:t>19 мая 2017 года</a:t>
            </a: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050925" y="5634038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49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355271" y="324303"/>
            <a:ext cx="10145486" cy="663575"/>
          </a:xfrm>
        </p:spPr>
        <p:txBody>
          <a:bodyPr/>
          <a:lstStyle/>
          <a:p>
            <a:pPr algn="ctr" eaLnBrk="1" hangingPunct="1"/>
            <a:r>
              <a:rPr lang="ru-RU" sz="2000" kern="0" dirty="0">
                <a:solidFill>
                  <a:srgbClr val="A52C36"/>
                </a:solidFill>
                <a:latin typeface="Georgia" pitchFamily="18" charset="0"/>
              </a:rPr>
              <a:t>Технологическое образование школьников Ярославской области: сегодня и </a:t>
            </a:r>
            <a:r>
              <a:rPr lang="ru-RU" sz="2000" kern="0" dirty="0" smtClean="0">
                <a:solidFill>
                  <a:srgbClr val="A52C36"/>
                </a:solidFill>
                <a:latin typeface="Georgia" pitchFamily="18" charset="0"/>
              </a:rPr>
              <a:t>завтра </a:t>
            </a:r>
            <a:r>
              <a:rPr lang="ru-RU" sz="2000" kern="0" dirty="0">
                <a:solidFill>
                  <a:srgbClr val="A52C36"/>
                </a:solidFill>
                <a:latin typeface="Georgia" pitchFamily="18" charset="0"/>
              </a:rPr>
              <a:t>К</a:t>
            </a:r>
            <a:r>
              <a:rPr lang="ru-RU" sz="2000" kern="0" dirty="0" smtClean="0">
                <a:solidFill>
                  <a:srgbClr val="A52C36"/>
                </a:solidFill>
                <a:latin typeface="Georgia" pitchFamily="18" charset="0"/>
              </a:rPr>
              <a:t>адровое обеспечение </a:t>
            </a:r>
            <a:endParaRPr lang="ru-RU" sz="20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38200" y="1129030"/>
            <a:ext cx="6349409" cy="8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dirty="0" smtClean="0"/>
              <a:t>Пространство взаимодействия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481535" y="4471991"/>
            <a:ext cx="246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Антропологическая ось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4968" y="348817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Инфраструктурная ось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7307" y="476844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«Предметная» ось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98259" y="3980855"/>
            <a:ext cx="266767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Диагностика </a:t>
            </a:r>
            <a:r>
              <a:rPr lang="ru-RU" sz="2000" dirty="0" smtClean="0"/>
              <a:t>и работа с </a:t>
            </a:r>
          </a:p>
          <a:p>
            <a:pPr algn="ctr"/>
            <a:r>
              <a:rPr lang="ru-RU" sz="2000" dirty="0" smtClean="0"/>
              <a:t>«точками роста»:</a:t>
            </a:r>
          </a:p>
          <a:p>
            <a:pPr algn="ctr"/>
            <a:r>
              <a:rPr lang="ru-RU" sz="2000" dirty="0" smtClean="0"/>
              <a:t>ИП профессионального развития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04707" y="1981614"/>
            <a:ext cx="619878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Конструирование и сопровождение ИОМ педагога: единое образовательное пространство реализации ППК</a:t>
            </a:r>
            <a:r>
              <a:rPr lang="en-US" sz="2000" dirty="0" smtClean="0"/>
              <a:t> </a:t>
            </a:r>
            <a:r>
              <a:rPr lang="ru-RU" sz="2000" dirty="0" smtClean="0"/>
              <a:t>и научно-методических мероприятий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5987" y="3787223"/>
            <a:ext cx="236872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Сопровождение педагогической деятельности: совместное проектирование, </a:t>
            </a:r>
            <a:r>
              <a:rPr lang="ru-RU" sz="2000" dirty="0"/>
              <a:t>ПОС, </a:t>
            </a:r>
            <a:r>
              <a:rPr lang="ru-RU" sz="2000" dirty="0" smtClean="0"/>
              <a:t>РМО</a:t>
            </a:r>
            <a:endParaRPr lang="ru-RU" sz="2000" dirty="0"/>
          </a:p>
        </p:txBody>
      </p:sp>
      <p:pic>
        <p:nvPicPr>
          <p:cNvPr id="2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>
            <a:off x="6248401" y="5051341"/>
            <a:ext cx="2905124" cy="684346"/>
          </a:xfrm>
          <a:prstGeom prst="straightConnector1">
            <a:avLst/>
          </a:prstGeom>
          <a:ln w="57150">
            <a:solidFill>
              <a:srgbClr val="B25A4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204097" y="3697239"/>
            <a:ext cx="13462" cy="1354102"/>
          </a:xfrm>
          <a:prstGeom prst="straightConnector1">
            <a:avLst/>
          </a:prstGeom>
          <a:ln w="57150">
            <a:solidFill>
              <a:srgbClr val="B25A4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374411" y="5041131"/>
            <a:ext cx="2841762" cy="694556"/>
          </a:xfrm>
          <a:prstGeom prst="straightConnector1">
            <a:avLst/>
          </a:prstGeom>
          <a:ln w="57150">
            <a:solidFill>
              <a:srgbClr val="B25A4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355271" y="324303"/>
            <a:ext cx="10145486" cy="663575"/>
          </a:xfrm>
        </p:spPr>
        <p:txBody>
          <a:bodyPr/>
          <a:lstStyle/>
          <a:p>
            <a:pPr algn="ctr" eaLnBrk="1" hangingPunct="1"/>
            <a:r>
              <a:rPr lang="ru-RU" sz="2800" kern="0" dirty="0">
                <a:solidFill>
                  <a:srgbClr val="A52C36"/>
                </a:solidFill>
                <a:latin typeface="Georgia" pitchFamily="18" charset="0"/>
              </a:rPr>
              <a:t>Технологическое образование школьников Ярославской области: сегодня и </a:t>
            </a:r>
            <a:r>
              <a:rPr lang="ru-RU" sz="2800" kern="0" dirty="0" smtClean="0">
                <a:solidFill>
                  <a:srgbClr val="A52C36"/>
                </a:solidFill>
                <a:latin typeface="Georgia" pitchFamily="18" charset="0"/>
              </a:rPr>
              <a:t>завтра </a:t>
            </a:r>
            <a:r>
              <a:rPr lang="ru-RU" sz="2800" kern="0" dirty="0">
                <a:solidFill>
                  <a:srgbClr val="A52C36"/>
                </a:solidFill>
                <a:latin typeface="Georgia" pitchFamily="18" charset="0"/>
              </a:rPr>
              <a:t>К</a:t>
            </a:r>
            <a:r>
              <a:rPr lang="ru-RU" sz="2800" kern="0" dirty="0" smtClean="0">
                <a:solidFill>
                  <a:srgbClr val="A52C36"/>
                </a:solidFill>
                <a:latin typeface="Georgia" pitchFamily="18" charset="0"/>
              </a:rPr>
              <a:t>адровое обеспечение </a:t>
            </a:r>
            <a:endParaRPr lang="ru-RU" sz="28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pic>
        <p:nvPicPr>
          <p:cNvPr id="2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062680" y="2345199"/>
            <a:ext cx="11129319" cy="39978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/>
              <a:t>Кадровые:</a:t>
            </a:r>
            <a:r>
              <a:rPr lang="ru-RU" sz="2400" dirty="0" smtClean="0"/>
              <a:t> </a:t>
            </a:r>
            <a:r>
              <a:rPr lang="ru-RU" sz="2400" dirty="0" err="1" smtClean="0"/>
              <a:t>тьюторские</a:t>
            </a:r>
            <a:r>
              <a:rPr lang="ru-RU" sz="2400" dirty="0" smtClean="0"/>
              <a:t> команды в ММС</a:t>
            </a:r>
          </a:p>
          <a:p>
            <a:r>
              <a:rPr lang="ru-RU" sz="2400" i="1" dirty="0" smtClean="0"/>
              <a:t>Методические: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Методика определения «точек роста» и отслеживания процесса повышения профессиональной компетентности, разработки ИП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ППК «Модернизация содержания и технологий НОО» на основе ИОМ  </a:t>
            </a:r>
          </a:p>
          <a:p>
            <a:r>
              <a:rPr lang="ru-RU" sz="2400" i="1" dirty="0" smtClean="0"/>
              <a:t>Организационные: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РИП «</a:t>
            </a:r>
            <a:r>
              <a:rPr lang="ru-RU" sz="2400" dirty="0" err="1" smtClean="0"/>
              <a:t>Тьюторское</a:t>
            </a:r>
            <a:r>
              <a:rPr lang="ru-RU" sz="2400" dirty="0" smtClean="0"/>
              <a:t> сопровождение профессионального развития учителя начальной школы как способ реализации непрерывного дополнительного профессионального образования педагогов» (</a:t>
            </a:r>
            <a:r>
              <a:rPr lang="ru-RU" sz="2400" dirty="0" err="1" smtClean="0"/>
              <a:t>н.р</a:t>
            </a:r>
            <a:r>
              <a:rPr lang="ru-RU" sz="2400" dirty="0" smtClean="0"/>
              <a:t>. </a:t>
            </a:r>
            <a:r>
              <a:rPr lang="ru-RU" sz="2400" dirty="0" err="1" smtClean="0"/>
              <a:t>д.п.н</a:t>
            </a:r>
            <a:r>
              <a:rPr lang="ru-RU" sz="2400" dirty="0" smtClean="0"/>
              <a:t>., проф. Золотарева А.В.)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РМО УНО</a:t>
            </a:r>
            <a:endParaRPr lang="ru-RU" sz="24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49313" y="1333847"/>
            <a:ext cx="5897879" cy="8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smtClean="0"/>
              <a:t>Ресурсы взаимодействия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380892"/>
            <a:ext cx="10363200" cy="1857914"/>
          </a:xfrm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rgbClr val="A52C36"/>
                </a:solidFill>
              </a:rPr>
              <a:t>Дошкольное образование региона: методическая жизнь</a:t>
            </a:r>
            <a:r>
              <a:rPr lang="ru-RU" sz="3600" dirty="0" smtClean="0">
                <a:solidFill>
                  <a:srgbClr val="A52C36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A52C36"/>
                </a:solidFill>
                <a:latin typeface="Georgia" pitchFamily="18" charset="0"/>
              </a:rPr>
            </a:br>
            <a:endParaRPr lang="ru-RU" sz="3600" dirty="0" smtClean="0">
              <a:solidFill>
                <a:srgbClr val="A52C36"/>
              </a:solidFill>
              <a:latin typeface="Georgia" pitchFamily="18" charset="0"/>
            </a:endParaRP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050925" y="5634038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3622" y="5179315"/>
            <a:ext cx="8517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 err="1" smtClean="0"/>
              <a:t>Коточигова</a:t>
            </a:r>
            <a:r>
              <a:rPr lang="ru-RU" dirty="0" smtClean="0"/>
              <a:t> Елена Вадимовна, </a:t>
            </a:r>
            <a:r>
              <a:rPr lang="ru-RU" dirty="0" err="1" smtClean="0"/>
              <a:t>к.пс.н</a:t>
            </a:r>
            <a:r>
              <a:rPr lang="ru-RU" dirty="0"/>
              <a:t>, заведующий кафедрой </a:t>
            </a:r>
            <a:r>
              <a:rPr lang="ru-RU" dirty="0" smtClean="0"/>
              <a:t>дошкольного образования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dirty="0"/>
              <a:t>19 мая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16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346" y="416718"/>
            <a:ext cx="7061886" cy="1325563"/>
          </a:xfrm>
        </p:spPr>
        <p:txBody>
          <a:bodyPr/>
          <a:lstStyle/>
          <a:p>
            <a:pPr algn="ctr"/>
            <a:r>
              <a:rPr lang="ru-RU" dirty="0" smtClean="0"/>
              <a:t>Идея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466" y="2269324"/>
            <a:ext cx="9897532" cy="2895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+mj-lt"/>
              </a:rPr>
              <a:t>Ключевой аспект существования единой методической среды региона (в части дошкольного образования) - создание устойчиво функционирующей системы методического обеспечения, осуществляющей подготовку и повышение квалификации кадров</a:t>
            </a:r>
            <a:endParaRPr lang="ru-RU" sz="3200" dirty="0">
              <a:latin typeface="+mj-lt"/>
            </a:endParaRPr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07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467" y="1964268"/>
            <a:ext cx="11446933" cy="47248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Направление 3. ИРО- </a:t>
            </a:r>
            <a:r>
              <a:rPr lang="ru-RU" dirty="0" err="1" smtClean="0"/>
              <a:t>коммуникационно</a:t>
            </a:r>
            <a:r>
              <a:rPr lang="ru-RU" dirty="0" smtClean="0"/>
              <a:t>-инновационная площадка развития  образовательной сферы региона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Ключевое </a:t>
            </a:r>
            <a:r>
              <a:rPr lang="ru-RU" sz="2400" dirty="0"/>
              <a:t>событие 3.2.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Развитие </a:t>
            </a:r>
            <a:r>
              <a:rPr lang="ru-RU" sz="2400" i="1" dirty="0"/>
              <a:t>системы взаимодействия ИРО с муниципальными методическими службами </a:t>
            </a:r>
            <a:r>
              <a:rPr lang="ru-RU" sz="2400" i="1" dirty="0" smtClean="0"/>
              <a:t>РСО</a:t>
            </a:r>
            <a:r>
              <a:rPr lang="en-US" sz="2400" i="1" dirty="0" smtClean="0"/>
              <a:t> (</a:t>
            </a:r>
            <a:r>
              <a:rPr lang="ru-RU" sz="2400" i="1" dirty="0" smtClean="0"/>
              <a:t>программа развития ИРО)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Цель ключевого события на период 2018-2020гг.</a:t>
            </a:r>
          </a:p>
          <a:p>
            <a:pPr marL="0" indent="0">
              <a:buNone/>
            </a:pPr>
            <a:r>
              <a:rPr lang="ru-RU" sz="2400" i="1" dirty="0" smtClean="0"/>
              <a:t>Создание единого методического пространства РСО</a:t>
            </a:r>
            <a:r>
              <a:rPr lang="ru-RU" sz="2400" i="1" dirty="0"/>
              <a:t>, направленного  на профессиональное развитие </a:t>
            </a:r>
            <a:r>
              <a:rPr lang="ru-RU" sz="2400" i="1" dirty="0" smtClean="0"/>
              <a:t>кадров 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39852" y="152911"/>
            <a:ext cx="671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32D35"/>
                </a:solidFill>
              </a:rPr>
              <a:t>ИРО-научно-методический центр</a:t>
            </a:r>
            <a:endParaRPr lang="ru-RU" sz="3200" dirty="0">
              <a:solidFill>
                <a:srgbClr val="A32D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480" y="1073288"/>
            <a:ext cx="5192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32D35"/>
                </a:solidFill>
              </a:rPr>
              <a:t>ИРО-методический центр</a:t>
            </a:r>
            <a:endParaRPr lang="ru-RU" sz="3200" dirty="0">
              <a:solidFill>
                <a:srgbClr val="A32D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4491" y="828158"/>
            <a:ext cx="412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32D35"/>
                </a:solidFill>
              </a:rPr>
              <a:t>ИРО-учебный центр</a:t>
            </a:r>
            <a:endParaRPr lang="ru-RU" sz="3200" dirty="0">
              <a:solidFill>
                <a:srgbClr val="A32D35"/>
              </a:solidFill>
            </a:endParaRPr>
          </a:p>
        </p:txBody>
      </p:sp>
      <p:pic>
        <p:nvPicPr>
          <p:cNvPr id="7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2947" y="5914241"/>
            <a:ext cx="814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32D35"/>
                </a:solidFill>
              </a:rPr>
              <a:t>ИРО-региональная методическая служба</a:t>
            </a:r>
            <a:endParaRPr lang="ru-RU" sz="3200" dirty="0">
              <a:solidFill>
                <a:srgbClr val="A32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устроено?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+mj-lt"/>
              </a:rPr>
              <a:t>система методического обеспечения имеет двухуровневую структуру</a:t>
            </a:r>
          </a:p>
          <a:p>
            <a:pPr lvl="1"/>
            <a:r>
              <a:rPr lang="ru-RU" sz="2800" dirty="0" smtClean="0">
                <a:latin typeface="+mj-lt"/>
              </a:rPr>
              <a:t>центральный элемент - научно – методическая работа КДО ИРО</a:t>
            </a:r>
          </a:p>
          <a:p>
            <a:pPr lvl="1"/>
            <a:r>
              <a:rPr lang="ru-RU" sz="2800" dirty="0" smtClean="0">
                <a:latin typeface="+mj-lt"/>
              </a:rPr>
              <a:t>в каждом районе есть служба, специалист, курирующий дошкольное образование (имеющие необходимый опыт, задел, кадровые и материально-технические ресурсы)</a:t>
            </a:r>
            <a:endParaRPr lang="ru-RU" sz="2800" dirty="0">
              <a:latin typeface="+mj-lt"/>
            </a:endParaRPr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91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задачи решаются?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8314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разработка и реализация годового плана работы, реализация дорожной карты введения ФГОС ДО</a:t>
            </a:r>
          </a:p>
          <a:p>
            <a:pPr marL="0" indent="0">
              <a:buNone/>
            </a:pPr>
            <a:r>
              <a:rPr lang="ru-RU" dirty="0" smtClean="0"/>
              <a:t>разработка учебно-методических материалов; разработка учебных программ</a:t>
            </a:r>
          </a:p>
          <a:p>
            <a:pPr marL="0" indent="0">
              <a:buNone/>
            </a:pPr>
            <a:r>
              <a:rPr lang="ru-RU" dirty="0" smtClean="0"/>
              <a:t>подготовка персонала ММЦ (руководителей, методистов, разработчиков образовательных ресурсов)</a:t>
            </a:r>
          </a:p>
          <a:p>
            <a:pPr marL="0" indent="0">
              <a:buNone/>
            </a:pPr>
            <a:r>
              <a:rPr lang="ru-RU" dirty="0" smtClean="0"/>
              <a:t>проведение на базе МР мероприятий по повышению квалификации </a:t>
            </a:r>
          </a:p>
          <a:p>
            <a:pPr marL="0" indent="0">
              <a:buNone/>
            </a:pPr>
            <a:r>
              <a:rPr lang="ru-RU" dirty="0" smtClean="0"/>
              <a:t>обеспечение доступа к учебно-методическим материалам и цифровым образовательным ресурсам (в первую очередь педагогам и специалистам методических служб)</a:t>
            </a:r>
          </a:p>
          <a:p>
            <a:pPr marL="0" indent="0">
              <a:buNone/>
            </a:pPr>
            <a:r>
              <a:rPr lang="ru-RU" dirty="0" smtClean="0"/>
              <a:t>обеспечение на базе МР регулярной методической поддержки педагогических кадров ДОО, а также оказание консультационной помощи</a:t>
            </a:r>
          </a:p>
          <a:p>
            <a:pPr marL="0" indent="0">
              <a:buNone/>
            </a:pPr>
            <a:r>
              <a:rPr lang="ru-RU" dirty="0" smtClean="0"/>
              <a:t> проведение научно-практических конференций, семинаров, консультаций; организация и поддержка сетевых дискуссий, конференций/телеконференций</a:t>
            </a:r>
            <a:endParaRPr lang="ru-RU" dirty="0"/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02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063" y="41671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Законы управления и здравого смысла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8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Как только система становится открытой – она начинает работать… мотивированно и целеустремленно…</a:t>
            </a:r>
          </a:p>
          <a:p>
            <a:r>
              <a:rPr lang="ru-RU" dirty="0" smtClean="0"/>
              <a:t>Как только информация становится доступной всем – эффективность работы каждого и управления всеми возрастают…</a:t>
            </a:r>
          </a:p>
          <a:p>
            <a:r>
              <a:rPr lang="ru-RU" dirty="0" smtClean="0"/>
              <a:t>Как только начинает происходить уменьшение количества ответственных лиц – увеличивается количество запланированных решений…</a:t>
            </a:r>
          </a:p>
          <a:p>
            <a:r>
              <a:rPr lang="ru-RU" dirty="0" smtClean="0"/>
              <a:t>Если вдруг удается создать настоящий план с датами, целями,  ожидаемыми измеряемыми результатами, ответственными и участниками, перспективный, понятно написанный и расположенный в зоне видимости – он неизбежно начинает исполняться… </a:t>
            </a:r>
          </a:p>
          <a:p>
            <a:endParaRPr lang="ru-RU" dirty="0"/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20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380892"/>
            <a:ext cx="10363200" cy="946508"/>
          </a:xfrm>
        </p:spPr>
        <p:txBody>
          <a:bodyPr/>
          <a:lstStyle/>
          <a:p>
            <a:pPr algn="ctr" eaLnBrk="1" hangingPunct="1"/>
            <a:r>
              <a:rPr lang="ru-RU" sz="3600" dirty="0" err="1" smtClean="0">
                <a:solidFill>
                  <a:srgbClr val="A52C36"/>
                </a:solidFill>
                <a:latin typeface="Georgia" pitchFamily="18" charset="0"/>
              </a:rPr>
              <a:t>Региональн</a:t>
            </a:r>
            <a:r>
              <a:rPr lang="en-US" sz="3600" dirty="0" smtClean="0">
                <a:solidFill>
                  <a:srgbClr val="A52C36"/>
                </a:solidFill>
                <a:latin typeface="Georgia" pitchFamily="18" charset="0"/>
              </a:rPr>
              <a:t>a</a:t>
            </a:r>
            <a:r>
              <a:rPr lang="ru-RU" sz="3600" dirty="0" smtClean="0">
                <a:solidFill>
                  <a:srgbClr val="A52C36"/>
                </a:solidFill>
                <a:latin typeface="Georgia" pitchFamily="18" charset="0"/>
              </a:rPr>
              <a:t>я методическая служба</a:t>
            </a: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1287348" y="5303989"/>
            <a:ext cx="10050162" cy="931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Полищук Светлана Михайловна, руководитель центра развития инновационной инфраструктуры</a:t>
            </a:r>
            <a:endParaRPr lang="ru-RU" sz="2000" dirty="0" smtClean="0">
              <a:latin typeface="Georgia" pitchFamily="18" charset="0"/>
            </a:endParaRPr>
          </a:p>
          <a:p>
            <a:pPr marL="0" indent="0" algn="ctr" eaLnBrk="1" hangingPunct="1">
              <a:buFont typeface="Georgia" pitchFamily="18" charset="0"/>
              <a:buNone/>
            </a:pPr>
            <a:r>
              <a:rPr lang="ru-RU" sz="2000" dirty="0" smtClean="0">
                <a:latin typeface="Georgia" pitchFamily="18" charset="0"/>
              </a:rPr>
              <a:t>19 мая 2017 года</a:t>
            </a: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050925" y="5634038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78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279800" y="162000"/>
            <a:ext cx="10072424" cy="5986800"/>
          </a:xfrm>
          <a:prstGeom prst="rect">
            <a:avLst/>
          </a:prstGeom>
          <a:noFill/>
          <a:ln w="12600">
            <a:solidFill>
              <a:srgbClr val="A32D35"/>
            </a:solidFill>
            <a:miter/>
          </a:ln>
        </p:spPr>
      </p:sp>
      <p:sp>
        <p:nvSpPr>
          <p:cNvPr id="123" name="CustomShape 2"/>
          <p:cNvSpPr/>
          <p:nvPr/>
        </p:nvSpPr>
        <p:spPr>
          <a:xfrm>
            <a:off x="1279800" y="184490"/>
            <a:ext cx="9640736" cy="90328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 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                                                                                                              Как </a:t>
            </a:r>
            <a:r>
              <a:rPr lang="ru-RU" dirty="0">
                <a:solidFill>
                  <a:srgbClr val="C00000"/>
                </a:solidFill>
                <a:latin typeface="Calibri"/>
              </a:rPr>
              <a:t>корабль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назовешь </a:t>
            </a:r>
            <a:r>
              <a:rPr lang="ru-RU" dirty="0">
                <a:solidFill>
                  <a:srgbClr val="C00000"/>
                </a:solidFill>
                <a:latin typeface="Calibri"/>
              </a:rPr>
              <a:t>….</a:t>
            </a:r>
            <a:endParaRPr lang="ru-RU" dirty="0" smtClean="0">
              <a:solidFill>
                <a:srgbClr val="C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595959"/>
                </a:solidFill>
                <a:latin typeface="Calibri"/>
              </a:rPr>
              <a:t> </a:t>
            </a:r>
            <a:endParaRPr dirty="0"/>
          </a:p>
        </p:txBody>
      </p:sp>
      <p:pic>
        <p:nvPicPr>
          <p:cNvPr id="124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79800" y="1412776"/>
            <a:ext cx="9928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методическая служба 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Что это?</a:t>
            </a:r>
            <a:r>
              <a:rPr lang="ru-RU" sz="3200" dirty="0" smtClean="0">
                <a:latin typeface="Arial Narrow" pitchFamily="34" charset="0"/>
              </a:rPr>
              <a:t> </a:t>
            </a:r>
          </a:p>
          <a:p>
            <a:r>
              <a:rPr lang="ru-RU" sz="3200" dirty="0" smtClean="0">
                <a:latin typeface="Arial Narrow" pitchFamily="34" charset="0"/>
              </a:rPr>
              <a:t>совокупность </a:t>
            </a:r>
            <a:r>
              <a:rPr lang="ru-RU" sz="3200" dirty="0">
                <a:latin typeface="Arial Narrow" pitchFamily="34" charset="0"/>
              </a:rPr>
              <a:t>относительно самостоятельных и </a:t>
            </a:r>
            <a:r>
              <a:rPr lang="ru-RU" sz="3200" dirty="0" smtClean="0">
                <a:latin typeface="Arial Narrow" pitchFamily="34" charset="0"/>
              </a:rPr>
              <a:t>взаимосвязанных</a:t>
            </a:r>
            <a:r>
              <a:rPr lang="ru-RU" sz="3200" dirty="0">
                <a:latin typeface="Arial Narrow" pitchFamily="34" charset="0"/>
              </a:rPr>
              <a:t> интегрированных между собой субъектов методической деятельности разных </a:t>
            </a:r>
            <a:r>
              <a:rPr lang="ru-RU" sz="3200" dirty="0" smtClean="0">
                <a:latin typeface="Arial Narrow" pitchFamily="34" charset="0"/>
              </a:rPr>
              <a:t>уровней, </a:t>
            </a:r>
            <a:r>
              <a:rPr lang="ru-RU" sz="3200" dirty="0">
                <a:latin typeface="Arial Narrow" pitchFamily="34" charset="0"/>
              </a:rPr>
              <a:t>обеспечивающих оказание адресной помощи </a:t>
            </a:r>
            <a:r>
              <a:rPr lang="ru-RU" sz="3200" dirty="0" smtClean="0">
                <a:latin typeface="Arial Narrow" pitchFamily="34" charset="0"/>
              </a:rPr>
              <a:t>педагогам в </a:t>
            </a:r>
            <a:r>
              <a:rPr lang="ru-RU" sz="3200" dirty="0">
                <a:latin typeface="Arial Narrow" pitchFamily="34" charset="0"/>
              </a:rPr>
              <a:t>развитии их профессионального мастерства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8361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279800" y="162000"/>
            <a:ext cx="10072424" cy="5986800"/>
          </a:xfrm>
          <a:prstGeom prst="rect">
            <a:avLst/>
          </a:prstGeom>
          <a:noFill/>
          <a:ln w="12600">
            <a:solidFill>
              <a:srgbClr val="A32D35"/>
            </a:solidFill>
            <a:miter/>
          </a:ln>
        </p:spPr>
      </p:sp>
      <p:sp>
        <p:nvSpPr>
          <p:cNvPr id="123" name="CustomShape 2"/>
          <p:cNvSpPr/>
          <p:nvPr/>
        </p:nvSpPr>
        <p:spPr>
          <a:xfrm>
            <a:off x="1279800" y="184491"/>
            <a:ext cx="9496720" cy="7242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  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                                                                                        Ищем смыслы….</a:t>
            </a:r>
          </a:p>
        </p:txBody>
      </p:sp>
      <p:pic>
        <p:nvPicPr>
          <p:cNvPr id="124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79800" y="1107184"/>
            <a:ext cx="9928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D93F01"/>
              </a:buClr>
              <a:buSzPct val="120000"/>
            </a:pPr>
            <a:r>
              <a:rPr lang="ru-RU" sz="3200" b="1" dirty="0" smtClean="0">
                <a:solidFill>
                  <a:srgbClr val="C00000"/>
                </a:solidFill>
              </a:rPr>
              <a:t>Региональная методическая служба  -</a:t>
            </a:r>
          </a:p>
          <a:p>
            <a:pPr marL="0" lvl="8" algn="ctr">
              <a:buClr>
                <a:srgbClr val="D93F01"/>
              </a:buClr>
              <a:buSzPct val="120000"/>
            </a:pPr>
            <a:r>
              <a:rPr lang="ru-RU" sz="3200" dirty="0" smtClean="0">
                <a:solidFill>
                  <a:srgbClr val="C00000"/>
                </a:solidFill>
              </a:rPr>
              <a:t>Для чего?</a:t>
            </a:r>
            <a:r>
              <a:rPr lang="ru-RU" sz="3200" dirty="0" smtClean="0">
                <a:latin typeface="Arial Narrow" pitchFamily="34" charset="0"/>
              </a:rPr>
              <a:t> </a:t>
            </a:r>
          </a:p>
          <a:p>
            <a:pPr marL="457200" lvl="8" indent="-457200">
              <a:buClr>
                <a:srgbClr val="D93F01"/>
              </a:buClr>
              <a:buSzPct val="120000"/>
              <a:buFont typeface="Wingdings" pitchFamily="2" charset="2"/>
              <a:buChar char="ü"/>
            </a:pPr>
            <a:r>
              <a:rPr lang="ru-RU" sz="2400" dirty="0"/>
              <a:t>создание условий, обеспечивающих соответствие методической работы запросам и потребностям педагогов и руководителей ОО</a:t>
            </a:r>
          </a:p>
          <a:p>
            <a:pPr marL="355600" indent="-355600"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/>
              <a:t>непрерывное совершенствование форм, методов и направлений методической деятельности</a:t>
            </a:r>
          </a:p>
          <a:p>
            <a:pPr marL="355600" indent="-355600"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/>
              <a:t>создание системы непрерывного образования педагогических кадров</a:t>
            </a:r>
          </a:p>
          <a:p>
            <a:pPr marL="355600" indent="-355600"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/>
              <a:t>адресное научно- методическое сопровождение 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800" y="4946406"/>
            <a:ext cx="784887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Arial Narrow" pitchFamily="34" charset="0"/>
              </a:rPr>
              <a:t>Деятельность осуществляется через реализацию 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многоуровневых программ методического сопровождения, </a:t>
            </a:r>
            <a:r>
              <a:rPr lang="ru-RU" i="1" dirty="0">
                <a:solidFill>
                  <a:schemeClr val="tx1"/>
                </a:solidFill>
                <a:latin typeface="Arial Narrow" pitchFamily="34" charset="0"/>
              </a:rPr>
              <a:t>удовлетворяющих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Arial Narrow" pitchFamily="34" charset="0"/>
              </a:rPr>
              <a:t>профессиональные запросы педагогов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3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279800" y="162000"/>
            <a:ext cx="10072424" cy="5986800"/>
          </a:xfrm>
          <a:prstGeom prst="rect">
            <a:avLst/>
          </a:prstGeom>
          <a:noFill/>
          <a:ln w="12600">
            <a:solidFill>
              <a:srgbClr val="A32D35"/>
            </a:solidFill>
            <a:miter/>
          </a:ln>
        </p:spPr>
      </p:sp>
      <p:sp>
        <p:nvSpPr>
          <p:cNvPr id="123" name="CustomShape 2"/>
          <p:cNvSpPr/>
          <p:nvPr/>
        </p:nvSpPr>
        <p:spPr>
          <a:xfrm>
            <a:off x="1279800" y="184490"/>
            <a:ext cx="9640736" cy="90328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 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                                                                                                      определяемся с видами совместной деятельности…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595959"/>
                </a:solidFill>
                <a:latin typeface="Calibri"/>
              </a:rPr>
              <a:t> </a:t>
            </a:r>
            <a:endParaRPr dirty="0"/>
          </a:p>
        </p:txBody>
      </p:sp>
      <p:pic>
        <p:nvPicPr>
          <p:cNvPr id="124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64291" y="836712"/>
            <a:ext cx="9928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buClr>
                <a:srgbClr val="D93F01"/>
              </a:buClr>
              <a:buSzPct val="120000"/>
            </a:pPr>
            <a:r>
              <a:rPr lang="ru-RU" sz="3200" b="1" dirty="0" smtClean="0">
                <a:solidFill>
                  <a:srgbClr val="C00000"/>
                </a:solidFill>
              </a:rPr>
              <a:t>Региональная методическая служба  -</a:t>
            </a:r>
          </a:p>
          <a:p>
            <a:pPr marL="0" lvl="8" algn="ctr">
              <a:buClr>
                <a:srgbClr val="D93F01"/>
              </a:buClr>
              <a:buSzPct val="120000"/>
            </a:pPr>
            <a:r>
              <a:rPr lang="ru-RU" sz="3200" dirty="0" smtClean="0">
                <a:solidFill>
                  <a:srgbClr val="A52C36"/>
                </a:solidFill>
              </a:rPr>
              <a:t>Что делать будем?</a:t>
            </a:r>
            <a:r>
              <a:rPr lang="ru-RU" sz="3200" dirty="0" smtClean="0">
                <a:solidFill>
                  <a:srgbClr val="A52C36"/>
                </a:solidFill>
                <a:latin typeface="Arial Narrow" pitchFamily="34" charset="0"/>
              </a:rPr>
              <a:t> </a:t>
            </a:r>
          </a:p>
          <a:p>
            <a:pPr marL="355600" indent="-355600"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выявлять </a:t>
            </a:r>
            <a:r>
              <a:rPr lang="ru-RU" sz="2400" dirty="0">
                <a:latin typeface="Arial Narrow" pitchFamily="34" charset="0"/>
              </a:rPr>
              <a:t>затруднения</a:t>
            </a:r>
          </a:p>
          <a:p>
            <a:pPr marL="342900" indent="-342900">
              <a:buSzPct val="120000"/>
              <a:buFont typeface="Wingdings" pitchFamily="2" charset="2"/>
              <a:buChar char="ü"/>
            </a:pPr>
            <a:r>
              <a:rPr lang="ru-RU" alt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обеспечивать </a:t>
            </a:r>
            <a:r>
              <a:rPr lang="ru-RU" sz="2400" dirty="0">
                <a:latin typeface="Arial Narrow" pitchFamily="34" charset="0"/>
              </a:rPr>
              <a:t>необходимыми информационными и научно-методическими ресурсами</a:t>
            </a:r>
          </a:p>
          <a:p>
            <a:pPr marL="342900" indent="-342900">
              <a:buSzPct val="120000"/>
              <a:buFont typeface="Wingdings" pitchFamily="2" charset="2"/>
              <a:buChar char="ü"/>
            </a:pPr>
            <a:r>
              <a:rPr lang="ru-RU" alt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создавать </a:t>
            </a:r>
            <a:r>
              <a:rPr lang="ru-RU" sz="2400" dirty="0">
                <a:latin typeface="Arial Narrow" pitchFamily="34" charset="0"/>
              </a:rPr>
              <a:t>мотивационные условия</a:t>
            </a:r>
          </a:p>
          <a:p>
            <a:pPr marL="342900" indent="-342900">
              <a:buSzPct val="120000"/>
              <a:buFont typeface="Wingdings" pitchFamily="2" charset="2"/>
              <a:buChar char="ü"/>
            </a:pPr>
            <a:r>
              <a:rPr lang="ru-RU" alt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организовывать </a:t>
            </a:r>
            <a:r>
              <a:rPr lang="ru-RU" sz="2400" dirty="0">
                <a:latin typeface="Arial Narrow" pitchFamily="34" charset="0"/>
              </a:rPr>
              <a:t>работу проектных (проблемных) </a:t>
            </a:r>
            <a:r>
              <a:rPr lang="ru-RU" sz="2400" dirty="0" smtClean="0">
                <a:latin typeface="Arial Narrow" pitchFamily="34" charset="0"/>
              </a:rPr>
              <a:t>групп, профессиональных сообществ</a:t>
            </a:r>
            <a:endParaRPr lang="ru-RU" sz="2400" dirty="0">
              <a:latin typeface="Arial Narrow" pitchFamily="34" charset="0"/>
            </a:endParaRPr>
          </a:p>
          <a:p>
            <a:pPr marL="342900" indent="-342900">
              <a:buSzPct val="120000"/>
              <a:buFont typeface="Wingdings" pitchFamily="2" charset="2"/>
              <a:buChar char="ü"/>
            </a:pPr>
            <a:r>
              <a:rPr lang="ru-RU" alt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обеспечивать </a:t>
            </a:r>
            <a:r>
              <a:rPr lang="ru-RU" sz="2400" dirty="0">
                <a:latin typeface="Arial Narrow" pitchFamily="34" charset="0"/>
              </a:rPr>
              <a:t>реализацию индивидуальных программ профессионального роста </a:t>
            </a:r>
          </a:p>
          <a:p>
            <a:pPr marL="342900" indent="-342900">
              <a:buSzPct val="120000"/>
              <a:buFont typeface="Wingdings" pitchFamily="2" charset="2"/>
              <a:buChar char="ü"/>
            </a:pPr>
            <a:r>
              <a:rPr lang="ru-RU" alt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способствовать выращиванию практик и тиражированию </a:t>
            </a:r>
            <a:r>
              <a:rPr lang="ru-RU" sz="2400" dirty="0">
                <a:latin typeface="Arial Narrow" pitchFamily="34" charset="0"/>
              </a:rPr>
              <a:t>наиболее ценного опыта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199" y="260648"/>
            <a:ext cx="9812867" cy="9162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latin typeface="Cambria" pitchFamily="18" charset="0"/>
              </a:rPr>
              <a:t>ЕДИНАЯ МЕТОДИЧЕСКАЯ СЛУЖБА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8786" y="5575909"/>
            <a:ext cx="10783614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2695" y="4794529"/>
            <a:ext cx="6102102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600" b="1" dirty="0" smtClean="0"/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Институциональный уровень</a:t>
            </a:r>
          </a:p>
          <a:p>
            <a:pPr algn="ctr"/>
            <a:endParaRPr lang="ru-RU" sz="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9994" y="3358739"/>
            <a:ext cx="611421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/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Региональный уровень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5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88996" y="1775470"/>
            <a:ext cx="10524065" cy="1453739"/>
          </a:xfrm>
          <a:prstGeom prst="triangle">
            <a:avLst>
              <a:gd name="adj" fmla="val 5024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39327" y="4986176"/>
            <a:ext cx="236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УРОВЕНЬ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9329" y="4213563"/>
            <a:ext cx="236220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УРОВЕНЬ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39325" y="3512626"/>
            <a:ext cx="236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 УРОВЕНЬ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16000" y="3229209"/>
            <a:ext cx="194733" cy="2345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46364" y="3229209"/>
            <a:ext cx="194733" cy="2345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36001" y="4883658"/>
            <a:ext cx="2429926" cy="557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82695" y="4069400"/>
            <a:ext cx="6102102" cy="538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/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Муниципальный уровень</a:t>
            </a:r>
          </a:p>
          <a:p>
            <a:pPr algn="ctr"/>
            <a:endParaRPr lang="ru-RU" sz="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9324" y="4230982"/>
            <a:ext cx="236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УРОВЕНЬ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66765" y="4302137"/>
            <a:ext cx="1799161" cy="5679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52562" y="3734219"/>
            <a:ext cx="1126065" cy="5679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 rot="21234405">
            <a:off x="8184973" y="3696101"/>
            <a:ext cx="776110" cy="1539791"/>
            <a:chOff x="584201" y="527552"/>
            <a:chExt cx="1117600" cy="226644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84201" y="541866"/>
              <a:ext cx="1117600" cy="2252134"/>
              <a:chOff x="3615267" y="524933"/>
              <a:chExt cx="1117600" cy="2252134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3843867" y="524933"/>
                <a:ext cx="609600" cy="6011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единительная линия 46"/>
              <p:cNvCxnSpPr>
                <a:stCxn id="46" idx="4"/>
              </p:cNvCxnSpPr>
              <p:nvPr/>
            </p:nvCxnSpPr>
            <p:spPr>
              <a:xfrm>
                <a:off x="4148667" y="1126067"/>
                <a:ext cx="0" cy="787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3843867" y="1913467"/>
                <a:ext cx="304800" cy="863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3843867" y="2717800"/>
                <a:ext cx="237066" cy="592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4148667" y="1667933"/>
                <a:ext cx="304800" cy="2455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453467" y="1667933"/>
                <a:ext cx="93133" cy="5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4546600" y="2133600"/>
                <a:ext cx="186267" cy="931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H="1">
                <a:off x="3615267" y="1405467"/>
                <a:ext cx="499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615267" y="1405467"/>
                <a:ext cx="347133" cy="2624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4148667" y="1390651"/>
                <a:ext cx="152400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4301067" y="1390651"/>
                <a:ext cx="338666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1634" y="527552"/>
              <a:ext cx="450585" cy="5889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?</a:t>
              </a:r>
              <a:endParaRPr lang="ru-RU" sz="20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21336264">
            <a:off x="8960710" y="2901414"/>
            <a:ext cx="592278" cy="1477891"/>
            <a:chOff x="3378200" y="601932"/>
            <a:chExt cx="1024467" cy="2539201"/>
          </a:xfrm>
        </p:grpSpPr>
        <p:grpSp>
          <p:nvGrpSpPr>
            <p:cNvPr id="58" name="Группа 57"/>
            <p:cNvGrpSpPr/>
            <p:nvPr/>
          </p:nvGrpSpPr>
          <p:grpSpPr>
            <a:xfrm rot="21023811">
              <a:off x="3378200" y="664632"/>
              <a:ext cx="1024467" cy="2476501"/>
              <a:chOff x="3378200" y="664632"/>
              <a:chExt cx="1024467" cy="2476501"/>
            </a:xfrm>
          </p:grpSpPr>
          <p:sp>
            <p:nvSpPr>
              <p:cNvPr id="60" name="Овал 59"/>
              <p:cNvSpPr/>
              <p:nvPr/>
            </p:nvSpPr>
            <p:spPr>
              <a:xfrm flipH="1">
                <a:off x="3564467" y="664632"/>
                <a:ext cx="609600" cy="6011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1" name="Прямая соединительная линия 60"/>
              <p:cNvCxnSpPr>
                <a:stCxn id="60" idx="4"/>
              </p:cNvCxnSpPr>
              <p:nvPr/>
            </p:nvCxnSpPr>
            <p:spPr>
              <a:xfrm flipH="1">
                <a:off x="3869267" y="1265766"/>
                <a:ext cx="0" cy="787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869267" y="2053166"/>
                <a:ext cx="67734" cy="8445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 flipV="1">
                <a:off x="3695701" y="2882898"/>
                <a:ext cx="228600" cy="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3564467" y="2053166"/>
                <a:ext cx="304800" cy="4222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3471334" y="2455333"/>
                <a:ext cx="93133" cy="5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3378200" y="3014134"/>
                <a:ext cx="93135" cy="1269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3903133" y="1545166"/>
                <a:ext cx="499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4055534" y="1545166"/>
                <a:ext cx="347133" cy="2624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3716867" y="1530350"/>
                <a:ext cx="152400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 flipV="1">
                <a:off x="3378201" y="1530350"/>
                <a:ext cx="338666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3486471" y="601932"/>
              <a:ext cx="441418" cy="687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!</a:t>
              </a:r>
              <a:endParaRPr lang="ru-RU" sz="3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 rot="20552325">
            <a:off x="10299655" y="2840448"/>
            <a:ext cx="716678" cy="1184836"/>
            <a:chOff x="7082180" y="1504203"/>
            <a:chExt cx="1330323" cy="229888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109351" y="1587198"/>
              <a:ext cx="1303152" cy="2215889"/>
              <a:chOff x="7109351" y="1587198"/>
              <a:chExt cx="1303152" cy="2215889"/>
            </a:xfrm>
          </p:grpSpPr>
          <p:sp>
            <p:nvSpPr>
              <p:cNvPr id="74" name="Овал 73"/>
              <p:cNvSpPr/>
              <p:nvPr/>
            </p:nvSpPr>
            <p:spPr>
              <a:xfrm rot="21023811" flipH="1">
                <a:off x="7184469" y="1587198"/>
                <a:ext cx="609600" cy="6011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" name="Прямая соединительная линия 74"/>
              <p:cNvCxnSpPr>
                <a:stCxn id="74" idx="4"/>
              </p:cNvCxnSpPr>
              <p:nvPr/>
            </p:nvCxnSpPr>
            <p:spPr>
              <a:xfrm rot="21023811" flipH="1">
                <a:off x="7605089" y="2178603"/>
                <a:ext cx="0" cy="787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670767" y="2960486"/>
                <a:ext cx="291938" cy="3161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 flipV="1">
                <a:off x="8297333" y="2983431"/>
                <a:ext cx="115170" cy="66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7370238" y="2960486"/>
                <a:ext cx="300529" cy="1783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21023811" flipH="1">
                <a:off x="7358196" y="3142708"/>
                <a:ext cx="93133" cy="5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7278684" y="3696010"/>
                <a:ext cx="108426" cy="1070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21023811">
                <a:off x="7615913" y="2412288"/>
                <a:ext cx="4995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21023811" flipH="1">
                <a:off x="7789139" y="2397737"/>
                <a:ext cx="347133" cy="2624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21023811" flipH="1">
                <a:off x="7444576" y="2456670"/>
                <a:ext cx="152400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21023811" flipH="1" flipV="1">
                <a:off x="7109351" y="2497631"/>
                <a:ext cx="338666" cy="148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7962008" y="2960487"/>
                <a:ext cx="335325" cy="2930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7082180" y="1504203"/>
              <a:ext cx="818871" cy="7165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!!!!</a:t>
              </a:r>
              <a:endParaRPr lang="ru-RU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9324613" y="4902433"/>
            <a:ext cx="680204" cy="1270894"/>
            <a:chOff x="4988982" y="3141679"/>
            <a:chExt cx="1027713" cy="2269067"/>
          </a:xfrm>
        </p:grpSpPr>
        <p:sp>
          <p:nvSpPr>
            <p:cNvPr id="87" name="Овал 86"/>
            <p:cNvSpPr/>
            <p:nvPr/>
          </p:nvSpPr>
          <p:spPr>
            <a:xfrm>
              <a:off x="5139267" y="3141679"/>
              <a:ext cx="609600" cy="6011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>
              <a:stCxn id="87" idx="4"/>
            </p:cNvCxnSpPr>
            <p:nvPr/>
          </p:nvCxnSpPr>
          <p:spPr>
            <a:xfrm>
              <a:off x="5444067" y="3742813"/>
              <a:ext cx="0" cy="787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5291667" y="4530213"/>
              <a:ext cx="152400" cy="863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 flipV="1">
              <a:off x="5130801" y="5334546"/>
              <a:ext cx="152400" cy="592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444067" y="4530213"/>
              <a:ext cx="152400" cy="863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5596467" y="5317613"/>
              <a:ext cx="186267" cy="93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5160434" y="4022213"/>
              <a:ext cx="249767" cy="380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988982" y="4089947"/>
              <a:ext cx="173567" cy="277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444067" y="4007397"/>
              <a:ext cx="152400" cy="148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596467" y="4155563"/>
              <a:ext cx="338666" cy="374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87" idx="2"/>
            </p:cNvCxnSpPr>
            <p:nvPr/>
          </p:nvCxnSpPr>
          <p:spPr>
            <a:xfrm flipH="1">
              <a:off x="5010147" y="3442246"/>
              <a:ext cx="129120" cy="6609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105397" y="3174997"/>
              <a:ext cx="911298" cy="5495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???</a:t>
              </a:r>
              <a:endParaRPr lang="ru-RU" sz="140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501155" y="3743857"/>
            <a:ext cx="277851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00" b="1" dirty="0" smtClean="0"/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Межмуниципальный </a:t>
            </a:r>
            <a:r>
              <a:rPr lang="ru-RU" sz="1200" b="1" dirty="0">
                <a:solidFill>
                  <a:srgbClr val="C00000"/>
                </a:solidFill>
              </a:rPr>
              <a:t>уровень</a:t>
            </a:r>
          </a:p>
          <a:p>
            <a:pPr algn="ctr"/>
            <a:endParaRPr lang="ru-RU" sz="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23046" y="217788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ИРО</a:t>
            </a:r>
            <a:endParaRPr lang="ru-RU" sz="4400" dirty="0"/>
          </a:p>
        </p:txBody>
      </p:sp>
      <p:pic>
        <p:nvPicPr>
          <p:cNvPr id="100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148" y="6006796"/>
            <a:ext cx="11527252" cy="806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9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Прямая со стрелкой 217"/>
          <p:cNvCxnSpPr>
            <a:stCxn id="8" idx="3"/>
            <a:endCxn id="217" idx="1"/>
          </p:cNvCxnSpPr>
          <p:nvPr/>
        </p:nvCxnSpPr>
        <p:spPr>
          <a:xfrm>
            <a:off x="7592483" y="2774719"/>
            <a:ext cx="2656295" cy="102048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>
            <a:stCxn id="8" idx="3"/>
            <a:endCxn id="216" idx="1"/>
          </p:cNvCxnSpPr>
          <p:nvPr/>
        </p:nvCxnSpPr>
        <p:spPr>
          <a:xfrm>
            <a:off x="7592483" y="2774719"/>
            <a:ext cx="2519527" cy="36413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441" y="188640"/>
            <a:ext cx="9934557" cy="6492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Calibri"/>
              </a:rPr>
              <a:t/>
            </a:r>
            <a:br>
              <a:rPr lang="ru-RU" sz="2000" dirty="0" smtClean="0">
                <a:solidFill>
                  <a:srgbClr val="595959"/>
                </a:solidFill>
                <a:latin typeface="Calibri"/>
              </a:rPr>
            </a:br>
            <a:r>
              <a:rPr lang="ru-RU" sz="2000" dirty="0">
                <a:solidFill>
                  <a:srgbClr val="FF0000"/>
                </a:solidFill>
                <a:latin typeface="Calibri"/>
              </a:rPr>
              <a:t>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Calibri"/>
              </a:rPr>
              <a:t>и 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уж, точно, непременно, в нём не будем мы тужить </a:t>
            </a:r>
            <a:r>
              <a:rPr lang="ru-RU" sz="20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6755" y="5664198"/>
            <a:ext cx="3987800" cy="6688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 «Школа методиста. Мы вместе!»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955" y="4516971"/>
            <a:ext cx="2311400" cy="668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МКС МС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07148" y="1929331"/>
            <a:ext cx="2448983" cy="202778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/>
              <a:t>ИРО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6783" y="2440285"/>
            <a:ext cx="1155700" cy="6688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РРЦ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27731" y="1784346"/>
            <a:ext cx="719667" cy="423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РИП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27731" y="2317747"/>
            <a:ext cx="719667" cy="423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РИП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27731" y="3122079"/>
            <a:ext cx="719667" cy="423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РИП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31964" y="2736847"/>
            <a:ext cx="719667" cy="27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9582" y="2700861"/>
            <a:ext cx="1540934" cy="6900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Лаборатории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0249" y="2321973"/>
            <a:ext cx="654897" cy="363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814" y="2880773"/>
            <a:ext cx="654897" cy="363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3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248" y="3460742"/>
            <a:ext cx="654897" cy="363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…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2115" y="3981447"/>
            <a:ext cx="654897" cy="363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</a:t>
            </a:r>
            <a:r>
              <a:rPr lang="en-US" sz="1000" dirty="0" smtClean="0">
                <a:solidFill>
                  <a:schemeClr val="tx1"/>
                </a:solidFill>
              </a:rPr>
              <a:t>N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72115" y="1788569"/>
            <a:ext cx="654897" cy="3631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1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>
            <a:stCxn id="14" idx="1"/>
            <a:endCxn id="19" idx="2"/>
          </p:cNvCxnSpPr>
          <p:nvPr/>
        </p:nvCxnSpPr>
        <p:spPr>
          <a:xfrm flipH="1" flipV="1">
            <a:off x="1599564" y="2151746"/>
            <a:ext cx="570018" cy="89413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4" idx="1"/>
            <a:endCxn id="18" idx="0"/>
          </p:cNvCxnSpPr>
          <p:nvPr/>
        </p:nvCxnSpPr>
        <p:spPr>
          <a:xfrm flipH="1">
            <a:off x="1599564" y="3045877"/>
            <a:ext cx="570018" cy="93557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7" idx="3"/>
          </p:cNvCxnSpPr>
          <p:nvPr/>
        </p:nvCxnSpPr>
        <p:spPr>
          <a:xfrm flipH="1">
            <a:off x="1385145" y="3064920"/>
            <a:ext cx="784438" cy="57741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  <a:endCxn id="16" idx="3"/>
          </p:cNvCxnSpPr>
          <p:nvPr/>
        </p:nvCxnSpPr>
        <p:spPr>
          <a:xfrm flipH="1">
            <a:off x="923711" y="3045877"/>
            <a:ext cx="1245871" cy="16485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1"/>
            <a:endCxn id="15" idx="3"/>
          </p:cNvCxnSpPr>
          <p:nvPr/>
        </p:nvCxnSpPr>
        <p:spPr>
          <a:xfrm flipH="1" flipV="1">
            <a:off x="1385146" y="2503562"/>
            <a:ext cx="784436" cy="542315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1"/>
            <a:endCxn id="14" idx="3"/>
          </p:cNvCxnSpPr>
          <p:nvPr/>
        </p:nvCxnSpPr>
        <p:spPr>
          <a:xfrm flipH="1">
            <a:off x="3710516" y="2943222"/>
            <a:ext cx="1008878" cy="102655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943885" y="2809890"/>
            <a:ext cx="492898" cy="168503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" idx="3"/>
            <a:endCxn id="5" idx="0"/>
          </p:cNvCxnSpPr>
          <p:nvPr/>
        </p:nvCxnSpPr>
        <p:spPr>
          <a:xfrm>
            <a:off x="5331640" y="3957113"/>
            <a:ext cx="39015" cy="55985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" idx="2"/>
            <a:endCxn id="4" idx="0"/>
          </p:cNvCxnSpPr>
          <p:nvPr/>
        </p:nvCxnSpPr>
        <p:spPr>
          <a:xfrm>
            <a:off x="5370655" y="5185838"/>
            <a:ext cx="0" cy="47836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9" idx="1"/>
            <a:endCxn id="8" idx="3"/>
          </p:cNvCxnSpPr>
          <p:nvPr/>
        </p:nvCxnSpPr>
        <p:spPr>
          <a:xfrm flipH="1">
            <a:off x="7592483" y="1996014"/>
            <a:ext cx="335248" cy="778705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0" idx="1"/>
            <a:endCxn id="8" idx="3"/>
          </p:cNvCxnSpPr>
          <p:nvPr/>
        </p:nvCxnSpPr>
        <p:spPr>
          <a:xfrm flipH="1">
            <a:off x="7592483" y="2529415"/>
            <a:ext cx="335248" cy="245304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1" idx="1"/>
            <a:endCxn id="8" idx="3"/>
          </p:cNvCxnSpPr>
          <p:nvPr/>
        </p:nvCxnSpPr>
        <p:spPr>
          <a:xfrm flipH="1" flipV="1">
            <a:off x="7592483" y="2774719"/>
            <a:ext cx="335248" cy="55902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5" idx="3"/>
          </p:cNvCxnSpPr>
          <p:nvPr/>
        </p:nvCxnSpPr>
        <p:spPr>
          <a:xfrm flipH="1" flipV="1">
            <a:off x="6526355" y="4851405"/>
            <a:ext cx="1350332" cy="315382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268" idx="1"/>
          </p:cNvCxnSpPr>
          <p:nvPr/>
        </p:nvCxnSpPr>
        <p:spPr>
          <a:xfrm flipH="1" flipV="1">
            <a:off x="8553516" y="5083502"/>
            <a:ext cx="660375" cy="19547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Восьмиугольник 87"/>
          <p:cNvSpPr/>
          <p:nvPr/>
        </p:nvSpPr>
        <p:spPr>
          <a:xfrm>
            <a:off x="8816731" y="1852078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1" name="Восьмиугольник 90"/>
          <p:cNvSpPr/>
          <p:nvPr/>
        </p:nvSpPr>
        <p:spPr>
          <a:xfrm>
            <a:off x="9329351" y="1852078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2" name="Восьмиугольник 91"/>
          <p:cNvSpPr/>
          <p:nvPr/>
        </p:nvSpPr>
        <p:spPr>
          <a:xfrm>
            <a:off x="9841971" y="1852078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3" name="Восьмиугольник 92"/>
          <p:cNvSpPr/>
          <p:nvPr/>
        </p:nvSpPr>
        <p:spPr>
          <a:xfrm>
            <a:off x="10354591" y="1860547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4" name="Восьмиугольник 93"/>
          <p:cNvSpPr/>
          <p:nvPr/>
        </p:nvSpPr>
        <p:spPr>
          <a:xfrm>
            <a:off x="10867210" y="1852081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" name="Восьмиугольник 94"/>
          <p:cNvSpPr/>
          <p:nvPr/>
        </p:nvSpPr>
        <p:spPr>
          <a:xfrm>
            <a:off x="8816731" y="2391835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6" name="Восьмиугольник 95"/>
          <p:cNvSpPr/>
          <p:nvPr/>
        </p:nvSpPr>
        <p:spPr>
          <a:xfrm>
            <a:off x="9324731" y="2391835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7" name="Восьмиугольник 96"/>
          <p:cNvSpPr/>
          <p:nvPr/>
        </p:nvSpPr>
        <p:spPr>
          <a:xfrm>
            <a:off x="9329351" y="3160179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ОО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9027625" y="1657341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535625" y="1665810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10052865" y="1657341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10565485" y="1665802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11057324" y="1648858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97" idx="4"/>
          </p:cNvCxnSpPr>
          <p:nvPr/>
        </p:nvCxnSpPr>
        <p:spPr>
          <a:xfrm flipH="1" flipV="1">
            <a:off x="8651631" y="3321054"/>
            <a:ext cx="677720" cy="42682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9027625" y="2687106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9526385" y="2694512"/>
            <a:ext cx="0" cy="18626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endCxn id="10" idx="3"/>
          </p:cNvCxnSpPr>
          <p:nvPr/>
        </p:nvCxnSpPr>
        <p:spPr>
          <a:xfrm flipH="1" flipV="1">
            <a:off x="8647398" y="2529415"/>
            <a:ext cx="253999" cy="353482"/>
          </a:xfrm>
          <a:prstGeom prst="straightConnector1">
            <a:avLst/>
          </a:prstGeom>
          <a:ln w="1270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8901397" y="2882897"/>
            <a:ext cx="624988" cy="0"/>
          </a:xfrm>
          <a:prstGeom prst="line">
            <a:avLst/>
          </a:prstGeom>
          <a:ln w="1270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8910637" y="1640410"/>
            <a:ext cx="2167467" cy="0"/>
          </a:xfrm>
          <a:prstGeom prst="line">
            <a:avLst/>
          </a:prstGeom>
          <a:ln w="1270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8647399" y="1648858"/>
            <a:ext cx="263238" cy="347156"/>
          </a:xfrm>
          <a:prstGeom prst="straightConnector1">
            <a:avLst/>
          </a:prstGeom>
          <a:ln w="1270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425448" y="4606930"/>
            <a:ext cx="1693334" cy="804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Мастерская ЛИДЕРА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6" name="Прямая со стрелкой 155"/>
          <p:cNvCxnSpPr>
            <a:stCxn id="7" idx="2"/>
            <a:endCxn id="155" idx="0"/>
          </p:cNvCxnSpPr>
          <p:nvPr/>
        </p:nvCxnSpPr>
        <p:spPr>
          <a:xfrm flipH="1">
            <a:off x="1272115" y="3957113"/>
            <a:ext cx="2835033" cy="649817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4" idx="1"/>
            <a:endCxn id="155" idx="3"/>
          </p:cNvCxnSpPr>
          <p:nvPr/>
        </p:nvCxnSpPr>
        <p:spPr>
          <a:xfrm flipH="1" flipV="1">
            <a:off x="2118782" y="5009096"/>
            <a:ext cx="1257973" cy="989536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>
            <a:stCxn id="8" idx="2"/>
          </p:cNvCxnSpPr>
          <p:nvPr/>
        </p:nvCxnSpPr>
        <p:spPr>
          <a:xfrm>
            <a:off x="7014633" y="3109152"/>
            <a:ext cx="1272931" cy="172932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>
            <a:stCxn id="4" idx="1"/>
            <a:endCxn id="14" idx="2"/>
          </p:cNvCxnSpPr>
          <p:nvPr/>
        </p:nvCxnSpPr>
        <p:spPr>
          <a:xfrm flipH="1" flipV="1">
            <a:off x="2940049" y="3390892"/>
            <a:ext cx="436706" cy="260774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10112010" y="2907075"/>
            <a:ext cx="1543721" cy="463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Базовые площадки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10248778" y="3547544"/>
            <a:ext cx="1658651" cy="495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Стажировочные </a:t>
            </a:r>
            <a:r>
              <a:rPr lang="ru-RU" sz="1200" dirty="0" smtClean="0">
                <a:solidFill>
                  <a:schemeClr val="tx1"/>
                </a:solidFill>
              </a:rPr>
              <a:t>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26" name="Прямая со стрелкой 225"/>
          <p:cNvCxnSpPr>
            <a:stCxn id="11" idx="3"/>
            <a:endCxn id="217" idx="1"/>
          </p:cNvCxnSpPr>
          <p:nvPr/>
        </p:nvCxnSpPr>
        <p:spPr>
          <a:xfrm>
            <a:off x="8647398" y="3333747"/>
            <a:ext cx="1601380" cy="461452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>
            <a:stCxn id="12" idx="0"/>
          </p:cNvCxnSpPr>
          <p:nvPr/>
        </p:nvCxnSpPr>
        <p:spPr>
          <a:xfrm>
            <a:off x="8291798" y="2736847"/>
            <a:ext cx="1820212" cy="41275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Прямоугольник 265"/>
          <p:cNvSpPr/>
          <p:nvPr/>
        </p:nvSpPr>
        <p:spPr>
          <a:xfrm>
            <a:off x="7555981" y="4758919"/>
            <a:ext cx="1060449" cy="6307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РУМО</a:t>
            </a:r>
            <a:endParaRPr lang="ru-RU" dirty="0"/>
          </a:p>
        </p:txBody>
      </p:sp>
      <p:sp>
        <p:nvSpPr>
          <p:cNvPr id="267" name="Прямоугольник 266"/>
          <p:cNvSpPr/>
          <p:nvPr/>
        </p:nvSpPr>
        <p:spPr>
          <a:xfrm>
            <a:off x="9213891" y="4533264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РМО по предметам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9213891" y="5079363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ТГ </a:t>
            </a:r>
            <a:r>
              <a:rPr lang="ru-RU" sz="1200" dirty="0">
                <a:solidFill>
                  <a:schemeClr val="tx1"/>
                </a:solidFill>
              </a:rPr>
              <a:t>по </a:t>
            </a:r>
            <a:r>
              <a:rPr lang="ru-RU" sz="1200" dirty="0" smtClean="0">
                <a:solidFill>
                  <a:schemeClr val="tx1"/>
                </a:solidFill>
              </a:rPr>
              <a:t>приоритетным направлениям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9213891" y="5583133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Профессиональные </a:t>
            </a:r>
            <a:r>
              <a:rPr lang="ru-RU" sz="1400" dirty="0" smtClean="0">
                <a:solidFill>
                  <a:schemeClr val="tx1"/>
                </a:solidFill>
              </a:rPr>
              <a:t>объединения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70" name="Прямая со стрелкой 269"/>
          <p:cNvCxnSpPr>
            <a:stCxn id="267" idx="1"/>
          </p:cNvCxnSpPr>
          <p:nvPr/>
        </p:nvCxnSpPr>
        <p:spPr>
          <a:xfrm flipH="1">
            <a:off x="8616433" y="4732874"/>
            <a:ext cx="597458" cy="33932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 стрелкой 271"/>
          <p:cNvCxnSpPr>
            <a:stCxn id="269" idx="1"/>
            <a:endCxn id="266" idx="3"/>
          </p:cNvCxnSpPr>
          <p:nvPr/>
        </p:nvCxnSpPr>
        <p:spPr>
          <a:xfrm flipH="1" flipV="1">
            <a:off x="8616430" y="5074301"/>
            <a:ext cx="597461" cy="708442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9213891" y="6095363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Сообщество экспертов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74" name="Прямая со стрелкой 273"/>
          <p:cNvCxnSpPr>
            <a:stCxn id="268" idx="1"/>
            <a:endCxn id="4" idx="3"/>
          </p:cNvCxnSpPr>
          <p:nvPr/>
        </p:nvCxnSpPr>
        <p:spPr>
          <a:xfrm flipH="1">
            <a:off x="7364555" y="5278973"/>
            <a:ext cx="1849336" cy="719659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 стрелкой 274"/>
          <p:cNvCxnSpPr>
            <a:stCxn id="269" idx="1"/>
            <a:endCxn id="4" idx="3"/>
          </p:cNvCxnSpPr>
          <p:nvPr/>
        </p:nvCxnSpPr>
        <p:spPr>
          <a:xfrm flipH="1">
            <a:off x="7364555" y="5782743"/>
            <a:ext cx="1849336" cy="215889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>
            <a:stCxn id="273" idx="1"/>
            <a:endCxn id="4" idx="3"/>
          </p:cNvCxnSpPr>
          <p:nvPr/>
        </p:nvCxnSpPr>
        <p:spPr>
          <a:xfrm flipH="1" flipV="1">
            <a:off x="7364555" y="5998632"/>
            <a:ext cx="1849336" cy="29634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Прямоугольник 295"/>
          <p:cNvSpPr/>
          <p:nvPr/>
        </p:nvSpPr>
        <p:spPr>
          <a:xfrm>
            <a:off x="1037906" y="5680356"/>
            <a:ext cx="1693334" cy="804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Сообщество </a:t>
            </a:r>
            <a:r>
              <a:rPr lang="ru-RU" sz="1200" dirty="0" smtClean="0">
                <a:solidFill>
                  <a:schemeClr val="tx1"/>
                </a:solidFill>
              </a:rPr>
              <a:t>педагогических лидеров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97" name="Прямая со стрелкой 296"/>
          <p:cNvCxnSpPr>
            <a:stCxn id="296" idx="0"/>
            <a:endCxn id="155" idx="2"/>
          </p:cNvCxnSpPr>
          <p:nvPr/>
        </p:nvCxnSpPr>
        <p:spPr>
          <a:xfrm flipH="1" flipV="1">
            <a:off x="1272115" y="5411262"/>
            <a:ext cx="612458" cy="269094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77364" y="980728"/>
            <a:ext cx="687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>
              <a:buClr>
                <a:srgbClr val="D93F01"/>
              </a:buClr>
              <a:buSzPct val="120000"/>
            </a:pPr>
            <a:r>
              <a:rPr lang="ru-RU" sz="2000" b="1" dirty="0">
                <a:solidFill>
                  <a:srgbClr val="C00000"/>
                </a:solidFill>
              </a:rPr>
              <a:t>Субъекты единой методической службы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4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369" y="914282"/>
            <a:ext cx="8966942" cy="1081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Субъекты единой методической службы</a:t>
            </a:r>
            <a:br>
              <a:rPr lang="ru-RU" sz="2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межмуниципальный уровень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92440" y="1717200"/>
            <a:ext cx="3705308" cy="147518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Межмуниципальный координационный совет  </a:t>
            </a:r>
            <a:r>
              <a:rPr lang="ru-RU" dirty="0" smtClean="0"/>
              <a:t>МС</a:t>
            </a:r>
          </a:p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04830" y="3712791"/>
            <a:ext cx="2340828" cy="2696929"/>
            <a:chOff x="509414" y="3712791"/>
            <a:chExt cx="2340828" cy="26969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09414" y="3712791"/>
              <a:ext cx="2340828" cy="26969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77355" y="4698079"/>
              <a:ext cx="1804946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Руководитель группы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98318" y="5269606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1927404" y="5280914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798317" y="5802062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ИРО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927404" y="5805040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777355" y="3860212"/>
              <a:ext cx="1804946" cy="5368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Проектная команда</a:t>
              </a:r>
              <a:r>
                <a:rPr lang="ru-RU" sz="1400" dirty="0" smtClean="0">
                  <a:solidFill>
                    <a:schemeClr val="tx1"/>
                  </a:solidFill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</a:rPr>
              </a:br>
              <a:r>
                <a:rPr lang="ru-RU" sz="1400" dirty="0" smtClean="0">
                  <a:solidFill>
                    <a:schemeClr val="tx1"/>
                  </a:solidFill>
                </a:rPr>
                <a:t>«Энциклопедия»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68186" y="3712791"/>
            <a:ext cx="2340828" cy="2696929"/>
            <a:chOff x="3586569" y="3712791"/>
            <a:chExt cx="2340828" cy="26969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9" name="Прямоугольник 128"/>
            <p:cNvSpPr/>
            <p:nvPr/>
          </p:nvSpPr>
          <p:spPr>
            <a:xfrm>
              <a:off x="3586569" y="3712791"/>
              <a:ext cx="2340828" cy="26969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3854510" y="4698079"/>
              <a:ext cx="1804946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Руководитель группы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3875473" y="5269606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004559" y="5280914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875472" y="5802062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ИРО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5004559" y="5805040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713259" y="3811779"/>
              <a:ext cx="2097747" cy="71702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Проектная команда</a:t>
              </a:r>
              <a:r>
                <a:rPr lang="ru-RU" sz="1400" dirty="0" smtClean="0">
                  <a:solidFill>
                    <a:schemeClr val="tx1"/>
                  </a:solidFill>
                </a:rPr>
                <a:t/>
              </a:r>
              <a:br>
                <a:rPr lang="ru-RU" sz="1400" dirty="0" smtClean="0">
                  <a:solidFill>
                    <a:schemeClr val="tx1"/>
                  </a:solidFill>
                </a:rPr>
              </a:br>
              <a:r>
                <a:rPr lang="ru-RU" sz="1400" dirty="0" smtClean="0">
                  <a:solidFill>
                    <a:schemeClr val="tx1"/>
                  </a:solidFill>
                </a:rPr>
                <a:t>«Инновационная деятельность»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31542" y="3712791"/>
            <a:ext cx="2340828" cy="2696929"/>
            <a:chOff x="6552405" y="3712791"/>
            <a:chExt cx="2340828" cy="26969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9" name="Прямоугольник 138"/>
            <p:cNvSpPr/>
            <p:nvPr/>
          </p:nvSpPr>
          <p:spPr>
            <a:xfrm>
              <a:off x="6552405" y="3712791"/>
              <a:ext cx="2340828" cy="26969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6820346" y="4698079"/>
              <a:ext cx="1804946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Руководитель группы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841309" y="5269606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7970395" y="5280914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6841308" y="5802062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ИРО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970395" y="5805040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6663724" y="3860211"/>
              <a:ext cx="2027052" cy="7515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Проектная команда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400" dirty="0" smtClean="0">
                  <a:solidFill>
                    <a:schemeClr val="tx1"/>
                  </a:solidFill>
                </a:rPr>
                <a:t>«Конкурсное движение»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194897" y="3712791"/>
            <a:ext cx="2340828" cy="2696929"/>
            <a:chOff x="9099481" y="3712791"/>
            <a:chExt cx="2340828" cy="26969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9" name="Прямоугольник 148"/>
            <p:cNvSpPr/>
            <p:nvPr/>
          </p:nvSpPr>
          <p:spPr>
            <a:xfrm>
              <a:off x="9099481" y="3712791"/>
              <a:ext cx="2340828" cy="26969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9367422" y="4698079"/>
              <a:ext cx="1804946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Руководитель группы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9388385" y="5269606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0517471" y="5280914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9388384" y="5802062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ИРО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0517471" y="5805040"/>
              <a:ext cx="654897" cy="3631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9367422" y="3860212"/>
              <a:ext cx="1804946" cy="5368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Проектная команда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200" dirty="0" smtClean="0">
                  <a:solidFill>
                    <a:schemeClr val="tx1"/>
                  </a:solidFill>
                </a:rPr>
                <a:t>«Сообщества»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Прямая со стрелкой 61"/>
          <p:cNvCxnSpPr/>
          <p:nvPr/>
        </p:nvCxnSpPr>
        <p:spPr>
          <a:xfrm>
            <a:off x="8672370" y="5681124"/>
            <a:ext cx="522528" cy="0"/>
          </a:xfrm>
          <a:prstGeom prst="straightConnector1">
            <a:avLst/>
          </a:prstGeom>
          <a:ln w="28575" cmpd="dbl">
            <a:solidFill>
              <a:srgbClr val="992F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6" idx="3"/>
          </p:cNvCxnSpPr>
          <p:nvPr/>
        </p:nvCxnSpPr>
        <p:spPr>
          <a:xfrm>
            <a:off x="2677717" y="487966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206922" y="3379304"/>
            <a:ext cx="5726711" cy="31806"/>
          </a:xfrm>
          <a:prstGeom prst="line">
            <a:avLst/>
          </a:prstGeom>
          <a:ln w="1905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206922" y="3379304"/>
            <a:ext cx="0" cy="1541167"/>
          </a:xfrm>
          <a:prstGeom prst="line">
            <a:avLst/>
          </a:prstGeom>
          <a:ln w="1905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070277" y="3411110"/>
            <a:ext cx="0" cy="1500364"/>
          </a:xfrm>
          <a:prstGeom prst="line">
            <a:avLst/>
          </a:prstGeom>
          <a:ln w="1905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933633" y="3420107"/>
            <a:ext cx="0" cy="1500364"/>
          </a:xfrm>
          <a:prstGeom prst="line">
            <a:avLst/>
          </a:prstGeom>
          <a:ln w="19050">
            <a:solidFill>
              <a:srgbClr val="992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677718" y="4911474"/>
            <a:ext cx="529204" cy="0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5541073" y="4920471"/>
            <a:ext cx="529204" cy="0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070278" y="4922591"/>
            <a:ext cx="529206" cy="0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8920034" y="4931276"/>
            <a:ext cx="529206" cy="0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4425961" y="3192920"/>
            <a:ext cx="0" cy="202287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5536554" y="3192920"/>
            <a:ext cx="0" cy="202287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7575657" y="3177017"/>
            <a:ext cx="0" cy="202287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6677159" y="3187192"/>
            <a:ext cx="0" cy="202287"/>
          </a:xfrm>
          <a:prstGeom prst="straightConnector1">
            <a:avLst/>
          </a:prstGeom>
          <a:ln w="19050">
            <a:solidFill>
              <a:srgbClr val="992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2945658" y="5648818"/>
            <a:ext cx="522528" cy="0"/>
          </a:xfrm>
          <a:prstGeom prst="straightConnector1">
            <a:avLst/>
          </a:prstGeom>
          <a:ln w="28575" cmpd="dbl">
            <a:solidFill>
              <a:srgbClr val="992F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5812353" y="5644592"/>
            <a:ext cx="522528" cy="0"/>
          </a:xfrm>
          <a:prstGeom prst="straightConnector1">
            <a:avLst/>
          </a:prstGeom>
          <a:ln w="28575" cmpd="dbl">
            <a:solidFill>
              <a:srgbClr val="992F0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1333227" y="389086"/>
            <a:ext cx="9934557" cy="6492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ru-RU" dirty="0" smtClean="0">
                <a:solidFill>
                  <a:srgbClr val="595959"/>
                </a:solidFill>
                <a:latin typeface="Calibri"/>
              </a:rPr>
              <a:t>Время профессионального роста</a:t>
            </a:r>
          </a:p>
          <a:p>
            <a:pPr algn="l"/>
            <a:r>
              <a:rPr lang="ru-RU" dirty="0">
                <a:solidFill>
                  <a:srgbClr val="595959"/>
                </a:solidFill>
                <a:latin typeface="Calibri"/>
              </a:rPr>
              <a:t>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Calibri"/>
              </a:rPr>
              <a:t>Тротуар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, раскрасим мелом, разберём </a:t>
            </a:r>
            <a:r>
              <a:rPr lang="ru-RU" dirty="0" smtClean="0">
                <a:solidFill>
                  <a:srgbClr val="FF0000"/>
                </a:solidFill>
                <a:latin typeface="Calibri"/>
              </a:rPr>
              <a:t>карандаши…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2560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Grp="1"/>
          </p:cNvSpPr>
          <p:nvPr>
            <p:ph type="ctrTitle" idx="4294967295"/>
          </p:nvPr>
        </p:nvSpPr>
        <p:spPr>
          <a:xfrm>
            <a:off x="914400" y="2380892"/>
            <a:ext cx="10363200" cy="1857914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  <a:t>Формирование методического пространства РСО</a:t>
            </a:r>
            <a:b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A52C36"/>
                </a:solidFill>
                <a:latin typeface="Georgia" pitchFamily="18" charset="0"/>
              </a:rPr>
              <a:t>Предметная область «История»</a:t>
            </a:r>
          </a:p>
        </p:txBody>
      </p:sp>
      <p:sp>
        <p:nvSpPr>
          <p:cNvPr id="25606" name="Rectangle 12"/>
          <p:cNvSpPr>
            <a:spLocks noGrp="1"/>
          </p:cNvSpPr>
          <p:nvPr>
            <p:ph type="subTitle" idx="4294967295"/>
          </p:nvPr>
        </p:nvSpPr>
        <p:spPr>
          <a:xfrm>
            <a:off x="2125133" y="6051909"/>
            <a:ext cx="8534400" cy="465438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2000" dirty="0" smtClean="0">
                <a:latin typeface="Georgia" pitchFamily="18" charset="0"/>
              </a:rPr>
              <a:t>19 мая 2017 года</a:t>
            </a:r>
          </a:p>
        </p:txBody>
      </p:sp>
      <p:sp>
        <p:nvSpPr>
          <p:cNvPr id="25607" name="Rectangle 13"/>
          <p:cNvSpPr>
            <a:spLocks/>
          </p:cNvSpPr>
          <p:nvPr/>
        </p:nvSpPr>
        <p:spPr bwMode="auto">
          <a:xfrm>
            <a:off x="1389063" y="5126039"/>
            <a:ext cx="1006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r>
              <a:rPr lang="ru-RU" sz="2000" dirty="0" smtClean="0"/>
              <a:t>Харитонова Людмила Алексеевна, старший преподаватель </a:t>
            </a:r>
            <a:r>
              <a:rPr lang="ru-RU" sz="2000" dirty="0"/>
              <a:t>кафедры </a:t>
            </a:r>
            <a:r>
              <a:rPr lang="ru-RU" sz="2000" dirty="0" smtClean="0"/>
              <a:t>гуманитарных </a:t>
            </a:r>
            <a:r>
              <a:rPr lang="ru-RU" sz="2000" dirty="0"/>
              <a:t>дисциплин ГАУ ДПО ЯО ИРО</a:t>
            </a:r>
          </a:p>
        </p:txBody>
      </p:sp>
    </p:spTree>
    <p:extLst>
      <p:ext uri="{BB962C8B-B14F-4D97-AF65-F5344CB8AC3E}">
        <p14:creationId xmlns:p14="http://schemas.microsoft.com/office/powerpoint/2010/main" val="15426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0512" y="930877"/>
            <a:ext cx="10297144" cy="1018276"/>
          </a:xfrm>
        </p:spPr>
        <p:txBody>
          <a:bodyPr>
            <a:normAutofit fontScale="90000"/>
          </a:bodyPr>
          <a:lstStyle/>
          <a:p>
            <a:r>
              <a:rPr lang="ru-RU" sz="32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МКС МС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kern="1200" dirty="0">
                <a:latin typeface="+mn-lt"/>
                <a:ea typeface="+mn-ea"/>
                <a:cs typeface="+mn-cs"/>
              </a:rPr>
              <a:t>инструмент объединения ресурсов для развития кадрового потенциала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17132" y="2132856"/>
            <a:ext cx="11210524" cy="37853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2800" kern="1200" dirty="0">
                <a:latin typeface="+mn-lt"/>
                <a:ea typeface="+mn-ea"/>
                <a:cs typeface="+mn-cs"/>
              </a:rPr>
              <a:t>Цель: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1200" dirty="0" smtClean="0">
                <a:latin typeface="+mn-lt"/>
                <a:ea typeface="+mn-ea"/>
                <a:cs typeface="+mn-cs"/>
              </a:rPr>
              <a:t> Координация </a:t>
            </a:r>
            <a:r>
              <a:rPr lang="ru-RU" sz="2600" kern="1200" dirty="0">
                <a:latin typeface="+mn-lt"/>
                <a:ea typeface="+mn-ea"/>
                <a:cs typeface="+mn-cs"/>
              </a:rPr>
              <a:t>работы муниципальных методических служб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1200" dirty="0" smtClean="0">
                <a:latin typeface="+mn-lt"/>
                <a:ea typeface="+mn-ea"/>
                <a:cs typeface="+mn-cs"/>
              </a:rPr>
              <a:t> Согласование </a:t>
            </a:r>
            <a:r>
              <a:rPr lang="ru-RU" sz="2600" kern="1200" dirty="0">
                <a:latin typeface="+mn-lt"/>
                <a:ea typeface="+mn-ea"/>
                <a:cs typeface="+mn-cs"/>
              </a:rPr>
              <a:t>запросов на методическое сопровождение всех субъектов региональной системы (соглашения о совместной деятельности)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1200" dirty="0" smtClean="0">
                <a:latin typeface="+mn-lt"/>
                <a:ea typeface="+mn-ea"/>
                <a:cs typeface="+mn-cs"/>
              </a:rPr>
              <a:t> Информирование </a:t>
            </a:r>
            <a:r>
              <a:rPr lang="ru-RU" sz="2600" kern="1200" dirty="0">
                <a:latin typeface="+mn-lt"/>
                <a:ea typeface="+mn-ea"/>
                <a:cs typeface="+mn-cs"/>
              </a:rPr>
              <a:t>педагогической общественности об актуальных направлениях  развития образования региона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1200" dirty="0" smtClean="0">
                <a:latin typeface="+mn-lt"/>
                <a:ea typeface="+mn-ea"/>
                <a:cs typeface="+mn-cs"/>
              </a:rPr>
              <a:t> Организация  </a:t>
            </a:r>
            <a:r>
              <a:rPr lang="ru-RU" sz="2600" kern="1200" dirty="0">
                <a:latin typeface="+mn-lt"/>
                <a:ea typeface="+mn-ea"/>
                <a:cs typeface="+mn-cs"/>
              </a:rPr>
              <a:t>межмуниципального сотрудничества (межмуниципальные акции «Педагогический субботник», межмуниципальные конкурсы профессионального мастерства,  межмуниципальные инновационные  и базовые площадки)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600" kern="1200" dirty="0" smtClean="0">
                <a:latin typeface="+mn-lt"/>
                <a:ea typeface="+mn-ea"/>
                <a:cs typeface="+mn-cs"/>
              </a:rPr>
              <a:t> Инициирование </a:t>
            </a:r>
            <a:r>
              <a:rPr lang="ru-RU" sz="2600" kern="1200" dirty="0">
                <a:latin typeface="+mn-lt"/>
                <a:ea typeface="+mn-ea"/>
                <a:cs typeface="+mn-cs"/>
              </a:rPr>
              <a:t>деятельности рабочих групп по реализации </a:t>
            </a:r>
            <a:r>
              <a:rPr lang="ru-RU" sz="2600" kern="1200" dirty="0" smtClean="0">
                <a:latin typeface="+mn-lt"/>
                <a:ea typeface="+mn-ea"/>
                <a:cs typeface="+mn-cs"/>
              </a:rPr>
              <a:t>содержательных </a:t>
            </a:r>
            <a:r>
              <a:rPr lang="ru-RU" sz="2600" kern="1200" dirty="0" smtClean="0"/>
              <a:t>направлений развития РСО</a:t>
            </a:r>
            <a:endParaRPr lang="ru-RU" dirty="0"/>
          </a:p>
        </p:txBody>
      </p:sp>
      <p:pic>
        <p:nvPicPr>
          <p:cNvPr id="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7961" y="281845"/>
            <a:ext cx="1038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</a:t>
            </a:r>
          </a:p>
          <a:p>
            <a:pPr algn="r"/>
            <a:r>
              <a:rPr lang="ru-RU" dirty="0">
                <a:solidFill>
                  <a:srgbClr val="FF0000"/>
                </a:solidFill>
                <a:latin typeface="Calibri"/>
              </a:rPr>
              <a:t>сложим стих, о зодчем смелом, что рисует от </a:t>
            </a:r>
            <a:r>
              <a:rPr lang="ru-RU" dirty="0" smtClean="0">
                <a:solidFill>
                  <a:srgbClr val="FF0000"/>
                </a:solidFill>
                <a:latin typeface="Calibri"/>
              </a:rPr>
              <a:t>души…</a:t>
            </a:r>
            <a:endParaRPr lang="ru-RU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8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12191760" cy="1066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Прямая со стрелкой 131"/>
          <p:cNvCxnSpPr>
            <a:stCxn id="105" idx="3"/>
            <a:endCxn id="11" idx="1"/>
          </p:cNvCxnSpPr>
          <p:nvPr/>
        </p:nvCxnSpPr>
        <p:spPr>
          <a:xfrm flipV="1">
            <a:off x="8751908" y="2842414"/>
            <a:ext cx="865074" cy="44714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660" y="1189530"/>
            <a:ext cx="9611976" cy="6455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Субъекты единой методической </a:t>
            </a:r>
            <a:r>
              <a:rPr lang="ru-RU" sz="20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службы </a:t>
            </a:r>
            <a:br>
              <a:rPr lang="ru-RU" sz="20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муниципальный </a:t>
            </a:r>
            <a:r>
              <a:rPr lang="ru-RU" sz="2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85549" y="1951565"/>
            <a:ext cx="1155700" cy="6688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МРЦ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16982" y="1826414"/>
            <a:ext cx="719667" cy="423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МИП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16982" y="2630746"/>
            <a:ext cx="719667" cy="423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МИП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21215" y="2245514"/>
            <a:ext cx="719667" cy="27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8690" y="4802717"/>
            <a:ext cx="1155700" cy="6688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69532" y="4564824"/>
            <a:ext cx="1693334" cy="804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Проектные команды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4306592"/>
            <a:ext cx="537634" cy="281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399" y="5445361"/>
            <a:ext cx="537634" cy="281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…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266" y="5966066"/>
            <a:ext cx="537634" cy="281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</a:t>
            </a:r>
            <a:r>
              <a:rPr lang="en-US" sz="1000" dirty="0" smtClean="0">
                <a:solidFill>
                  <a:schemeClr val="tx1"/>
                </a:solidFill>
              </a:rPr>
              <a:t>N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266" y="3773188"/>
            <a:ext cx="537634" cy="281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№ 1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14" idx="1"/>
            <a:endCxn id="18" idx="2"/>
          </p:cNvCxnSpPr>
          <p:nvPr/>
        </p:nvCxnSpPr>
        <p:spPr>
          <a:xfrm flipH="1" flipV="1">
            <a:off x="1344083" y="4054701"/>
            <a:ext cx="425449" cy="912289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1"/>
            <a:endCxn id="17" idx="0"/>
          </p:cNvCxnSpPr>
          <p:nvPr/>
        </p:nvCxnSpPr>
        <p:spPr>
          <a:xfrm flipH="1">
            <a:off x="1344083" y="4966990"/>
            <a:ext cx="425449" cy="99907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1"/>
            <a:endCxn id="16" idx="3"/>
          </p:cNvCxnSpPr>
          <p:nvPr/>
        </p:nvCxnSpPr>
        <p:spPr>
          <a:xfrm flipH="1">
            <a:off x="1071033" y="4966990"/>
            <a:ext cx="698499" cy="61912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1"/>
            <a:endCxn id="15" idx="3"/>
          </p:cNvCxnSpPr>
          <p:nvPr/>
        </p:nvCxnSpPr>
        <p:spPr>
          <a:xfrm flipH="1" flipV="1">
            <a:off x="1071034" y="4447349"/>
            <a:ext cx="698498" cy="51964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7" idx="3"/>
            <a:endCxn id="14" idx="0"/>
          </p:cNvCxnSpPr>
          <p:nvPr/>
        </p:nvCxnSpPr>
        <p:spPr>
          <a:xfrm flipH="1">
            <a:off x="2616199" y="3648074"/>
            <a:ext cx="2332863" cy="91675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1"/>
            <a:endCxn id="117" idx="5"/>
          </p:cNvCxnSpPr>
          <p:nvPr/>
        </p:nvCxnSpPr>
        <p:spPr>
          <a:xfrm flipH="1">
            <a:off x="5486695" y="2285999"/>
            <a:ext cx="2398854" cy="62937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1"/>
            <a:endCxn id="8" idx="3"/>
          </p:cNvCxnSpPr>
          <p:nvPr/>
        </p:nvCxnSpPr>
        <p:spPr>
          <a:xfrm flipH="1">
            <a:off x="9041249" y="2038082"/>
            <a:ext cx="575733" cy="24791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1"/>
            <a:endCxn id="8" idx="3"/>
          </p:cNvCxnSpPr>
          <p:nvPr/>
        </p:nvCxnSpPr>
        <p:spPr>
          <a:xfrm flipH="1" flipV="1">
            <a:off x="9041249" y="2285999"/>
            <a:ext cx="575733" cy="55641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" idx="3"/>
          </p:cNvCxnSpPr>
          <p:nvPr/>
        </p:nvCxnSpPr>
        <p:spPr>
          <a:xfrm flipH="1" flipV="1">
            <a:off x="9041249" y="2285999"/>
            <a:ext cx="712351" cy="14499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0"/>
            <a:endCxn id="117" idx="3"/>
          </p:cNvCxnSpPr>
          <p:nvPr/>
        </p:nvCxnSpPr>
        <p:spPr>
          <a:xfrm flipH="1" flipV="1">
            <a:off x="4949062" y="3648074"/>
            <a:ext cx="1717478" cy="115464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0" idx="1"/>
            <a:endCxn id="13" idx="3"/>
          </p:cNvCxnSpPr>
          <p:nvPr/>
        </p:nvCxnSpPr>
        <p:spPr>
          <a:xfrm flipH="1">
            <a:off x="7244390" y="4642085"/>
            <a:ext cx="1143771" cy="49506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1" idx="1"/>
            <a:endCxn id="13" idx="3"/>
          </p:cNvCxnSpPr>
          <p:nvPr/>
        </p:nvCxnSpPr>
        <p:spPr>
          <a:xfrm flipH="1" flipV="1">
            <a:off x="7244390" y="5137151"/>
            <a:ext cx="1150314" cy="518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2" idx="1"/>
            <a:endCxn id="13" idx="3"/>
          </p:cNvCxnSpPr>
          <p:nvPr/>
        </p:nvCxnSpPr>
        <p:spPr>
          <a:xfrm flipH="1" flipV="1">
            <a:off x="7244390" y="5137151"/>
            <a:ext cx="1143771" cy="61375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осьмиугольник 43"/>
          <p:cNvSpPr/>
          <p:nvPr/>
        </p:nvSpPr>
        <p:spPr>
          <a:xfrm>
            <a:off x="10505982" y="1900502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ОО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5" name="Восьмиугольник 44"/>
          <p:cNvSpPr/>
          <p:nvPr/>
        </p:nvSpPr>
        <p:spPr>
          <a:xfrm>
            <a:off x="11013982" y="1900502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ОО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6" name="Восьмиугольник 45"/>
          <p:cNvSpPr/>
          <p:nvPr/>
        </p:nvSpPr>
        <p:spPr>
          <a:xfrm>
            <a:off x="10663211" y="2706946"/>
            <a:ext cx="421788" cy="287872"/>
          </a:xfrm>
          <a:prstGeom prst="oc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ОО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0716876" y="2195773"/>
            <a:ext cx="0" cy="186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1215636" y="2203179"/>
            <a:ext cx="0" cy="186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0" idx="3"/>
          </p:cNvCxnSpPr>
          <p:nvPr/>
        </p:nvCxnSpPr>
        <p:spPr>
          <a:xfrm flipH="1" flipV="1">
            <a:off x="10336649" y="2038082"/>
            <a:ext cx="253999" cy="35348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0590648" y="2391564"/>
            <a:ext cx="62498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8388161" y="4442475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РМО по предметам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94704" y="4945095"/>
            <a:ext cx="2268507" cy="487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ТГ </a:t>
            </a:r>
            <a:r>
              <a:rPr lang="ru-RU" sz="1200" dirty="0">
                <a:solidFill>
                  <a:schemeClr val="tx1"/>
                </a:solidFill>
              </a:rPr>
              <a:t>по </a:t>
            </a:r>
            <a:r>
              <a:rPr lang="ru-RU" sz="1200" dirty="0" smtClean="0">
                <a:solidFill>
                  <a:schemeClr val="tx1"/>
                </a:solidFill>
              </a:rPr>
              <a:t>приоритетным направлениям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388161" y="5535738"/>
            <a:ext cx="2275050" cy="43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Профессиональные </a:t>
            </a:r>
            <a:r>
              <a:rPr lang="ru-RU" sz="1400" dirty="0" smtClean="0">
                <a:solidFill>
                  <a:schemeClr val="tx1"/>
                </a:solidFill>
              </a:rPr>
              <a:t>объединения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88161" y="6047969"/>
            <a:ext cx="2268507" cy="399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Сообщество экспертов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7" name="Прямая со стрелкой 96"/>
          <p:cNvCxnSpPr>
            <a:stCxn id="93" idx="1"/>
            <a:endCxn id="13" idx="3"/>
          </p:cNvCxnSpPr>
          <p:nvPr/>
        </p:nvCxnSpPr>
        <p:spPr>
          <a:xfrm flipH="1" flipV="1">
            <a:off x="7244390" y="5137151"/>
            <a:ext cx="1143771" cy="111042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7208187" y="3057786"/>
            <a:ext cx="1543721" cy="463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Базовые площадки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3873795" y="2182677"/>
            <a:ext cx="2150533" cy="146539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ММС</a:t>
            </a:r>
          </a:p>
          <a:p>
            <a:pPr algn="ctr"/>
            <a:endParaRPr lang="ru-RU" b="1" dirty="0"/>
          </a:p>
        </p:txBody>
      </p:sp>
      <p:cxnSp>
        <p:nvCxnSpPr>
          <p:cNvPr id="128" name="Прямая со стрелкой 127"/>
          <p:cNvCxnSpPr>
            <a:stCxn id="105" idx="0"/>
            <a:endCxn id="8" idx="2"/>
          </p:cNvCxnSpPr>
          <p:nvPr/>
        </p:nvCxnSpPr>
        <p:spPr>
          <a:xfrm flipV="1">
            <a:off x="7980048" y="2620432"/>
            <a:ext cx="483351" cy="43735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endCxn id="46" idx="5"/>
          </p:cNvCxnSpPr>
          <p:nvPr/>
        </p:nvCxnSpPr>
        <p:spPr>
          <a:xfrm flipV="1">
            <a:off x="10343964" y="2791261"/>
            <a:ext cx="319247" cy="5419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3723413" y="5778321"/>
            <a:ext cx="2311400" cy="668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Муниципальный координационный совет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по ФГОС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53" name="Прямая со стрелкой 152"/>
          <p:cNvCxnSpPr>
            <a:stCxn id="117" idx="3"/>
            <a:endCxn id="152" idx="0"/>
          </p:cNvCxnSpPr>
          <p:nvPr/>
        </p:nvCxnSpPr>
        <p:spPr>
          <a:xfrm flipH="1">
            <a:off x="4879113" y="3648074"/>
            <a:ext cx="69949" cy="213024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4" idx="3"/>
            <a:endCxn id="152" idx="0"/>
          </p:cNvCxnSpPr>
          <p:nvPr/>
        </p:nvCxnSpPr>
        <p:spPr>
          <a:xfrm>
            <a:off x="3462866" y="4966990"/>
            <a:ext cx="1416247" cy="811331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" idx="1"/>
            <a:endCxn id="152" idx="0"/>
          </p:cNvCxnSpPr>
          <p:nvPr/>
        </p:nvCxnSpPr>
        <p:spPr>
          <a:xfrm flipH="1">
            <a:off x="4879113" y="5137151"/>
            <a:ext cx="1209577" cy="64117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99456" y="270567"/>
            <a:ext cx="1001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</a:t>
            </a:r>
          </a:p>
          <a:p>
            <a:pPr algn="r"/>
            <a:r>
              <a:rPr lang="ru-RU" dirty="0">
                <a:solidFill>
                  <a:srgbClr val="FF0000"/>
                </a:solidFill>
                <a:latin typeface="Calibri"/>
              </a:rPr>
              <a:t>От души цветов налепим, пластилиновых кустов, обязательно пометим,</a:t>
            </a:r>
            <a:br>
              <a:rPr lang="ru-RU" dirty="0">
                <a:solidFill>
                  <a:srgbClr val="FF0000"/>
                </a:solidFill>
                <a:latin typeface="Calibri"/>
              </a:rPr>
            </a:br>
            <a:r>
              <a:rPr lang="ru-RU" dirty="0">
                <a:solidFill>
                  <a:srgbClr val="FF0000"/>
                </a:solidFill>
                <a:latin typeface="Calibri"/>
              </a:rPr>
              <a:t>место для дворовых псов</a:t>
            </a:r>
          </a:p>
        </p:txBody>
      </p:sp>
    </p:spTree>
    <p:extLst>
      <p:ext uri="{BB962C8B-B14F-4D97-AF65-F5344CB8AC3E}">
        <p14:creationId xmlns:p14="http://schemas.microsoft.com/office/powerpoint/2010/main" val="2484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 стрелкой 64"/>
          <p:cNvCxnSpPr>
            <a:stCxn id="43" idx="7"/>
            <a:endCxn id="37" idx="2"/>
          </p:cNvCxnSpPr>
          <p:nvPr/>
        </p:nvCxnSpPr>
        <p:spPr>
          <a:xfrm flipV="1">
            <a:off x="5832870" y="2960315"/>
            <a:ext cx="3665740" cy="181724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2" idx="2"/>
          </p:cNvCxnSpPr>
          <p:nvPr/>
        </p:nvCxnSpPr>
        <p:spPr>
          <a:xfrm flipH="1" flipV="1">
            <a:off x="4362452" y="2713093"/>
            <a:ext cx="941337" cy="205795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1695409" y="800708"/>
            <a:ext cx="847783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Субъекты единой методической службы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институциональный уровень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5590" y="3985603"/>
            <a:ext cx="1545168" cy="671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КОУЧи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369" y="3742758"/>
            <a:ext cx="1440867" cy="3531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ФИО № 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369" y="4430771"/>
            <a:ext cx="1440867" cy="3531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ФИО № 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1235" y="5149577"/>
            <a:ext cx="1429280" cy="3531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ФИО № </a:t>
            </a:r>
            <a:r>
              <a:rPr lang="en-US" sz="1600" dirty="0" smtClean="0">
                <a:solidFill>
                  <a:schemeClr val="tx1"/>
                </a:solidFill>
              </a:rPr>
              <a:t>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1235" y="3209354"/>
            <a:ext cx="1429280" cy="3531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ФИО № 1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8" idx="1"/>
            <a:endCxn id="12" idx="2"/>
          </p:cNvCxnSpPr>
          <p:nvPr/>
        </p:nvCxnSpPr>
        <p:spPr>
          <a:xfrm flipH="1" flipV="1">
            <a:off x="2115875" y="3562532"/>
            <a:ext cx="589715" cy="758587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  <a:endCxn id="11" idx="0"/>
          </p:cNvCxnSpPr>
          <p:nvPr/>
        </p:nvCxnSpPr>
        <p:spPr>
          <a:xfrm flipH="1">
            <a:off x="2115875" y="4321119"/>
            <a:ext cx="589715" cy="828458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  <a:endCxn id="10" idx="3"/>
          </p:cNvCxnSpPr>
          <p:nvPr/>
        </p:nvCxnSpPr>
        <p:spPr>
          <a:xfrm flipH="1">
            <a:off x="1792236" y="4321119"/>
            <a:ext cx="913354" cy="286241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  <a:endCxn id="9" idx="3"/>
          </p:cNvCxnSpPr>
          <p:nvPr/>
        </p:nvCxnSpPr>
        <p:spPr>
          <a:xfrm flipH="1" flipV="1">
            <a:off x="1792236" y="3919347"/>
            <a:ext cx="913354" cy="401772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679580" y="1836751"/>
            <a:ext cx="1365744" cy="876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Творческая группа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68580" y="2671801"/>
            <a:ext cx="1365744" cy="876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Творческая группа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21838" y="2055972"/>
            <a:ext cx="2418224" cy="507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Проектная группа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89498" y="2452850"/>
            <a:ext cx="2418224" cy="507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Проектная группа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424155" y="3985603"/>
            <a:ext cx="2511356" cy="5357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 по предмету…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14388" y="4608789"/>
            <a:ext cx="2511356" cy="5357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 по предмету…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734634" y="5234866"/>
            <a:ext cx="2511356" cy="5357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 по предмету…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77017" y="4404991"/>
            <a:ext cx="1440956" cy="13525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840217" y="5949451"/>
            <a:ext cx="3691822" cy="541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 </a:t>
            </a:r>
            <a:r>
              <a:rPr lang="ru-RU" sz="1400" dirty="0" err="1" smtClean="0">
                <a:solidFill>
                  <a:schemeClr val="tx1"/>
                </a:solidFill>
              </a:rPr>
              <a:t>межпредметный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Восьмиугольник 42"/>
          <p:cNvSpPr/>
          <p:nvPr/>
        </p:nvSpPr>
        <p:spPr>
          <a:xfrm>
            <a:off x="4293704" y="4777555"/>
            <a:ext cx="1963973" cy="1450399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Методичес</a:t>
            </a:r>
            <a:endParaRPr lang="ru-RU" sz="2000" dirty="0" smtClean="0"/>
          </a:p>
          <a:p>
            <a:pPr algn="ctr"/>
            <a:r>
              <a:rPr lang="ru-RU" sz="2000" dirty="0" smtClean="0"/>
              <a:t>кий совет </a:t>
            </a:r>
            <a:br>
              <a:rPr lang="ru-RU" sz="2000" dirty="0" smtClean="0"/>
            </a:br>
            <a:r>
              <a:rPr lang="ru-RU" sz="2400" dirty="0" smtClean="0"/>
              <a:t>ОО</a:t>
            </a:r>
            <a:endParaRPr lang="ru-RU" sz="2400" dirty="0"/>
          </a:p>
        </p:txBody>
      </p:sp>
      <p:cxnSp>
        <p:nvCxnSpPr>
          <p:cNvPr id="53" name="Прямая со стрелкой 52"/>
          <p:cNvCxnSpPr>
            <a:stCxn id="43" idx="6"/>
            <a:endCxn id="8" idx="3"/>
          </p:cNvCxnSpPr>
          <p:nvPr/>
        </p:nvCxnSpPr>
        <p:spPr>
          <a:xfrm flipH="1" flipV="1">
            <a:off x="4250758" y="4321119"/>
            <a:ext cx="467753" cy="456436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241763" y="3541358"/>
            <a:ext cx="41844" cy="1236197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3" idx="7"/>
          </p:cNvCxnSpPr>
          <p:nvPr/>
        </p:nvCxnSpPr>
        <p:spPr>
          <a:xfrm flipV="1">
            <a:off x="5832870" y="2574299"/>
            <a:ext cx="1921114" cy="2203256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2" idx="1"/>
            <a:endCxn id="43" idx="1"/>
          </p:cNvCxnSpPr>
          <p:nvPr/>
        </p:nvCxnSpPr>
        <p:spPr>
          <a:xfrm flipH="1" flipV="1">
            <a:off x="6257677" y="5803147"/>
            <a:ext cx="582540" cy="416970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8" idx="2"/>
            <a:endCxn id="43" idx="0"/>
          </p:cNvCxnSpPr>
          <p:nvPr/>
        </p:nvCxnSpPr>
        <p:spPr>
          <a:xfrm flipH="1">
            <a:off x="6257677" y="5081279"/>
            <a:ext cx="1219340" cy="121083"/>
          </a:xfrm>
          <a:prstGeom prst="straightConnector1">
            <a:avLst/>
          </a:prstGeom>
          <a:ln w="19050">
            <a:solidFill>
              <a:srgbClr val="992F0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38391" y="219998"/>
            <a:ext cx="10618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</a:t>
            </a:r>
            <a:r>
              <a:rPr lang="ru-RU" dirty="0" smtClean="0">
                <a:solidFill>
                  <a:srgbClr val="595959"/>
                </a:solidFill>
                <a:latin typeface="Calibri"/>
              </a:rPr>
              <a:t>роста</a:t>
            </a:r>
          </a:p>
          <a:p>
            <a:pPr algn="r"/>
            <a:r>
              <a:rPr lang="ru-RU" dirty="0">
                <a:solidFill>
                  <a:srgbClr val="FF0000"/>
                </a:solidFill>
                <a:latin typeface="Calibri"/>
              </a:rPr>
              <a:t>И уют, тепло прибудут, в этом доме расписном… </a:t>
            </a:r>
          </a:p>
          <a:p>
            <a:endParaRPr lang="ru-RU" dirty="0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" indent="0">
              <a:buNone/>
            </a:pPr>
            <a:r>
              <a:rPr lang="ru-RU" sz="3000" b="1" dirty="0" smtClean="0">
                <a:latin typeface="Arial Narrow" pitchFamily="34" charset="0"/>
              </a:rPr>
              <a:t>Способствует</a:t>
            </a:r>
            <a:r>
              <a:rPr lang="ru-RU" sz="2400" b="1" dirty="0" smtClean="0">
                <a:latin typeface="Arial Narrow" pitchFamily="34" charset="0"/>
              </a:rPr>
              <a:t>:</a:t>
            </a:r>
          </a:p>
          <a:p>
            <a:pPr marL="355600" indent="-355600">
              <a:spcBef>
                <a:spcPts val="1800"/>
              </a:spcBef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dirty="0">
                <a:latin typeface="Arial Narrow" pitchFamily="34" charset="0"/>
              </a:rPr>
              <a:t>улучшению качества предоставляемых методических услуг </a:t>
            </a:r>
          </a:p>
          <a:p>
            <a:pPr marL="355600" indent="-355600">
              <a:spcBef>
                <a:spcPts val="1800"/>
              </a:spcBef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itchFamily="34" charset="0"/>
              </a:rPr>
              <a:t>расширению </a:t>
            </a:r>
            <a:r>
              <a:rPr lang="ru-RU" sz="2800" dirty="0">
                <a:latin typeface="Arial Narrow" pitchFamily="34" charset="0"/>
              </a:rPr>
              <a:t>возможностей методической работы за счет привлечения внешних партнеров и межмуниципального взаимодействия</a:t>
            </a:r>
          </a:p>
          <a:p>
            <a:pPr marL="355600" indent="-355600">
              <a:spcBef>
                <a:spcPts val="1800"/>
              </a:spcBef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dirty="0">
                <a:latin typeface="Arial Narrow" pitchFamily="34" charset="0"/>
              </a:rPr>
              <a:t>большему охвату продуктивной деятельностью субъектов методической работы </a:t>
            </a:r>
          </a:p>
          <a:p>
            <a:pPr marL="355600" indent="-355600">
              <a:spcBef>
                <a:spcPts val="1800"/>
              </a:spcBef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dirty="0">
                <a:latin typeface="Arial Narrow" pitchFamily="34" charset="0"/>
              </a:rPr>
              <a:t>уходу от фрагментарной методической работы к системным долгосрочным </a:t>
            </a:r>
            <a:r>
              <a:rPr lang="ru-RU" sz="2800" dirty="0" smtClean="0">
                <a:latin typeface="Arial Narrow" pitchFamily="34" charset="0"/>
              </a:rPr>
              <a:t>проектам</a:t>
            </a:r>
            <a:endParaRPr lang="ru-RU" sz="2800" dirty="0">
              <a:latin typeface="Arial Narrow" pitchFamily="34" charset="0"/>
            </a:endParaRPr>
          </a:p>
          <a:p>
            <a:pPr marL="355600" indent="-355600">
              <a:spcBef>
                <a:spcPts val="1800"/>
              </a:spcBef>
              <a:buClr>
                <a:srgbClr val="D93F0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800" dirty="0">
                <a:latin typeface="Arial Narrow" pitchFamily="34" charset="0"/>
              </a:rPr>
              <a:t>мобильности, меньшей </a:t>
            </a:r>
            <a:r>
              <a:rPr lang="ru-RU" sz="2800" dirty="0" err="1">
                <a:latin typeface="Arial Narrow" pitchFamily="34" charset="0"/>
              </a:rPr>
              <a:t>трудозатратности</a:t>
            </a:r>
            <a:r>
              <a:rPr lang="ru-RU" sz="2800" dirty="0">
                <a:latin typeface="Arial Narrow" pitchFamily="34" charset="0"/>
              </a:rPr>
              <a:t> методической работы на </a:t>
            </a:r>
            <a:r>
              <a:rPr lang="ru-RU" sz="2800" dirty="0" smtClean="0">
                <a:latin typeface="Arial Narrow" pitchFamily="34" charset="0"/>
              </a:rPr>
              <a:t>всех уровнях. </a:t>
            </a:r>
            <a:endParaRPr lang="ru-RU" sz="2800" dirty="0">
              <a:latin typeface="Arial Narrow" pitchFamily="34" charset="0"/>
            </a:endParaRPr>
          </a:p>
          <a:p>
            <a:pPr marL="355600" indent="-355600">
              <a:buSzPct val="120000"/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695379"/>
            <a:ext cx="9764380" cy="1168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Региональная методическая служба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чем польза?</a:t>
            </a:r>
            <a:endParaRPr lang="ru-RU" sz="3000" dirty="0"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15480" y="188640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роста </a:t>
            </a:r>
            <a:endParaRPr lang="ru-RU" dirty="0"/>
          </a:p>
        </p:txBody>
      </p:sp>
      <p:pic>
        <p:nvPicPr>
          <p:cNvPr id="6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00" cy="12798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1343472" y="424080"/>
            <a:ext cx="34380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595959"/>
                </a:solidFill>
                <a:latin typeface="Calibri"/>
              </a:rPr>
              <a:t>Время профессионального роста </a:t>
            </a:r>
            <a:endParaRPr dirty="0"/>
          </a:p>
        </p:txBody>
      </p:sp>
      <p:pic>
        <p:nvPicPr>
          <p:cNvPr id="129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439960"/>
            <a:ext cx="12191760" cy="14176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43472" y="908720"/>
            <a:ext cx="10441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 Скоро сказка сказывается, да не скоро дело делается…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НО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799" y="22768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Где нет общности интересов, </a:t>
            </a:r>
            <a:b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</a:br>
            <a: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там не может быть единства целей, </a:t>
            </a:r>
            <a:b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</a:br>
            <a: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не говоря уже о </a:t>
            </a:r>
            <a:r>
              <a:rPr lang="ru-RU" sz="2000" b="1" i="1" cap="all" spc="150" dirty="0">
                <a:solidFill>
                  <a:srgbClr val="FF0000"/>
                </a:solidFill>
                <a:latin typeface="Times New Roman" panose="02020603050405020304" pitchFamily="18" charset="0"/>
              </a:rPr>
              <a:t>единстве действий...</a:t>
            </a:r>
          </a:p>
          <a:p>
            <a:pPr>
              <a:spcBef>
                <a:spcPct val="0"/>
              </a:spcBef>
            </a:pPr>
            <a: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cap="all" spc="150" dirty="0" smtClean="0">
                <a:solidFill>
                  <a:srgbClr val="AB3201"/>
                </a:solidFill>
                <a:latin typeface="Times New Roman" panose="02020603050405020304" pitchFamily="18" charset="0"/>
              </a:rPr>
              <a:t>                                               Ф</a:t>
            </a:r>
            <a:r>
              <a:rPr lang="ru-RU" sz="2000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. Энгель</a:t>
            </a:r>
            <a:r>
              <a:rPr lang="ru-RU" b="1" i="1" cap="all" spc="150" dirty="0">
                <a:solidFill>
                  <a:srgbClr val="AB3201"/>
                </a:solidFill>
                <a:latin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202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2730" y="2002459"/>
            <a:ext cx="6456805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переход на преподавание в основной школе по ФГОС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indent="-342900" algn="just">
              <a:buFont typeface="Times New Roman"/>
              <a:buChar char="-"/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переход на преподавание Отечественной истории на основе историко-культурного стандарта;</a:t>
            </a:r>
          </a:p>
          <a:p>
            <a:pPr indent="-342900" algn="just">
              <a:buFont typeface="Times New Roman"/>
              <a:buChar char="-"/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переход на преподавание по программам, включенным в реестр примерных основных образовательных программ;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-342900" algn="just">
              <a:buFont typeface="Times New Roman"/>
              <a:buChar char="-"/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пересмотрены основные концептуальные подходы преподавания истории в школе;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-342900" algn="just">
              <a:buFont typeface="Times New Roman"/>
              <a:buChar char="-"/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изменение структуры и содержания школьного исторического образования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-342900" algn="just">
              <a:buFont typeface="Times New Roman"/>
              <a:buChar char="-"/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переход на новую линейку учебников отечественной истории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70" y="1809584"/>
            <a:ext cx="3600860" cy="20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4845" y="2276873"/>
            <a:ext cx="86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ИКС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22" y="192265"/>
            <a:ext cx="3037769" cy="71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43287" y="4005065"/>
            <a:ext cx="3629343" cy="1125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-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–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методологическая основа концепции государственного стандарта общего образования второго поколения.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педагогическая задача: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условий, инициирующих действие обучаемых.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71769" y="5314859"/>
            <a:ext cx="360086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К основным требованиям ФГОС относится достижение учащимися планируемых результатов: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личностных,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метапредметных</a:t>
            </a:r>
            <a:r>
              <a:rPr lang="ru-RU" alt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</a:rPr>
              <a:t>предметных.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21" y="1036052"/>
            <a:ext cx="2533123" cy="7367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982622" y="807704"/>
            <a:ext cx="5090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  <a:t>Модернизация содержания и структуры 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  <a:t>школьного исторического образования 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Arabic Typesetting" pitchFamily="66" charset="-78"/>
              </a:rPr>
              <a:t>на основе ФГОС и Историко-культурного станд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арта</a:t>
            </a:r>
          </a:p>
        </p:txBody>
      </p:sp>
      <p:pic>
        <p:nvPicPr>
          <p:cNvPr id="11" name="Объект 4"/>
          <p:cNvPicPr preferRelativeResize="0">
            <a:picLocks/>
          </p:cNvPicPr>
          <p:nvPr/>
        </p:nvPicPr>
        <p:blipFill>
          <a:blip r:embed="rId5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1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697" y="446532"/>
            <a:ext cx="9028670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Актуальные проблемы преподавания истории в условиях перехода на ФГОС и ИКС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1" y="1878227"/>
            <a:ext cx="10453816" cy="4843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Проблемы нормативного характера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переход на ФГОС был совмещен с переходом на ИКС с изменением структуры школьного курса истории;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 юридический статус ИКС неясен, отсутствует директивное указание перехода на линейную структуру исторического образования;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 не прописан общий алгоритм перехода 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линейную структуру исторического образования;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 примерная основная образовательная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основного общего образования, сопровождавшая введение ФГОС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(2010 года),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содержанию курса отечественной  истории, не совпадает с содержанием примерной основной образовательной программы основного общего образования, включенной в реестр государственных образовательных программ;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90617" y="6724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0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5503" y="116632"/>
            <a:ext cx="10906897" cy="62646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AutoNum type="arabicPeriod"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Проблемы регионального характера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Переход на  новую структуру школьного курса истории, введение новых элементов исторического содержания привели к необходимости переписывать образовательные и рабочие программы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учебники 6-9 классов по Отечественной истории, разработанные под ФГОС заказанные ранее и до сих пор приходящие в школы  (их можно использовать в течение пяти лет), не совпадают по хронологии с новыми линиями учебников, разработанными на основе ИКС 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 учебниках новых линий не представлена часть содержания предметной программы, составленной на основе ИКС;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хронология новых линий учебников по истории России не совпадает с хронологией учебников по всеобщей истории;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выявилась проблема не готовности учителя  к переводу теоретической базы модернизации исторического образования (положения ФГОС, концепция нового УМК, положения историко-культурного стандарта) в состояние 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четкого </a:t>
            </a:r>
            <a:r>
              <a:rPr lang="ru-RU" sz="17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регулятива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последовательный ряд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практических действий;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вопросы согласования изменений в преподавании истории обусловили необходимость повышения эффективности сетевого взаимодействия на уровне методических объединений специалистов МР, курирующих преподавание предметов историко-обществоведческого цикла и МО учителей историко-обществоведческих дисциплин. </a:t>
            </a:r>
          </a:p>
        </p:txBody>
      </p:sp>
    </p:spTree>
    <p:extLst>
      <p:ext uri="{BB962C8B-B14F-4D97-AF65-F5344CB8AC3E}">
        <p14:creationId xmlns:p14="http://schemas.microsoft.com/office/powerpoint/2010/main" val="37375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130" y="567581"/>
            <a:ext cx="7540219" cy="4900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Комплексный подход к решению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833" y="1581664"/>
            <a:ext cx="9630032" cy="51597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just">
              <a:spcAft>
                <a:spcPts val="0"/>
              </a:spcAft>
              <a:buNone/>
              <a:tabLst>
                <a:tab pos="200660" algn="l"/>
                <a:tab pos="630555" algn="l"/>
              </a:tabLst>
            </a:pPr>
            <a:r>
              <a:rPr lang="ru-RU" sz="1800" b="1" u="sng" dirty="0">
                <a:latin typeface="Times New Roman"/>
                <a:ea typeface="Times New Roman"/>
              </a:rPr>
              <a:t>На административном уровне: </a:t>
            </a:r>
          </a:p>
          <a:p>
            <a:pPr marL="114300" indent="0" algn="just">
              <a:spcAft>
                <a:spcPts val="0"/>
              </a:spcAft>
              <a:buNone/>
              <a:tabLst>
                <a:tab pos="200660" algn="l"/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(региональные и муниципальные органы управления образованием, региональный институт развития образования (ИРО), методическое объединение специалистов, курирующих преподавание историко-обществоведческих дисциплин в муниципальных районах региона региональное отделение ассоциации учителей истории и обществознания): </a:t>
            </a:r>
          </a:p>
          <a:p>
            <a:pPr marL="114300" indent="0" algn="just">
              <a:spcAft>
                <a:spcPts val="0"/>
              </a:spcAft>
              <a:buNone/>
              <a:tabLst>
                <a:tab pos="200660" algn="l"/>
                <a:tab pos="630555" algn="l"/>
              </a:tabLst>
            </a:pPr>
            <a:endParaRPr lang="ru-RU" sz="1000" dirty="0">
              <a:latin typeface="Times New Roman"/>
              <a:ea typeface="Times New Roman"/>
            </a:endParaRPr>
          </a:p>
          <a:p>
            <a:pPr algn="just"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инициирование разработки инструктивных  писем и принятия административных решений;</a:t>
            </a:r>
          </a:p>
          <a:p>
            <a:pPr marL="0" indent="0" algn="just">
              <a:buNone/>
              <a:tabLst>
                <a:tab pos="200660" algn="l"/>
                <a:tab pos="63055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endParaRPr lang="ru-RU" sz="1000" dirty="0">
              <a:latin typeface="Times New Roman"/>
              <a:ea typeface="Times New Roman"/>
            </a:endParaRPr>
          </a:p>
          <a:p>
            <a:pPr algn="just"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согласование деятельности органов управления образованием региона, муниципальных районов, образовательных организаций по переходу на преподавание истории по ФГОС на основе историко-культурного </a:t>
            </a:r>
            <a:r>
              <a:rPr lang="ru-RU" sz="2000" b="1" dirty="0" smtClean="0">
                <a:latin typeface="Times New Roman"/>
                <a:ea typeface="Times New Roman"/>
              </a:rPr>
              <a:t>стандарта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buFontTx/>
              <a:buChar char="-"/>
              <a:tabLst>
                <a:tab pos="200660" algn="l"/>
                <a:tab pos="630555" algn="l"/>
              </a:tabLst>
            </a:pPr>
            <a:endParaRPr lang="ru-RU" sz="1000" dirty="0">
              <a:latin typeface="Times New Roman"/>
              <a:ea typeface="Times New Roman"/>
            </a:endParaRPr>
          </a:p>
          <a:p>
            <a:pPr marL="0" indent="0" algn="just">
              <a:buNone/>
              <a:tabLst>
                <a:tab pos="200660" algn="l"/>
                <a:tab pos="630555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8" y="270118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 preferRelativeResize="0">
            <a:picLocks/>
          </p:cNvPicPr>
          <p:nvPr/>
        </p:nvPicPr>
        <p:blipFill>
          <a:blip r:embed="rId3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4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20188" y="474832"/>
            <a:ext cx="7056784" cy="49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Комплексный подход к решению проблем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1" y="2053780"/>
            <a:ext cx="8822724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tabLst>
                <a:tab pos="200660" algn="l"/>
                <a:tab pos="63055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Times New Roman"/>
              </a:rPr>
              <a:t>методическом уровне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разработка методических рекомендаций по преподаванию истории на основе историко-культурного стандарта;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оказание консультативной помощи по вопросам перехода на линейную систему преподавания истории и разработке рабочих программ;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разработка методических рекомендаций по проведению учебных занятий с использованием новых технологий обучения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Разработка и реализация ППК «ФГОС ООО: концептуальные и методические подходы к реализации историко-культурного стандарта;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реализация сетевого проекта «О чем расскажет школьный музей?», в котором информационно-образовательная среда школьного музея рассматривается как ресурс модернизации школьного историко-обществоведческого образования, как  среда, создающая условия для организации сетевого взаимодействия, деятельности учителей и обучающихся на основе новых образовательных технологий;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" y="1766396"/>
            <a:ext cx="2737930" cy="206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4"/>
          <p:cNvPicPr preferRelativeResize="0">
            <a:picLocks/>
          </p:cNvPicPr>
          <p:nvPr/>
        </p:nvPicPr>
        <p:blipFill>
          <a:blip r:embed="rId3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8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67607" y="260647"/>
            <a:ext cx="7326035" cy="793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Комплексный подход к решению проблем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589" y="1779372"/>
            <a:ext cx="10503243" cy="3268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tabLst>
                <a:tab pos="200660" algn="l"/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В системе повышения квалификации</a:t>
            </a:r>
          </a:p>
          <a:p>
            <a:pPr marL="285750" indent="-28575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Разработаны методические рекомендации «Модернизация содержания и технологий предметной области «Обществознание» (Страхова Н.В., Харитонова Л.А); </a:t>
            </a:r>
          </a:p>
          <a:p>
            <a:pPr marL="285750" indent="-285750" algn="just">
              <a:spcBef>
                <a:spcPct val="20000"/>
              </a:spcBef>
              <a:buFontTx/>
              <a:buChar char="-"/>
              <a:tabLst>
                <a:tab pos="200660" algn="l"/>
                <a:tab pos="63055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введение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систему повышения квалификации новых форм обучения преподавателей истории и обществознания;</a:t>
            </a:r>
          </a:p>
          <a:p>
            <a:pPr algn="just">
              <a:spcBef>
                <a:spcPct val="20000"/>
              </a:spcBef>
              <a:tabLst>
                <a:tab pos="200660" algn="l"/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включение преподавателей в деятельность  сетевых профессиональных объединений педагогов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sz="2400" dirty="0"/>
          </a:p>
        </p:txBody>
      </p:sp>
      <p:pic>
        <p:nvPicPr>
          <p:cNvPr id="6" name="Объект 4"/>
          <p:cNvPicPr preferRelativeResize="0">
            <a:picLocks/>
          </p:cNvPicPr>
          <p:nvPr/>
        </p:nvPicPr>
        <p:blipFill>
          <a:blip r:embed="rId2"/>
          <a:srcRect l="7364" t="5620" r="8138" b="10851"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2419</Words>
  <Application>Microsoft Office PowerPoint</Application>
  <PresentationFormat>Произвольный</PresentationFormat>
  <Paragraphs>366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 Office</vt:lpstr>
      <vt:lpstr>1_Тема Office</vt:lpstr>
      <vt:lpstr>3_Тема Office</vt:lpstr>
      <vt:lpstr>4_Тема Office</vt:lpstr>
      <vt:lpstr>Ученый совет ИРО 19 мая 2017 года </vt:lpstr>
      <vt:lpstr>Презентация PowerPoint</vt:lpstr>
      <vt:lpstr>Формирование методического пространства РСО Предметная область «История»</vt:lpstr>
      <vt:lpstr>Презентация PowerPoint</vt:lpstr>
      <vt:lpstr>Актуальные проблемы преподавания истории в условиях перехода на ФГОС и ИКС</vt:lpstr>
      <vt:lpstr>Презентация PowerPoint</vt:lpstr>
      <vt:lpstr>Комплексный подход к решению проблем</vt:lpstr>
      <vt:lpstr>Презентация PowerPoint</vt:lpstr>
      <vt:lpstr>Презентация PowerPoint</vt:lpstr>
      <vt:lpstr>Модернизация содержания и структуры школьного исторического образования  на основе ФГОС и Историко-культурного стандарта Кейс прикладных учебно-методических материалов</vt:lpstr>
      <vt:lpstr>Формирование методического пространства РСО Предметная область «Технология»</vt:lpstr>
      <vt:lpstr>Презентация PowerPoint</vt:lpstr>
      <vt:lpstr>Технологическое образование школьников Ярославской области: сегодня и завтра Кадровое обеспечение </vt:lpstr>
      <vt:lpstr>Формирование методического сопровождения деятельности учителей</vt:lpstr>
      <vt:lpstr>Взаимодействие с ММС в рамках тьюторского сопровождения профессионального развития учителей начальной школы  </vt:lpstr>
      <vt:lpstr>Технологическое образование школьников Ярославской области: сегодня и завтра Кадровое обеспечение </vt:lpstr>
      <vt:lpstr>Технологическое образование школьников Ярославской области: сегодня и завтра Кадровое обеспечение </vt:lpstr>
      <vt:lpstr>Дошкольное образование региона: методическая жизнь </vt:lpstr>
      <vt:lpstr>Идея №1</vt:lpstr>
      <vt:lpstr>Как устроено?</vt:lpstr>
      <vt:lpstr>Какие задачи решаются?</vt:lpstr>
      <vt:lpstr>Законы управления и здравого смысла</vt:lpstr>
      <vt:lpstr>Региональнaя методическая служба</vt:lpstr>
      <vt:lpstr>Презентация PowerPoint</vt:lpstr>
      <vt:lpstr>Презентация PowerPoint</vt:lpstr>
      <vt:lpstr>Презентация PowerPoint</vt:lpstr>
      <vt:lpstr>ЕДИНАЯ МЕТОДИЧЕСКАЯ СЛУЖБА</vt:lpstr>
      <vt:lpstr>                                              и уж, точно, непременно, в нём не будем мы тужить …. </vt:lpstr>
      <vt:lpstr>Субъекты единой методической службы межмуниципальный уровень</vt:lpstr>
      <vt:lpstr>МКС МС –  инструмент объединения ресурсов для развития кадрового потенциала </vt:lpstr>
      <vt:lpstr>Субъекты единой методической службы  муниципальный уровень</vt:lpstr>
      <vt:lpstr>Презентация PowerPoint</vt:lpstr>
      <vt:lpstr>Региональная методическая служба В чем польза?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Галина Валентиновна Куприянова</cp:lastModifiedBy>
  <cp:revision>108</cp:revision>
  <cp:lastPrinted>2017-05-29T07:07:50Z</cp:lastPrinted>
  <dcterms:created xsi:type="dcterms:W3CDTF">2017-01-12T11:53:49Z</dcterms:created>
  <dcterms:modified xsi:type="dcterms:W3CDTF">2017-05-29T10:46:46Z</dcterms:modified>
</cp:coreProperties>
</file>