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256" r:id="rId2"/>
    <p:sldId id="335" r:id="rId3"/>
    <p:sldId id="337" r:id="rId4"/>
    <p:sldId id="33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ветлана Кирилловна Бережная" initials="СКБ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950" autoAdjust="0"/>
    <p:restoredTop sz="95493" autoAdjust="0"/>
  </p:normalViewPr>
  <p:slideViewPr>
    <p:cSldViewPr snapToGrid="0">
      <p:cViewPr varScale="1">
        <p:scale>
          <a:sx n="48" d="100"/>
          <a:sy n="48" d="100"/>
        </p:scale>
        <p:origin x="66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A871D-448D-48A4-8DA3-331E26603F03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9797B-4C52-4D59-828E-0067A9964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0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DC7FD-729F-461A-BFEF-B9539B2A8748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AD34A-0C17-4921-B0CB-F23A822F1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73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AD34A-0C17-4921-B0CB-F23A822F13D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15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28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86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38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55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81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5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8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89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38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128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962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62999-08D8-4988-ADEF-2ACBEE1BB794}" type="datetimeFigureOut">
              <a:rPr lang="ru-RU" smtClean="0"/>
              <a:pPr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6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751" y="2875994"/>
            <a:ext cx="9599933" cy="2292353"/>
          </a:xfrm>
        </p:spPr>
        <p:txBody>
          <a:bodyPr>
            <a:normAutofit/>
          </a:bodyPr>
          <a:lstStyle/>
          <a:p>
            <a:r>
              <a:rPr lang="ru-RU" dirty="0"/>
              <a:t>О развитии кадрового потенциала РСО средствами ДПО (в рамках реализации КС 1.1 Программы развития ИРО)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297783" y="46416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26180" y="5631339"/>
            <a:ext cx="10887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Уланова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Галина Александровна</a:t>
            </a:r>
            <a:r>
              <a:rPr lang="ru-RU" sz="2400" b="1" dirty="0" smtClean="0"/>
              <a:t>, </a:t>
            </a:r>
            <a:br>
              <a:rPr lang="ru-RU" sz="2400" b="1" dirty="0" smtClean="0"/>
            </a:br>
            <a:r>
              <a:rPr lang="ru-RU" sz="2400" b="1" dirty="0"/>
              <a:t>проректор по образовательной </a:t>
            </a:r>
            <a:r>
              <a:rPr lang="ru-RU" sz="2400" b="1" dirty="0" smtClean="0"/>
              <a:t>деятельности</a:t>
            </a:r>
            <a:endParaRPr lang="ru-RU" sz="2400" b="1" dirty="0"/>
          </a:p>
        </p:txBody>
      </p:sp>
      <p:pic>
        <p:nvPicPr>
          <p:cNvPr id="6" name="Рисунок 5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01426" y="99864"/>
            <a:ext cx="2746573" cy="24401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474526" y="435858"/>
            <a:ext cx="10260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ГАУ ДПО ЯО  «Институт развития образования»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591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816683" y="172636"/>
            <a:ext cx="9909205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Достижения</a:t>
            </a:r>
            <a:r>
              <a:rPr lang="ru-RU" dirty="0"/>
              <a:t>, проблемы, </a:t>
            </a:r>
            <a:r>
              <a:rPr lang="ru-RU" dirty="0" smtClean="0"/>
              <a:t>перспективы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038715"/>
              </p:ext>
            </p:extLst>
          </p:nvPr>
        </p:nvGraphicFramePr>
        <p:xfrm>
          <a:off x="357809" y="1171620"/>
          <a:ext cx="11529393" cy="5630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2730">
                  <a:extLst>
                    <a:ext uri="{9D8B030D-6E8A-4147-A177-3AD203B41FA5}">
                      <a16:colId xmlns:a16="http://schemas.microsoft.com/office/drawing/2014/main" val="2568510026"/>
                    </a:ext>
                  </a:extLst>
                </a:gridCol>
                <a:gridCol w="3842730">
                  <a:extLst>
                    <a:ext uri="{9D8B030D-6E8A-4147-A177-3AD203B41FA5}">
                      <a16:colId xmlns:a16="http://schemas.microsoft.com/office/drawing/2014/main" val="1687729443"/>
                    </a:ext>
                  </a:extLst>
                </a:gridCol>
                <a:gridCol w="3843933">
                  <a:extLst>
                    <a:ext uri="{9D8B030D-6E8A-4147-A177-3AD203B41FA5}">
                      <a16:colId xmlns:a16="http://schemas.microsoft.com/office/drawing/2014/main" val="4067171270"/>
                    </a:ext>
                  </a:extLst>
                </a:gridCol>
              </a:tblGrid>
              <a:tr h="575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Что сделано 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Что начато, но не доделано 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Что не доделано, но надо сделать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extLst>
                  <a:ext uri="{0D108BD9-81ED-4DB2-BD59-A6C34878D82A}">
                    <a16:rowId xmlns:a16="http://schemas.microsoft.com/office/drawing/2014/main" val="600261269"/>
                  </a:ext>
                </a:extLst>
              </a:tr>
              <a:tr h="28796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Доработка комплекса нормативных документов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522340"/>
                  </a:ext>
                </a:extLst>
              </a:tr>
              <a:tr h="1424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Апробация и утверждение положения об УМК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Разработка положения о реализации модульных вариативных программ 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Разработка и утверждение положения о выставке УМК (в стадии разработки)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extLst>
                  <a:ext uri="{0D108BD9-81ED-4DB2-BD59-A6C34878D82A}">
                    <a16:rowId xmlns:a16="http://schemas.microsoft.com/office/drawing/2014/main" val="70666417"/>
                  </a:ext>
                </a:extLst>
              </a:tr>
              <a:tr h="1439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Обновление положения о мониторинге удовлетворенности слушателей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Разработка положения о мониторинге результатов образовательной деятельности 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extLst>
                  <a:ext uri="{0D108BD9-81ED-4DB2-BD59-A6C34878D82A}">
                    <a16:rowId xmlns:a16="http://schemas.microsoft.com/office/drawing/2014/main" val="1842508516"/>
                  </a:ext>
                </a:extLst>
              </a:tr>
              <a:tr h="863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Разработка положения о реализации программ в сетевой форме 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46" marR="44046" marT="0" marB="0"/>
                </a:tc>
                <a:extLst>
                  <a:ext uri="{0D108BD9-81ED-4DB2-BD59-A6C34878D82A}">
                    <a16:rowId xmlns:a16="http://schemas.microsoft.com/office/drawing/2014/main" val="2381968230"/>
                  </a:ext>
                </a:extLst>
              </a:tr>
            </a:tbl>
          </a:graphicData>
        </a:graphic>
      </p:graphicFrame>
      <p:pic>
        <p:nvPicPr>
          <p:cNvPr id="5" name="Рисунок 4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16051" y="28424"/>
            <a:ext cx="1474819" cy="11431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4218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421193"/>
              </p:ext>
            </p:extLst>
          </p:nvPr>
        </p:nvGraphicFramePr>
        <p:xfrm>
          <a:off x="218661" y="1079237"/>
          <a:ext cx="11728174" cy="55664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61043">
                  <a:extLst>
                    <a:ext uri="{9D8B030D-6E8A-4147-A177-3AD203B41FA5}">
                      <a16:colId xmlns:a16="http://schemas.microsoft.com/office/drawing/2014/main" val="969199692"/>
                    </a:ext>
                  </a:extLst>
                </a:gridCol>
                <a:gridCol w="3120887">
                  <a:extLst>
                    <a:ext uri="{9D8B030D-6E8A-4147-A177-3AD203B41FA5}">
                      <a16:colId xmlns:a16="http://schemas.microsoft.com/office/drawing/2014/main" val="477628326"/>
                    </a:ext>
                  </a:extLst>
                </a:gridCol>
                <a:gridCol w="2246244">
                  <a:extLst>
                    <a:ext uri="{9D8B030D-6E8A-4147-A177-3AD203B41FA5}">
                      <a16:colId xmlns:a16="http://schemas.microsoft.com/office/drawing/2014/main" val="1549246511"/>
                    </a:ext>
                  </a:extLst>
                </a:gridCol>
              </a:tblGrid>
              <a:tr h="1137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Что сделано 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Что начато, но не доделано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Что не доделано, но надо сделать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2949459"/>
                  </a:ext>
                </a:extLst>
              </a:tr>
              <a:tr h="521361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Разработка и утверждение программ ДПО </a:t>
                      </a:r>
                      <a:r>
                        <a:rPr lang="ru-RU" sz="1800" dirty="0">
                          <a:effectLst/>
                        </a:rPr>
                        <a:t>с вариативным содержанием и использованием ЗНС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777361"/>
                  </a:ext>
                </a:extLst>
              </a:tr>
              <a:tr h="1137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По управлению образовательным процессом, ОО на основании результатов мониторингов (ГИА, НИКО, ВПР и </a:t>
                      </a:r>
                      <a:r>
                        <a:rPr lang="ru-RU" sz="2400" dirty="0" err="1" smtClean="0">
                          <a:effectLst/>
                        </a:rPr>
                        <a:t>др</a:t>
                      </a:r>
                      <a:r>
                        <a:rPr lang="ru-RU" sz="2400" dirty="0" smtClean="0">
                          <a:effectLst/>
                        </a:rPr>
                        <a:t>)</a:t>
                      </a:r>
                      <a:endParaRPr lang="ru-RU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По развитию </a:t>
                      </a:r>
                      <a:r>
                        <a:rPr lang="ru-RU" sz="2400" dirty="0" err="1">
                          <a:effectLst/>
                        </a:rPr>
                        <a:t>метапредметных</a:t>
                      </a:r>
                      <a:r>
                        <a:rPr lang="ru-RU" sz="2400" dirty="0">
                          <a:effectLst/>
                        </a:rPr>
                        <a:t> компетенций педагога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9103300"/>
                  </a:ext>
                </a:extLst>
              </a:tr>
              <a:tr h="12029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С применением технологии исследования действием</a:t>
                      </a:r>
                      <a:endParaRPr lang="ru-RU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По дополнительным квалификациям педагога 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8670550"/>
                  </a:ext>
                </a:extLst>
              </a:tr>
              <a:tr h="418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Актуальные вопросы развития РСО</a:t>
                      </a:r>
                      <a:endParaRPr lang="ru-RU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6083067"/>
                  </a:ext>
                </a:extLst>
              </a:tr>
              <a:tr h="751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По сопровождению молодых педагогов-лидеров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8288915"/>
                  </a:ext>
                </a:extLst>
              </a:tr>
            </a:tbl>
          </a:graphicData>
        </a:graphic>
      </p:graphicFrame>
      <p:pic>
        <p:nvPicPr>
          <p:cNvPr id="8" name="Рисунок 7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16052" y="28424"/>
            <a:ext cx="1136888" cy="10551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228913" y="371350"/>
            <a:ext cx="90420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Достижения, проблемы, перспективы</a:t>
            </a:r>
          </a:p>
        </p:txBody>
      </p:sp>
    </p:spTree>
    <p:extLst>
      <p:ext uri="{BB962C8B-B14F-4D97-AF65-F5344CB8AC3E}">
        <p14:creationId xmlns:p14="http://schemas.microsoft.com/office/powerpoint/2010/main" val="401909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35359" y="260648"/>
            <a:ext cx="956727" cy="9916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837588"/>
              </p:ext>
            </p:extLst>
          </p:nvPr>
        </p:nvGraphicFramePr>
        <p:xfrm>
          <a:off x="159025" y="1258933"/>
          <a:ext cx="11728175" cy="5555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6184">
                  <a:extLst>
                    <a:ext uri="{9D8B030D-6E8A-4147-A177-3AD203B41FA5}">
                      <a16:colId xmlns:a16="http://schemas.microsoft.com/office/drawing/2014/main" val="3438682792"/>
                    </a:ext>
                  </a:extLst>
                </a:gridCol>
                <a:gridCol w="5170639">
                  <a:extLst>
                    <a:ext uri="{9D8B030D-6E8A-4147-A177-3AD203B41FA5}">
                      <a16:colId xmlns:a16="http://schemas.microsoft.com/office/drawing/2014/main" val="2652564989"/>
                    </a:ext>
                  </a:extLst>
                </a:gridCol>
                <a:gridCol w="5211352">
                  <a:extLst>
                    <a:ext uri="{9D8B030D-6E8A-4147-A177-3AD203B41FA5}">
                      <a16:colId xmlns:a16="http://schemas.microsoft.com/office/drawing/2014/main" val="682089031"/>
                    </a:ext>
                  </a:extLst>
                </a:gridCol>
              </a:tblGrid>
              <a:tr h="725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Что сделано 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Что начато, но не доделано 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Что не доделано, но надо сделать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extLst>
                  <a:ext uri="{0D108BD9-81ED-4DB2-BD59-A6C34878D82A}">
                    <a16:rowId xmlns:a16="http://schemas.microsoft.com/office/drawing/2014/main" val="2736886323"/>
                  </a:ext>
                </a:extLst>
              </a:tr>
              <a:tr h="1088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Разработка технологий оценивания </a:t>
                      </a:r>
                      <a:r>
                        <a:rPr lang="ru-RU" sz="2000" dirty="0" err="1">
                          <a:effectLst/>
                        </a:rPr>
                        <a:t>метапредметных</a:t>
                      </a:r>
                      <a:r>
                        <a:rPr lang="ru-RU" sz="2000" dirty="0">
                          <a:effectLst/>
                        </a:rPr>
                        <a:t> компетенций педагога 12.2017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extLst>
                  <a:ext uri="{0D108BD9-81ED-4DB2-BD59-A6C34878D82A}">
                    <a16:rowId xmlns:a16="http://schemas.microsoft.com/office/drawing/2014/main" val="2247330542"/>
                  </a:ext>
                </a:extLst>
              </a:tr>
              <a:tr h="725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Разработка и презентация УМК к программам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extLst>
                  <a:ext uri="{0D108BD9-81ED-4DB2-BD59-A6C34878D82A}">
                    <a16:rowId xmlns:a16="http://schemas.microsoft.com/office/drawing/2014/main" val="3924294021"/>
                  </a:ext>
                </a:extLst>
              </a:tr>
              <a:tr h="2176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Подготовка инструктивно-методических материалов и проведение консультирования руководителей ОО для формирования заказа ИРО и заданий своим работникам на ДПО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Разработка УММ для выявления исходного уровня профессиональной компетентности и определения степени достижения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образовательных результатов программ ДПО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extLst>
                  <a:ext uri="{0D108BD9-81ED-4DB2-BD59-A6C34878D82A}">
                    <a16:rowId xmlns:a16="http://schemas.microsoft.com/office/drawing/2014/main" val="1109056978"/>
                  </a:ext>
                </a:extLst>
              </a:tr>
              <a:tr h="725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Разработать систему навигации по каталогу ДПП ИРО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43" marR="64743" marT="0" marB="0"/>
                </a:tc>
                <a:extLst>
                  <a:ext uri="{0D108BD9-81ED-4DB2-BD59-A6C34878D82A}">
                    <a16:rowId xmlns:a16="http://schemas.microsoft.com/office/drawing/2014/main" val="2459053609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074459" y="551048"/>
            <a:ext cx="88630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Достижения, проблемы, перспективы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4341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</TotalTime>
  <Words>246</Words>
  <Application>Microsoft Office PowerPoint</Application>
  <PresentationFormat>Широкоэкранный</PresentationFormat>
  <Paragraphs>52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Calibri</vt:lpstr>
      <vt:lpstr>Times New Roman</vt:lpstr>
      <vt:lpstr>Тема Office</vt:lpstr>
      <vt:lpstr>О развитии кадрового потенциала РСО средствами ДПО (в рамках реализации КС 1.1 Программы развития ИРО) </vt:lpstr>
      <vt:lpstr>Достижения, проблемы, перспективы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Ивановна Корсун</dc:creator>
  <cp:lastModifiedBy>Галина Александровна Уланова</cp:lastModifiedBy>
  <cp:revision>119</cp:revision>
  <cp:lastPrinted>2014-10-28T11:11:09Z</cp:lastPrinted>
  <dcterms:created xsi:type="dcterms:W3CDTF">2014-10-21T06:34:29Z</dcterms:created>
  <dcterms:modified xsi:type="dcterms:W3CDTF">2017-09-15T08:50:26Z</dcterms:modified>
</cp:coreProperties>
</file>