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71" r:id="rId4"/>
    <p:sldId id="273" r:id="rId5"/>
    <p:sldId id="264" r:id="rId6"/>
    <p:sldId id="275" r:id="rId7"/>
    <p:sldId id="270" r:id="rId8"/>
    <p:sldId id="265" r:id="rId9"/>
    <p:sldId id="257" r:id="rId10"/>
    <p:sldId id="260" r:id="rId11"/>
    <p:sldId id="262" r:id="rId12"/>
    <p:sldId id="269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2FA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9;&#1063;&#1045;&#1053;&#1067;&#1049;_&#1057;&#1054;&#1042;&#1045;&#1058;\&#1059;&#1057;_2018_8_&#1080;&#1102;&#1085;&#1103;\&#1050;&#1086;&#1087;&#1080;&#1103;%20&#1044;&#1080;&#1072;&#1075;&#1088;&#1072;&#1084;&#1084;&#1099;_&#1048;&#1052;&#105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&#1059;&#1063;&#1045;&#1053;&#1067;&#1049;_&#1057;&#1054;&#1042;&#1045;&#1058;\&#1059;&#1057;_2018_8_&#1080;&#1102;&#1085;&#1103;\&#1048;&#1052;&#1054;_6_&#1080;&#1102;&#1085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9;&#1063;&#1045;&#1053;&#1067;&#1049;_&#1057;&#1054;&#1042;&#1045;&#1058;\&#1059;&#1057;_2018_8_&#1080;&#1102;&#1085;&#1103;\&#1048;&#1052;&#1054;_6_&#1080;&#1102;&#1085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C00000"/>
                </a:solidFill>
              </a:rPr>
              <a:t>Информация,</a:t>
            </a:r>
            <a:r>
              <a:rPr lang="ru-RU" sz="1800" b="1" baseline="0" dirty="0">
                <a:solidFill>
                  <a:srgbClr val="C00000"/>
                </a:solidFill>
              </a:rPr>
              <a:t> представленная  на сайте в марте-апреле 2018 года</a:t>
            </a:r>
            <a:endParaRPr lang="ru-RU" sz="1800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408123735043932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Лист1!$B$4:$B$14</c:f>
              <c:strCache>
                <c:ptCount val="11"/>
                <c:pt idx="0">
                  <c:v>КПК</c:v>
                </c:pt>
                <c:pt idx="1">
                  <c:v>Семинары</c:v>
                </c:pt>
                <c:pt idx="2">
                  <c:v>Вебинары</c:v>
                </c:pt>
                <c:pt idx="3">
                  <c:v>Сообщества</c:v>
                </c:pt>
                <c:pt idx="4">
                  <c:v>РИП</c:v>
                </c:pt>
                <c:pt idx="5">
                  <c:v>БП</c:v>
                </c:pt>
                <c:pt idx="6">
                  <c:v>Аналитические  материалы</c:v>
                </c:pt>
                <c:pt idx="7">
                  <c:v>Фото, видео</c:v>
                </c:pt>
                <c:pt idx="8">
                  <c:v>Конкурсы</c:v>
                </c:pt>
                <c:pt idx="9">
                  <c:v>Конференции</c:v>
                </c:pt>
                <c:pt idx="10">
                  <c:v>Методические материалы</c:v>
                </c:pt>
              </c:strCache>
            </c:strRef>
          </c:cat>
          <c:val>
            <c:numRef>
              <c:f>Лист1!$M$4:$M$14</c:f>
              <c:numCache>
                <c:formatCode>General</c:formatCode>
                <c:ptCount val="11"/>
                <c:pt idx="0">
                  <c:v>11</c:v>
                </c:pt>
                <c:pt idx="1">
                  <c:v>53</c:v>
                </c:pt>
                <c:pt idx="2">
                  <c:v>14</c:v>
                </c:pt>
                <c:pt idx="3">
                  <c:v>27</c:v>
                </c:pt>
                <c:pt idx="4">
                  <c:v>11</c:v>
                </c:pt>
                <c:pt idx="5">
                  <c:v>15</c:v>
                </c:pt>
                <c:pt idx="6">
                  <c:v>1</c:v>
                </c:pt>
                <c:pt idx="7">
                  <c:v>8</c:v>
                </c:pt>
                <c:pt idx="8">
                  <c:v>29</c:v>
                </c:pt>
                <c:pt idx="9">
                  <c:v>8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945216"/>
        <c:axId val="87946752"/>
      </c:barChart>
      <c:catAx>
        <c:axId val="879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946752"/>
        <c:crosses val="autoZero"/>
        <c:auto val="1"/>
        <c:lblAlgn val="ctr"/>
        <c:lblOffset val="100"/>
        <c:noMultiLvlLbl val="0"/>
      </c:catAx>
      <c:valAx>
        <c:axId val="8794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94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solidFill>
                  <a:srgbClr val="C00000"/>
                </a:solidFill>
              </a:rPr>
              <a:t>Представление деятельности  сообществ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66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66FF3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Лист2!$B$25:$B$28</c:f>
              <c:strCache>
                <c:ptCount val="4"/>
                <c:pt idx="0">
                  <c:v>В Open class</c:v>
                </c:pt>
                <c:pt idx="1">
                  <c:v>В контакте</c:v>
                </c:pt>
                <c:pt idx="2">
                  <c:v>В Ilias</c:v>
                </c:pt>
                <c:pt idx="3">
                  <c:v>На сайте_ИРО</c:v>
                </c:pt>
              </c:strCache>
            </c:strRef>
          </c:cat>
          <c:val>
            <c:numRef>
              <c:f>Лист2!$C$25:$C$28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2</c:v>
                </c:pt>
                <c:pt idx="3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5983245844269451"/>
          <c:h val="0.76322142023913686"/>
        </c:manualLayout>
      </c:layout>
      <c:barChart>
        <c:barDir val="col"/>
        <c:grouping val="clustered"/>
        <c:varyColors val="0"/>
        <c:ser>
          <c:idx val="0"/>
          <c:order val="0"/>
          <c:tx>
            <c:v>всего</c:v>
          </c:tx>
          <c:invertIfNegative val="0"/>
          <c:cat>
            <c:strRef>
              <c:f>Лист2!$B$5:$B$17</c:f>
              <c:strCache>
                <c:ptCount val="13"/>
                <c:pt idx="0">
                  <c:v>КДО</c:v>
                </c:pt>
                <c:pt idx="1">
                  <c:v>КНО</c:v>
                </c:pt>
                <c:pt idx="2">
                  <c:v>КЕМД</c:v>
                </c:pt>
                <c:pt idx="3">
                  <c:v>КГД</c:v>
                </c:pt>
                <c:pt idx="4">
                  <c:v>КФиБЖ</c:v>
                </c:pt>
                <c:pt idx="5">
                  <c:v>КОПиП</c:v>
                </c:pt>
                <c:pt idx="6">
                  <c:v>КМ</c:v>
                </c:pt>
                <c:pt idx="7">
                  <c:v>КИО</c:v>
                </c:pt>
                <c:pt idx="8">
                  <c:v>ЦРИИ</c:v>
                </c:pt>
                <c:pt idx="9">
                  <c:v>ИнфЦ</c:v>
                </c:pt>
                <c:pt idx="10">
                  <c:v>РМЦ</c:v>
                </c:pt>
                <c:pt idx="11">
                  <c:v>КПО</c:v>
                </c:pt>
                <c:pt idx="12">
                  <c:v>ЦПРО</c:v>
                </c:pt>
              </c:strCache>
            </c:strRef>
          </c:cat>
          <c:val>
            <c:numRef>
              <c:f>Лист2!$G$5:$G$17</c:f>
              <c:numCache>
                <c:formatCode>General</c:formatCode>
                <c:ptCount val="13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5</c:v>
                </c:pt>
                <c:pt idx="5">
                  <c:v>10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</c:numCache>
            </c:numRef>
          </c:val>
        </c:ser>
        <c:ser>
          <c:idx val="1"/>
          <c:order val="1"/>
          <c:tx>
            <c:v>Интернет сообщества</c:v>
          </c:tx>
          <c:invertIfNegative val="0"/>
          <c:cat>
            <c:strRef>
              <c:f>Лист2!$B$5:$B$17</c:f>
              <c:strCache>
                <c:ptCount val="13"/>
                <c:pt idx="0">
                  <c:v>КДО</c:v>
                </c:pt>
                <c:pt idx="1">
                  <c:v>КНО</c:v>
                </c:pt>
                <c:pt idx="2">
                  <c:v>КЕМД</c:v>
                </c:pt>
                <c:pt idx="3">
                  <c:v>КГД</c:v>
                </c:pt>
                <c:pt idx="4">
                  <c:v>КФиБЖ</c:v>
                </c:pt>
                <c:pt idx="5">
                  <c:v>КОПиП</c:v>
                </c:pt>
                <c:pt idx="6">
                  <c:v>КМ</c:v>
                </c:pt>
                <c:pt idx="7">
                  <c:v>КИО</c:v>
                </c:pt>
                <c:pt idx="8">
                  <c:v>ЦРИИ</c:v>
                </c:pt>
                <c:pt idx="9">
                  <c:v>ИнфЦ</c:v>
                </c:pt>
                <c:pt idx="10">
                  <c:v>РМЦ</c:v>
                </c:pt>
                <c:pt idx="11">
                  <c:v>КПО</c:v>
                </c:pt>
                <c:pt idx="12">
                  <c:v>ЦПРО</c:v>
                </c:pt>
              </c:strCache>
            </c:strRef>
          </c:cat>
          <c:val>
            <c:numRef>
              <c:f>Лист2!$E$5:$E$17</c:f>
              <c:numCache>
                <c:formatCode>General</c:formatCode>
                <c:ptCount val="13"/>
                <c:pt idx="0">
                  <c:v>2</c:v>
                </c:pt>
                <c:pt idx="1">
                  <c:v>3</c:v>
                </c:pt>
                <c:pt idx="4">
                  <c:v>1</c:v>
                </c:pt>
                <c:pt idx="5">
                  <c:v>7</c:v>
                </c:pt>
                <c:pt idx="6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475200"/>
        <c:axId val="97485184"/>
      </c:barChart>
      <c:catAx>
        <c:axId val="9747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485184"/>
        <c:crosses val="autoZero"/>
        <c:auto val="1"/>
        <c:lblAlgn val="ctr"/>
        <c:lblOffset val="100"/>
        <c:noMultiLvlLbl val="0"/>
      </c:catAx>
      <c:valAx>
        <c:axId val="9748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475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737634186365983"/>
          <c:y val="9.9420500896725758E-2"/>
          <c:w val="0.30429024496937884"/>
          <c:h val="0.1674343832020997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6BD8C-56B1-4C6A-90F4-83C6DD9A462B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7A0C5-43D2-4FB7-97BD-CEF746DBC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0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4C3-3114-4026-9A2E-22D345F60B69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1B-A7B9-4E63-88C7-337816E9D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4C3-3114-4026-9A2E-22D345F60B69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1B-A7B9-4E63-88C7-337816E9D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4C3-3114-4026-9A2E-22D345F60B69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1B-A7B9-4E63-88C7-337816E9D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3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4C3-3114-4026-9A2E-22D345F60B69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1B-A7B9-4E63-88C7-337816E9D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3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4C3-3114-4026-9A2E-22D345F60B69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1B-A7B9-4E63-88C7-337816E9D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1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4C3-3114-4026-9A2E-22D345F60B69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1B-A7B9-4E63-88C7-337816E9D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5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4C3-3114-4026-9A2E-22D345F60B69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1B-A7B9-4E63-88C7-337816E9D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0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4C3-3114-4026-9A2E-22D345F60B69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1B-A7B9-4E63-88C7-337816E9D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4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4C3-3114-4026-9A2E-22D345F60B69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1B-A7B9-4E63-88C7-337816E9D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5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4C3-3114-4026-9A2E-22D345F60B69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1B-A7B9-4E63-88C7-337816E9D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1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4C3-3114-4026-9A2E-22D345F60B69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FB1B-A7B9-4E63-88C7-337816E9D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1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094C3-3114-4026-9A2E-22D345F60B69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1FB1B-A7B9-4E63-88C7-337816E9D1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7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ios.iro.yar.ru/ilias.php?baseClass=ilrepositorygui&amp;reloadpublic=1&amp;cmd=frameset&amp;ref_id=1" TargetMode="External"/><Relationship Id="rId3" Type="http://schemas.openxmlformats.org/officeDocument/2006/relationships/hyperlink" Target="http://www.iro.yar.ru/index.php?id=247" TargetMode="External"/><Relationship Id="rId7" Type="http://schemas.openxmlformats.org/officeDocument/2006/relationships/hyperlink" Target="http://ilias.iro.yar.ru/ilias.php?baseClass=ilrepositorygui&amp;reloadpublic=1&amp;cmd=frameset&amp;ref_id=1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hyperlink" Target="http://moodle.iro.yar.ru/login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://wiki.iro.yar.ru/index.php/%D0%97%D0%B0%D0%B3%D0%BB%D0%B0%D0%B2%D0%BD%D0%B0%D1%8F_%D1%81%D1%82%D1%80%D0%B0%D0%BD%D0%B8%D1%86%D0%B0" TargetMode="External"/><Relationship Id="rId5" Type="http://schemas.openxmlformats.org/officeDocument/2006/relationships/hyperlink" Target="http://inf.iro.yar.ru/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://dno.iro.yar.ru/" TargetMode="External"/><Relationship Id="rId14" Type="http://schemas.openxmlformats.org/officeDocument/2006/relationships/hyperlink" Target="http://sp.iro.yar.ru/SitePages/indexdev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1512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Информационно-методическое обеспечение деятельности ИРО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Ученый совет, 8 июня 2018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5301208"/>
            <a:ext cx="282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Смирнова А.Н., проректор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116632"/>
            <a:ext cx="7128792" cy="7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14144" r="2223" b="4310"/>
          <a:stretch/>
        </p:blipFill>
        <p:spPr bwMode="auto">
          <a:xfrm>
            <a:off x="74949" y="260648"/>
            <a:ext cx="8325867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16891" r="21303" b="55651"/>
          <a:stretch/>
        </p:blipFill>
        <p:spPr bwMode="auto">
          <a:xfrm>
            <a:off x="74949" y="4797152"/>
            <a:ext cx="8239106" cy="1732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Скругленная соединительная линия 2"/>
          <p:cNvCxnSpPr/>
          <p:nvPr/>
        </p:nvCxnSpPr>
        <p:spPr>
          <a:xfrm rot="5400000">
            <a:off x="755576" y="3789040"/>
            <a:ext cx="1080120" cy="108012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7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t="10545" r="14279" b="5117"/>
          <a:stretch/>
        </p:blipFill>
        <p:spPr bwMode="auto">
          <a:xfrm>
            <a:off x="107504" y="-17513"/>
            <a:ext cx="6192688" cy="376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0" b="26090"/>
          <a:stretch/>
        </p:blipFill>
        <p:spPr bwMode="auto">
          <a:xfrm>
            <a:off x="111934" y="4005064"/>
            <a:ext cx="8316416" cy="26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6021288"/>
            <a:ext cx="2858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КОРПОРАТИВНЫЙ ПОРТАЛ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1628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ILIAS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1402138"/>
            <a:ext cx="2302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Закрытая часть вход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по одному и тому же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паролю и логину</a:t>
            </a:r>
            <a:endParaRPr lang="ru-RU" dirty="0">
              <a:solidFill>
                <a:srgbClr val="0000FF"/>
              </a:solidFill>
            </a:endParaRP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rot="16200000" flipH="1">
            <a:off x="-576572" y="1592796"/>
            <a:ext cx="3600400" cy="1512168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542" t="13225" r="11279" b="5034"/>
          <a:stretch/>
        </p:blipFill>
        <p:spPr>
          <a:xfrm>
            <a:off x="107504" y="8195"/>
            <a:ext cx="5976664" cy="3755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099" t="7155" r="12130" b="10564"/>
          <a:stretch/>
        </p:blipFill>
        <p:spPr>
          <a:xfrm>
            <a:off x="3779910" y="3368948"/>
            <a:ext cx="5349417" cy="3449624"/>
          </a:xfrm>
          <a:prstGeom prst="rect">
            <a:avLst/>
          </a:prstGeom>
        </p:spPr>
      </p:pic>
      <p:cxnSp>
        <p:nvCxnSpPr>
          <p:cNvPr id="5" name="Скругленная соединительная линия 4"/>
          <p:cNvCxnSpPr/>
          <p:nvPr/>
        </p:nvCxnSpPr>
        <p:spPr>
          <a:xfrm>
            <a:off x="1475656" y="2276872"/>
            <a:ext cx="3312368" cy="1486573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72200" y="1886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РЕЕСТРЫ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Предложения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018"/>
            <a:ext cx="8424936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Провести актуализацию ресурсов:</a:t>
            </a:r>
          </a:p>
          <a:p>
            <a:pPr lvl="1"/>
            <a:r>
              <a:rPr lang="ru-RU" sz="2400" dirty="0" smtClean="0"/>
              <a:t>Профессиональные сообщества ( </a:t>
            </a:r>
            <a:r>
              <a:rPr lang="ru-RU" sz="2400" dirty="0" smtClean="0"/>
              <a:t>перевести </a:t>
            </a:r>
            <a:r>
              <a:rPr lang="ru-RU" sz="2400" dirty="0" smtClean="0"/>
              <a:t>на новую платформу)  </a:t>
            </a:r>
            <a:r>
              <a:rPr lang="ru-RU" sz="2400" dirty="0" smtClean="0">
                <a:solidFill>
                  <a:srgbClr val="C00000"/>
                </a:solidFill>
              </a:rPr>
              <a:t>01.11.2018</a:t>
            </a:r>
          </a:p>
          <a:p>
            <a:pPr lvl="1"/>
            <a:r>
              <a:rPr lang="ru-RU" sz="2400" dirty="0" smtClean="0"/>
              <a:t>Представление </a:t>
            </a:r>
            <a:r>
              <a:rPr lang="ru-RU" sz="2400" smtClean="0"/>
              <a:t>СП </a:t>
            </a:r>
            <a:r>
              <a:rPr lang="ru-RU" sz="2400" smtClean="0">
                <a:solidFill>
                  <a:srgbClr val="C00000"/>
                </a:solidFill>
              </a:rPr>
              <a:t>01.07.18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1"/>
            <a:r>
              <a:rPr lang="ru-RU" sz="2400" dirty="0" smtClean="0"/>
              <a:t>Реестры (конкурсы, БП, эксперты) </a:t>
            </a:r>
            <a:r>
              <a:rPr lang="ru-RU" sz="2400" dirty="0" smtClean="0">
                <a:solidFill>
                  <a:srgbClr val="C00000"/>
                </a:solidFill>
              </a:rPr>
              <a:t>01.10.2018</a:t>
            </a:r>
          </a:p>
          <a:p>
            <a:pPr lvl="1"/>
            <a:r>
              <a:rPr lang="ru-RU" sz="2400" dirty="0" smtClean="0"/>
              <a:t>Ресурсные центры </a:t>
            </a:r>
            <a:r>
              <a:rPr lang="ru-RU" sz="2400" dirty="0" smtClean="0">
                <a:solidFill>
                  <a:srgbClr val="C00000"/>
                </a:solidFill>
              </a:rPr>
              <a:t>01.11.2018</a:t>
            </a:r>
          </a:p>
          <a:p>
            <a:r>
              <a:rPr lang="ru-RU" sz="2400" dirty="0" smtClean="0"/>
              <a:t>Соблюдать правила представления информации с учетом целевой аудитории</a:t>
            </a:r>
          </a:p>
          <a:p>
            <a:r>
              <a:rPr lang="ru-RU" sz="2400" dirty="0" smtClean="0"/>
              <a:t>Организовать обучение сотрудников ИРО, предполагающих работать (по запросу):</a:t>
            </a:r>
          </a:p>
          <a:p>
            <a:pPr lvl="1"/>
            <a:r>
              <a:rPr lang="ru-RU" sz="2000" dirty="0" smtClean="0"/>
              <a:t>на </a:t>
            </a:r>
            <a:r>
              <a:rPr lang="en-US" sz="2000" dirty="0" smtClean="0"/>
              <a:t> </a:t>
            </a:r>
            <a:r>
              <a:rPr lang="ru-RU" sz="2000" dirty="0" err="1" smtClean="0"/>
              <a:t>ВикиИРО</a:t>
            </a:r>
            <a:r>
              <a:rPr lang="ru-RU" sz="2000" dirty="0" smtClean="0"/>
              <a:t> </a:t>
            </a:r>
          </a:p>
          <a:p>
            <a:pPr lvl="1"/>
            <a:r>
              <a:rPr lang="ru-RU" sz="2000" dirty="0" smtClean="0"/>
              <a:t>на технологической платформе </a:t>
            </a:r>
            <a:r>
              <a:rPr lang="en-US" sz="2000" dirty="0" smtClean="0"/>
              <a:t>ILIAS</a:t>
            </a:r>
            <a:r>
              <a:rPr lang="ru-RU" sz="2000" dirty="0" smtClean="0"/>
              <a:t> (сетевые сообщества)</a:t>
            </a:r>
          </a:p>
          <a:p>
            <a:pPr lvl="1"/>
            <a:endParaRPr lang="ru-RU" sz="2400" dirty="0" smtClean="0"/>
          </a:p>
          <a:p>
            <a:pPr lvl="1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01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37772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Образовательная деятельность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Учебно-методическая деятельность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Научно-методическая деятельность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Организационно-методическая деятельность</a:t>
            </a:r>
          </a:p>
          <a:p>
            <a:pPr>
              <a:spcBef>
                <a:spcPts val="0"/>
              </a:spcBef>
            </a:pP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Конференции, </a:t>
            </a:r>
            <a:r>
              <a:rPr lang="ru-RU" sz="2000" dirty="0" err="1" smtClean="0"/>
              <a:t>вебинары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Семинары (региональные, межмуниципальные, муниципальные)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Методические разработки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Портал института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Сообщества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Электронная почта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…</a:t>
            </a:r>
          </a:p>
          <a:p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536" y="4077072"/>
            <a:ext cx="7704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3617" y="26064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ИРО – РЕСУРСНЫЙ ЦЕНТР по направлениям: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ФГОС</a:t>
            </a:r>
            <a:r>
              <a:rPr lang="ru-RU" sz="2800" b="1" dirty="0">
                <a:solidFill>
                  <a:srgbClr val="C00000"/>
                </a:solidFill>
              </a:rPr>
              <a:t>, инклюзивное образование, профилактика правонарушений, здоровый и безопасный образ </a:t>
            </a:r>
            <a:r>
              <a:rPr lang="ru-RU" sz="2800" b="1" dirty="0" smtClean="0">
                <a:solidFill>
                  <a:srgbClr val="C00000"/>
                </a:solidFill>
              </a:rPr>
              <a:t>жизни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Положение «Нормы времени </a:t>
            </a:r>
            <a:r>
              <a:rPr lang="ru-RU" sz="2400" dirty="0" smtClean="0">
                <a:solidFill>
                  <a:srgbClr val="C00000"/>
                </a:solidFill>
              </a:rPr>
              <a:t>..»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ГОАУ </a:t>
            </a:r>
            <a:r>
              <a:rPr lang="ru-RU" sz="2000" dirty="0">
                <a:solidFill>
                  <a:srgbClr val="C00000"/>
                </a:solidFill>
              </a:rPr>
              <a:t>ЯО ИРО приказ  № 01- 03/ 123 от  </a:t>
            </a:r>
            <a:r>
              <a:rPr lang="ru-RU" sz="2000" dirty="0" smtClean="0">
                <a:solidFill>
                  <a:srgbClr val="C00000"/>
                </a:solidFill>
              </a:rPr>
              <a:t>01.12.2015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(фрагмент)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  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3.3. Выполнение норм рабочего времени подтверждается:</a:t>
            </a:r>
          </a:p>
          <a:p>
            <a:pPr marL="0" indent="0">
              <a:buNone/>
            </a:pPr>
            <a:r>
              <a:rPr lang="ru-RU" sz="2000" dirty="0"/>
              <a:t>- по организационно-методической работе – планами работы и другими документами номенклатуры дел структурных подразделений; протоколами рабочих заседаний; программами проведения массовых мероприятий;  материалами, выставленными на сайте; рекламными и презентационными материалами; договорами с партнерами; журналами выполнения поручений;  иными отчетными документами.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16890"/>
              </p:ext>
            </p:extLst>
          </p:nvPr>
        </p:nvGraphicFramePr>
        <p:xfrm>
          <a:off x="467543" y="4077072"/>
          <a:ext cx="8352929" cy="2448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365"/>
                <a:gridCol w="3488755"/>
                <a:gridCol w="1915809"/>
              </a:tblGrid>
              <a:tr h="244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3.8.Подготовка информации на сайт: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ведение страницы СП, направлений деятельности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 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ведение страницы РРЦ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Фактические затраты времени, но не более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90 </a:t>
                      </a:r>
                      <a:r>
                        <a:rPr lang="ru-RU" sz="1600" dirty="0">
                          <a:effectLst/>
                        </a:rPr>
                        <a:t>часов по каждому направлению деятельности в течение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90 часов в течение года (на </a:t>
                      </a:r>
                      <a:r>
                        <a:rPr lang="ru-RU" sz="1600" dirty="0" smtClean="0">
                          <a:effectLst/>
                        </a:rPr>
                        <a:t> СП)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Актуализация информации на сайте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26" y="2438118"/>
            <a:ext cx="2416568" cy="22507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79341" y="4644631"/>
            <a:ext cx="155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3"/>
              </a:rPr>
              <a:t>www.iro.yar.ru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4529"/>
            <a:ext cx="2088232" cy="195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235" y="4957213"/>
            <a:ext cx="1299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inf.iro.yar.ru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86" y="2636912"/>
            <a:ext cx="2038021" cy="177544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68326" y="4361038"/>
            <a:ext cx="142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7"/>
              </a:rPr>
              <a:t>ilias.iro.yar.ru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5"/>
          <a:stretch/>
        </p:blipFill>
        <p:spPr bwMode="auto">
          <a:xfrm>
            <a:off x="5292080" y="5013963"/>
            <a:ext cx="1998586" cy="160131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61914" y="6175938"/>
            <a:ext cx="1436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9"/>
              </a:rPr>
              <a:t>dno.iro.yar.ru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30" y="5141879"/>
            <a:ext cx="2052073" cy="160050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0124" y="6321671"/>
            <a:ext cx="144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11"/>
              </a:rPr>
              <a:t>wiki.iro.yar.ru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7" y="1062354"/>
            <a:ext cx="2030541" cy="1586359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8383" y="2572865"/>
            <a:ext cx="1387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13"/>
              </a:rPr>
              <a:t>ios.iro.yar.ru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15716" y="1967467"/>
            <a:ext cx="1282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14"/>
              </a:rPr>
              <a:t>sp.iro.yar.ru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59" y="762521"/>
            <a:ext cx="2319378" cy="14559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6804248" y="2153085"/>
            <a:ext cx="1788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6"/>
              </a:rPr>
              <a:t>moodle.iro.yar.ru</a:t>
            </a:r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r="12506" b="10437"/>
          <a:stretch/>
        </p:blipFill>
        <p:spPr bwMode="auto">
          <a:xfrm>
            <a:off x="3011503" y="880669"/>
            <a:ext cx="2402891" cy="1219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38019" y="221901"/>
            <a:ext cx="5798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ИНФОРМАЦИОННО - ОБРАЗОВАТЕЛЬНЫЙ ПОРТАЛ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161" t="6881" r="27726" b="4802"/>
          <a:stretch/>
        </p:blipFill>
        <p:spPr>
          <a:xfrm>
            <a:off x="2731039" y="17617"/>
            <a:ext cx="6436121" cy="6786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904" t="18706" r="52500" b="38188"/>
          <a:stretch/>
        </p:blipFill>
        <p:spPr>
          <a:xfrm>
            <a:off x="-1" y="836711"/>
            <a:ext cx="2731039" cy="571035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2420888"/>
            <a:ext cx="97160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" y="4149080"/>
            <a:ext cx="1475656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4509121"/>
            <a:ext cx="2051720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54260" y="5148195"/>
            <a:ext cx="2051720" cy="297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0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624678"/>
              </p:ext>
            </p:extLst>
          </p:nvPr>
        </p:nvGraphicFramePr>
        <p:xfrm>
          <a:off x="395536" y="980728"/>
          <a:ext cx="86409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14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827738" y="654627"/>
            <a:ext cx="1713963" cy="1078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07127" y="655591"/>
            <a:ext cx="139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Ассоциации - 7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8335" y="2828835"/>
            <a:ext cx="1648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Региональные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методические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объединения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18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4314" y="794619"/>
            <a:ext cx="1400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Сетевые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сообщества - 32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3801254"/>
            <a:ext cx="324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Объединения работников </a:t>
            </a:r>
            <a:endParaRPr lang="ru-RU" dirty="0">
              <a:solidFill>
                <a:srgbClr val="0000FF"/>
              </a:solidFill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профессионального  образования- 8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34" y="1383073"/>
            <a:ext cx="38524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600" dirty="0" smtClean="0"/>
              <a:t>Руководителей 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«Педагоги-лидеры </a:t>
            </a:r>
            <a:r>
              <a:rPr lang="ru-RU" altLang="ru-RU" sz="1600" dirty="0"/>
              <a:t>сельской школы</a:t>
            </a:r>
            <a:r>
              <a:rPr lang="ru-RU" altLang="ru-RU" sz="1600" dirty="0" smtClean="0"/>
              <a:t>»</a:t>
            </a:r>
          </a:p>
          <a:p>
            <a:r>
              <a:rPr lang="ru-RU" altLang="ru-RU" sz="1600" dirty="0" smtClean="0"/>
              <a:t>Учителей: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английского </a:t>
            </a:r>
            <a:r>
              <a:rPr lang="ru-RU" altLang="ru-RU" sz="1600" dirty="0"/>
              <a:t>языка </a:t>
            </a:r>
            <a:r>
              <a:rPr lang="ru-RU" altLang="ru-RU" sz="1600" dirty="0" smtClean="0"/>
              <a:t> «</a:t>
            </a:r>
            <a:r>
              <a:rPr lang="en-US" altLang="ru-RU" sz="1600" dirty="0" smtClean="0"/>
              <a:t>YARTEA</a:t>
            </a:r>
            <a:r>
              <a:rPr lang="ru-RU" altLang="ru-RU" sz="1600" dirty="0" smtClean="0"/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литературы </a:t>
            </a:r>
            <a:r>
              <a:rPr lang="ru-RU" altLang="ru-RU" sz="1600" dirty="0"/>
              <a:t>и русского языка «</a:t>
            </a:r>
            <a:r>
              <a:rPr lang="ru-RU" sz="1600" dirty="0"/>
              <a:t>АССУЛ</a:t>
            </a:r>
            <a:r>
              <a:rPr lang="ru-RU" sz="1600" dirty="0" smtClean="0"/>
              <a:t>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истории </a:t>
            </a:r>
            <a:r>
              <a:rPr lang="ru-RU" altLang="ru-RU" sz="1600" dirty="0"/>
              <a:t>и </a:t>
            </a:r>
            <a:r>
              <a:rPr lang="ru-RU" altLang="ru-RU" sz="1600" dirty="0" smtClean="0"/>
              <a:t>обществознания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математики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химии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dirty="0" smtClean="0"/>
              <a:t>физики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541701" y="1047502"/>
            <a:ext cx="3486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altLang="ru-RU" sz="1600" dirty="0" smtClean="0"/>
              <a:t>Школа методиста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sz="1600" dirty="0" smtClean="0"/>
              <a:t>Школа </a:t>
            </a:r>
            <a:r>
              <a:rPr lang="ru-RU" sz="1600" dirty="0"/>
              <a:t>педагогических </a:t>
            </a:r>
            <a:r>
              <a:rPr lang="ru-RU" sz="1600" dirty="0" smtClean="0"/>
              <a:t>лидеров </a:t>
            </a:r>
            <a:endParaRPr lang="ru-RU" sz="16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sz="1600" dirty="0" smtClean="0"/>
              <a:t>Современный </a:t>
            </a:r>
            <a:r>
              <a:rPr lang="ru-RU" sz="1600" dirty="0"/>
              <a:t>детский </a:t>
            </a:r>
            <a:r>
              <a:rPr lang="ru-RU" sz="1600" dirty="0" smtClean="0"/>
              <a:t>сад</a:t>
            </a:r>
            <a:endParaRPr lang="ru-RU" sz="16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sz="1600" dirty="0" smtClean="0"/>
              <a:t>Эффективные </a:t>
            </a:r>
            <a:r>
              <a:rPr lang="ru-RU" sz="1600" dirty="0"/>
              <a:t>школы </a:t>
            </a:r>
            <a:r>
              <a:rPr lang="ru-RU" sz="1600" dirty="0" smtClean="0"/>
              <a:t>76.ru</a:t>
            </a:r>
            <a:endParaRPr lang="ru-RU" sz="16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sz="1600" dirty="0" smtClean="0"/>
              <a:t>Дети</a:t>
            </a:r>
            <a:r>
              <a:rPr lang="ru-RU" sz="1600" dirty="0"/>
              <a:t>. Творчество. </a:t>
            </a:r>
            <a:r>
              <a:rPr lang="ru-RU" sz="1600" dirty="0" smtClean="0"/>
              <a:t>Образование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sz="1600" dirty="0" err="1"/>
              <a:t>Тьюторов</a:t>
            </a:r>
            <a:r>
              <a:rPr lang="ru-RU" sz="1600" dirty="0"/>
              <a:t> по введению ФГОС ДО</a:t>
            </a:r>
            <a:endParaRPr lang="en-US" altLang="ru-RU" sz="16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sz="1600" dirty="0" smtClean="0"/>
              <a:t>Учителей </a:t>
            </a:r>
            <a:r>
              <a:rPr lang="ru-RU" sz="1600" dirty="0"/>
              <a:t>музыки </a:t>
            </a:r>
            <a:endParaRPr lang="ru-RU" sz="1600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sz="1600" dirty="0"/>
              <a:t>Педагогов-психологов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sz="1600" dirty="0" smtClean="0"/>
              <a:t>Учителей информатики</a:t>
            </a:r>
            <a:endParaRPr lang="ru-RU" sz="16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7342" y="197836"/>
            <a:ext cx="8249153" cy="49624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rgbClr val="C00000"/>
                </a:solidFill>
              </a:rPr>
              <a:t>Сопровождение 6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5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региональных профессиональных объединений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5906" y="3971936"/>
            <a:ext cx="44860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altLang="ru-RU" sz="1600" dirty="0" smtClean="0"/>
              <a:t>учителей </a:t>
            </a:r>
            <a:r>
              <a:rPr lang="ru-RU" altLang="ru-RU" sz="1600" dirty="0"/>
              <a:t>начальных </a:t>
            </a:r>
            <a:r>
              <a:rPr lang="ru-RU" altLang="ru-RU" sz="1600" dirty="0" smtClean="0"/>
              <a:t>классов </a:t>
            </a:r>
            <a:r>
              <a:rPr lang="ru-RU" altLang="ru-RU" sz="1600" dirty="0"/>
              <a:t>«УНО» </a:t>
            </a:r>
          </a:p>
          <a:p>
            <a:pPr marL="177800" indent="-17780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altLang="ru-RU" sz="1600" dirty="0" smtClean="0"/>
              <a:t>учителей  биологии, химии, физики, математики, технологии </a:t>
            </a:r>
            <a:r>
              <a:rPr lang="ru-RU" altLang="ru-RU" sz="1600" dirty="0"/>
              <a:t>«ТЕМП» </a:t>
            </a:r>
          </a:p>
          <a:p>
            <a:pPr marL="177800" indent="-17780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sz="1600" dirty="0" smtClean="0"/>
              <a:t>специалистов ММС, курирующих историю </a:t>
            </a:r>
            <a:r>
              <a:rPr lang="ru-RU" sz="1600" dirty="0"/>
              <a:t>«СМС - форум» </a:t>
            </a:r>
          </a:p>
          <a:p>
            <a:pPr marL="177800" indent="-17780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altLang="ru-RU" sz="1600" dirty="0" smtClean="0"/>
              <a:t>медиаторов</a:t>
            </a:r>
          </a:p>
          <a:p>
            <a:pPr marL="177800" indent="-17780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678256" algn="l"/>
              </a:tabLst>
            </a:pPr>
            <a:r>
              <a:rPr lang="ru-RU" altLang="ru-RU" sz="1600" dirty="0" smtClean="0"/>
              <a:t>учителей-логопедов</a:t>
            </a:r>
            <a:endParaRPr lang="ru-RU" altLang="ru-RU" sz="16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600" dirty="0" smtClean="0"/>
              <a:t>инструкторов </a:t>
            </a:r>
            <a:r>
              <a:rPr lang="ru-RU" sz="1600" dirty="0"/>
              <a:t>по физической культуре </a:t>
            </a:r>
            <a:r>
              <a:rPr lang="ru-RU" sz="1600" dirty="0" smtClean="0"/>
              <a:t>ДОО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600" dirty="0" smtClean="0"/>
              <a:t>учителей физической культуры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600" dirty="0" smtClean="0"/>
              <a:t>социальных педагогов</a:t>
            </a:r>
            <a:endParaRPr lang="ru-RU" sz="1600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217776" y="761469"/>
            <a:ext cx="1480559" cy="49481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>
            <a:off x="2480324" y="2773547"/>
            <a:ext cx="1942151" cy="11709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4572000" y="3919476"/>
            <a:ext cx="3240206" cy="68688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1438" y="4653136"/>
            <a:ext cx="4975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Областные методические объединения </a:t>
            </a:r>
            <a:r>
              <a:rPr lang="ru-RU" sz="1600" dirty="0" smtClean="0"/>
              <a:t>руководителей</a:t>
            </a:r>
            <a:endParaRPr lang="ru-RU" sz="16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/>
              <a:t>Преподавателей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профессионального </a:t>
            </a:r>
            <a:r>
              <a:rPr lang="ru-RU" sz="1600" dirty="0"/>
              <a:t>учебного цикла и </a:t>
            </a:r>
            <a:r>
              <a:rPr lang="ru-RU" sz="1600" dirty="0" smtClean="0"/>
              <a:t>мастеров </a:t>
            </a:r>
            <a:r>
              <a:rPr lang="ru-RU" sz="1600" dirty="0"/>
              <a:t>производственного обучения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общеобразовательного </a:t>
            </a:r>
            <a:r>
              <a:rPr lang="ru-RU" sz="1600" dirty="0"/>
              <a:t>учебного цикла по предметным областям ФГОС </a:t>
            </a:r>
            <a:r>
              <a:rPr lang="ru-RU" sz="1600" dirty="0" smtClean="0"/>
              <a:t>СОО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945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474" t="7446" r="27058" b="4443"/>
          <a:stretch/>
        </p:blipFill>
        <p:spPr>
          <a:xfrm>
            <a:off x="0" y="7260"/>
            <a:ext cx="4387560" cy="4581128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935185"/>
              </p:ext>
            </p:extLst>
          </p:nvPr>
        </p:nvGraphicFramePr>
        <p:xfrm>
          <a:off x="4351131" y="332656"/>
          <a:ext cx="4784050" cy="321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848675"/>
              </p:ext>
            </p:extLst>
          </p:nvPr>
        </p:nvGraphicFramePr>
        <p:xfrm>
          <a:off x="3995936" y="3717032"/>
          <a:ext cx="51480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850" y="4941168"/>
            <a:ext cx="3623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2018 году -</a:t>
            </a:r>
            <a:r>
              <a:rPr lang="ru-RU" altLang="ru-RU" b="1" dirty="0">
                <a:solidFill>
                  <a:srgbClr val="C00000"/>
                </a:solidFill>
              </a:rPr>
              <a:t> 6</a:t>
            </a:r>
            <a:r>
              <a:rPr lang="en-US" altLang="ru-RU" b="1" dirty="0">
                <a:solidFill>
                  <a:srgbClr val="C00000"/>
                </a:solidFill>
              </a:rPr>
              <a:t>5</a:t>
            </a:r>
            <a:r>
              <a:rPr lang="ru-RU" altLang="ru-RU" b="1" dirty="0">
                <a:solidFill>
                  <a:srgbClr val="C00000"/>
                </a:solidFill>
              </a:rPr>
              <a:t> региональных </a:t>
            </a:r>
            <a:endParaRPr lang="ru-RU" altLang="ru-RU" b="1" dirty="0" smtClean="0">
              <a:solidFill>
                <a:srgbClr val="C00000"/>
              </a:solidFill>
            </a:endParaRPr>
          </a:p>
          <a:p>
            <a:r>
              <a:rPr lang="ru-RU" altLang="ru-RU" b="1" dirty="0" smtClean="0">
                <a:solidFill>
                  <a:srgbClr val="C00000"/>
                </a:solidFill>
              </a:rPr>
              <a:t>профессиональных </a:t>
            </a:r>
            <a:r>
              <a:rPr lang="ru-RU" altLang="ru-RU" b="1" dirty="0">
                <a:solidFill>
                  <a:srgbClr val="C00000"/>
                </a:solidFill>
              </a:rPr>
              <a:t>объединений</a:t>
            </a:r>
            <a:r>
              <a:rPr lang="en-US" altLang="ru-RU"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1" t="10658" r="12998" b="4422"/>
          <a:stretch/>
        </p:blipFill>
        <p:spPr bwMode="auto">
          <a:xfrm>
            <a:off x="0" y="0"/>
            <a:ext cx="6208464" cy="4061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7" t="11722" r="13717" b="31028"/>
          <a:stretch/>
        </p:blipFill>
        <p:spPr bwMode="auto">
          <a:xfrm>
            <a:off x="1810039" y="3568269"/>
            <a:ext cx="7344816" cy="325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Скругленная соединительная линия 3"/>
          <p:cNvCxnSpPr/>
          <p:nvPr/>
        </p:nvCxnSpPr>
        <p:spPr>
          <a:xfrm>
            <a:off x="179512" y="3881901"/>
            <a:ext cx="1800200" cy="36004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382</Words>
  <Application>Microsoft Office PowerPoint</Application>
  <PresentationFormat>Экран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Информационно-методическое обеспечение деятельности ИРО</vt:lpstr>
      <vt:lpstr>Презентация PowerPoint</vt:lpstr>
      <vt:lpstr>Положение «Нормы времени ..»  ГОАУ ЯО ИРО приказ  № 01- 03/ 123 от  01.12.2015 (фрагмент)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 Николаевна Смирнова</dc:creator>
  <cp:lastModifiedBy>student</cp:lastModifiedBy>
  <cp:revision>50</cp:revision>
  <dcterms:created xsi:type="dcterms:W3CDTF">2018-06-05T12:40:20Z</dcterms:created>
  <dcterms:modified xsi:type="dcterms:W3CDTF">2018-06-08T13:15:21Z</dcterms:modified>
</cp:coreProperties>
</file>