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72" r:id="rId5"/>
    <p:sldId id="259" r:id="rId6"/>
    <p:sldId id="273" r:id="rId7"/>
    <p:sldId id="274" r:id="rId8"/>
    <p:sldId id="276" r:id="rId9"/>
    <p:sldId id="275" r:id="rId10"/>
    <p:sldId id="277" r:id="rId11"/>
    <p:sldId id="267" r:id="rId12"/>
    <p:sldId id="278" r:id="rId13"/>
    <p:sldId id="279" r:id="rId14"/>
    <p:sldId id="268" r:id="rId15"/>
    <p:sldId id="266" r:id="rId16"/>
    <p:sldId id="269" r:id="rId17"/>
    <p:sldId id="264" r:id="rId18"/>
    <p:sldId id="280" r:id="rId19"/>
    <p:sldId id="263" r:id="rId20"/>
    <p:sldId id="281" r:id="rId21"/>
    <p:sldId id="261" r:id="rId22"/>
    <p:sldId id="282" r:id="rId23"/>
    <p:sldId id="262" r:id="rId24"/>
    <p:sldId id="27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96" y="-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644 за 40  месяцев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Видео конференции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15-4F2C-9034-639F62E08C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15-4F2C-9034-639F62E08C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15-4F2C-9034-639F62E08C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15-4F2C-9034-639F62E08C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222</c:v>
                </c:pt>
                <c:pt idx="2">
                  <c:v>271</c:v>
                </c:pt>
                <c:pt idx="3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64-47AF-82ED-C2CC533DD4AD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EBCCB-ED35-41CE-8AD8-2BC71A867B24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D2DA-FEC3-4BD4-B3C7-9198A8F4B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7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4D2DA-FEC3-4BD4-B3C7-9198A8F4B40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8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4D2DA-FEC3-4BD4-B3C7-9198A8F4B40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9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4D2DA-FEC3-4BD4-B3C7-9198A8F4B40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0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1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3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1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783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1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936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8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84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4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3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63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0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4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4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0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4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1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D534C3-DF4A-433F-967A-4DCDAB3CEEE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A7C375-9FFB-47BA-A908-060007DFD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91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Отчет работы центра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ЦИТ, ЦТС)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Руководитель Н.Ю. Лисин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40865"/>
            <a:ext cx="8534400" cy="1507067"/>
          </a:xfrm>
        </p:spPr>
        <p:txBody>
          <a:bodyPr/>
          <a:lstStyle/>
          <a:p>
            <a:r>
              <a:rPr lang="ru-RU" dirty="0" smtClean="0"/>
              <a:t>Администрирование учетных записей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0"/>
            <a:ext cx="8534400" cy="226521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Выполняемые работы: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Ввод учетной записи на сервер;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Смена пароля;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Удаление учетной записи;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Настройка параметров безопасности.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97397"/>
              </p:ext>
            </p:extLst>
          </p:nvPr>
        </p:nvGraphicFramePr>
        <p:xfrm>
          <a:off x="684212" y="2304625"/>
          <a:ext cx="1096746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492">
                  <a:extLst>
                    <a:ext uri="{9D8B030D-6E8A-4147-A177-3AD203B41FA5}">
                      <a16:colId xmlns:a16="http://schemas.microsoft.com/office/drawing/2014/main" xmlns="" val="3645207632"/>
                    </a:ext>
                  </a:extLst>
                </a:gridCol>
                <a:gridCol w="2193492">
                  <a:extLst>
                    <a:ext uri="{9D8B030D-6E8A-4147-A177-3AD203B41FA5}">
                      <a16:colId xmlns:a16="http://schemas.microsoft.com/office/drawing/2014/main" xmlns="" val="136477510"/>
                    </a:ext>
                  </a:extLst>
                </a:gridCol>
                <a:gridCol w="2193492">
                  <a:extLst>
                    <a:ext uri="{9D8B030D-6E8A-4147-A177-3AD203B41FA5}">
                      <a16:colId xmlns:a16="http://schemas.microsoft.com/office/drawing/2014/main" xmlns="" val="1981575903"/>
                    </a:ext>
                  </a:extLst>
                </a:gridCol>
                <a:gridCol w="2193492">
                  <a:extLst>
                    <a:ext uri="{9D8B030D-6E8A-4147-A177-3AD203B41FA5}">
                      <a16:colId xmlns:a16="http://schemas.microsoft.com/office/drawing/2014/main" xmlns="" val="1402392898"/>
                    </a:ext>
                  </a:extLst>
                </a:gridCol>
                <a:gridCol w="2193492">
                  <a:extLst>
                    <a:ext uri="{9D8B030D-6E8A-4147-A177-3AD203B41FA5}">
                      <a16:colId xmlns:a16="http://schemas.microsoft.com/office/drawing/2014/main" xmlns="" val="2202652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 г. (час.)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 г. (час.)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 г. (час.)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г. (час.)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312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Доменные учетные записи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845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Учетные записи электронной почты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180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185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976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Почтовые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алиасы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2010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Группы безопасности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2149170"/>
                  </a:ext>
                </a:extLst>
              </a:tr>
            </a:tbl>
          </a:graphicData>
        </a:graphic>
      </p:graphicFrame>
      <p:sp>
        <p:nvSpPr>
          <p:cNvPr id="5" name="Выноска-облако 4"/>
          <p:cNvSpPr/>
          <p:nvPr/>
        </p:nvSpPr>
        <p:spPr>
          <a:xfrm>
            <a:off x="6885709" y="346364"/>
            <a:ext cx="4488873" cy="16348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Составляют настройку разных серверов, выполняются за раз в комплексе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6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Серверное оборудование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42455"/>
            <a:ext cx="8534400" cy="241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Серверная инфраструктура Института:</a:t>
            </a:r>
          </a:p>
          <a:p>
            <a:r>
              <a:rPr lang="ru-RU" dirty="0" smtClean="0"/>
              <a:t>9 физических серверов – поддерживают работу 1С и систему управления виртуальными машинами;</a:t>
            </a:r>
          </a:p>
          <a:p>
            <a:r>
              <a:rPr lang="ru-RU" dirty="0" smtClean="0"/>
              <a:t>17 виртуальных серверов – внутренние сетевые ресурсы для обеспечения доступа в сеть Интернет, почтовый сервер, облачный сервис хранения файлов, сайты Института;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44" y="1592888"/>
            <a:ext cx="6157494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999950"/>
            <a:ext cx="8534400" cy="1507067"/>
          </a:xfrm>
        </p:spPr>
        <p:txBody>
          <a:bodyPr/>
          <a:lstStyle/>
          <a:p>
            <a:r>
              <a:rPr lang="ru-RU" dirty="0" smtClean="0"/>
              <a:t>Серверное оборудование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789914"/>
              </p:ext>
            </p:extLst>
          </p:nvPr>
        </p:nvGraphicFramePr>
        <p:xfrm>
          <a:off x="684212" y="242454"/>
          <a:ext cx="1081506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012">
                  <a:extLst>
                    <a:ext uri="{9D8B030D-6E8A-4147-A177-3AD203B41FA5}">
                      <a16:colId xmlns:a16="http://schemas.microsoft.com/office/drawing/2014/main" xmlns="" val="3731058540"/>
                    </a:ext>
                  </a:extLst>
                </a:gridCol>
                <a:gridCol w="2163012">
                  <a:extLst>
                    <a:ext uri="{9D8B030D-6E8A-4147-A177-3AD203B41FA5}">
                      <a16:colId xmlns:a16="http://schemas.microsoft.com/office/drawing/2014/main" xmlns="" val="1137486512"/>
                    </a:ext>
                  </a:extLst>
                </a:gridCol>
                <a:gridCol w="2163012">
                  <a:extLst>
                    <a:ext uri="{9D8B030D-6E8A-4147-A177-3AD203B41FA5}">
                      <a16:colId xmlns:a16="http://schemas.microsoft.com/office/drawing/2014/main" xmlns="" val="1811835707"/>
                    </a:ext>
                  </a:extLst>
                </a:gridCol>
                <a:gridCol w="2163012">
                  <a:extLst>
                    <a:ext uri="{9D8B030D-6E8A-4147-A177-3AD203B41FA5}">
                      <a16:colId xmlns:a16="http://schemas.microsoft.com/office/drawing/2014/main" xmlns="" val="2214445201"/>
                    </a:ext>
                  </a:extLst>
                </a:gridCol>
                <a:gridCol w="2163012">
                  <a:extLst>
                    <a:ext uri="{9D8B030D-6E8A-4147-A177-3AD203B41FA5}">
                      <a16:colId xmlns:a16="http://schemas.microsoft.com/office/drawing/2014/main" xmlns="" val="1298656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Работы </a:t>
                      </a:r>
                      <a:r>
                        <a:rPr lang="ru-RU" baseline="0" dirty="0" smtClean="0"/>
                        <a:t>на 1 сервер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2015 г. (раб.)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2016 г. (раб.)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2017 г. (раб.)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2018 г. (раб.)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977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Установка обновлений ОС и внутренних сервисов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9560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Профилактика</a:t>
                      </a:r>
                      <a:r>
                        <a:rPr lang="ru-RU" baseline="0" dirty="0" smtClean="0"/>
                        <a:t> аппаратного обеспечения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8084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резервных копий (1 раз в неделю)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9121457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724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26 Серверов (виртуальные (17) + физические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3462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6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Сетевое оборудование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Сетевая инфраструктура Института:</a:t>
            </a:r>
          </a:p>
          <a:p>
            <a:r>
              <a:rPr lang="ru-RU" dirty="0" smtClean="0"/>
              <a:t>8 коммутаторов – обеспечение работы локальной сети Института;</a:t>
            </a:r>
          </a:p>
          <a:p>
            <a:r>
              <a:rPr lang="ru-RU" dirty="0" smtClean="0"/>
              <a:t>2 шлюза доступа в сеть Интернет (основной и резервный);</a:t>
            </a:r>
          </a:p>
          <a:p>
            <a:r>
              <a:rPr lang="ru-RU" dirty="0" smtClean="0"/>
              <a:t>2 коммутатора – обеспечение работы сети </a:t>
            </a:r>
            <a:r>
              <a:rPr lang="en-US" dirty="0" smtClean="0"/>
              <a:t>DMZ</a:t>
            </a:r>
            <a:r>
              <a:rPr lang="ru-RU" dirty="0" smtClean="0"/>
              <a:t>;</a:t>
            </a:r>
          </a:p>
          <a:p>
            <a:r>
              <a:rPr lang="ru-RU" dirty="0" smtClean="0"/>
              <a:t>4 коммутатора – поддержка работы беспроводной сети Института;</a:t>
            </a:r>
          </a:p>
          <a:p>
            <a:r>
              <a:rPr lang="ru-RU" dirty="0" smtClean="0"/>
              <a:t>15 точек доступа – беспроводная сеть ИРО.</a:t>
            </a:r>
          </a:p>
        </p:txBody>
      </p:sp>
    </p:spTree>
    <p:extLst>
      <p:ext uri="{BB962C8B-B14F-4D97-AF65-F5344CB8AC3E}">
        <p14:creationId xmlns:p14="http://schemas.microsoft.com/office/powerpoint/2010/main" val="2629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601083"/>
            <a:ext cx="8534400" cy="1507067"/>
          </a:xfrm>
        </p:spPr>
        <p:txBody>
          <a:bodyPr/>
          <a:lstStyle/>
          <a:p>
            <a:r>
              <a:rPr lang="ru-RU" dirty="0" smtClean="0"/>
              <a:t>Сетевое оборудование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3554"/>
              </p:ext>
            </p:extLst>
          </p:nvPr>
        </p:nvGraphicFramePr>
        <p:xfrm>
          <a:off x="684212" y="55420"/>
          <a:ext cx="10884335" cy="582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867">
                  <a:extLst>
                    <a:ext uri="{9D8B030D-6E8A-4147-A177-3AD203B41FA5}">
                      <a16:colId xmlns:a16="http://schemas.microsoft.com/office/drawing/2014/main" xmlns="" val="1197726513"/>
                    </a:ext>
                  </a:extLst>
                </a:gridCol>
                <a:gridCol w="2176867">
                  <a:extLst>
                    <a:ext uri="{9D8B030D-6E8A-4147-A177-3AD203B41FA5}">
                      <a16:colId xmlns:a16="http://schemas.microsoft.com/office/drawing/2014/main" xmlns="" val="1812954539"/>
                    </a:ext>
                  </a:extLst>
                </a:gridCol>
                <a:gridCol w="2176867">
                  <a:extLst>
                    <a:ext uri="{9D8B030D-6E8A-4147-A177-3AD203B41FA5}">
                      <a16:colId xmlns:a16="http://schemas.microsoft.com/office/drawing/2014/main" xmlns="" val="206324573"/>
                    </a:ext>
                  </a:extLst>
                </a:gridCol>
                <a:gridCol w="2176867">
                  <a:extLst>
                    <a:ext uri="{9D8B030D-6E8A-4147-A177-3AD203B41FA5}">
                      <a16:colId xmlns:a16="http://schemas.microsoft.com/office/drawing/2014/main" xmlns="" val="1000512513"/>
                    </a:ext>
                  </a:extLst>
                </a:gridCol>
                <a:gridCol w="2176867">
                  <a:extLst>
                    <a:ext uri="{9D8B030D-6E8A-4147-A177-3AD203B41FA5}">
                      <a16:colId xmlns:a16="http://schemas.microsoft.com/office/drawing/2014/main" xmlns="" val="1427354551"/>
                    </a:ext>
                  </a:extLst>
                </a:gridCol>
              </a:tblGrid>
              <a:tr h="672139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Работы на 1 коммутатор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 г. (раб.)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 г. (раб.)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 г. (раб.)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г. (раб.)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3755275"/>
                  </a:ext>
                </a:extLst>
              </a:tr>
              <a:tr h="672139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Профилактика аппаратного обеспечения (без учета точек</a:t>
                      </a:r>
                      <a:r>
                        <a:rPr lang="ru-RU" baseline="0" dirty="0" smtClean="0"/>
                        <a:t> доступа)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8469134"/>
                  </a:ext>
                </a:extLst>
              </a:tr>
              <a:tr h="672139">
                <a:tc>
                  <a:txBody>
                    <a:bodyPr/>
                    <a:lstStyle/>
                    <a:p>
                      <a:r>
                        <a:rPr lang="ru-RU" dirty="0" smtClean="0"/>
                        <a:t>Обновление встроенного</a:t>
                      </a:r>
                      <a:r>
                        <a:rPr lang="ru-RU" baseline="0" dirty="0" smtClean="0"/>
                        <a:t> программного обеспечения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8029573"/>
                  </a:ext>
                </a:extLst>
              </a:tr>
              <a:tr h="672139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Перенастройка таблицы маршрутизации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983212"/>
                  </a:ext>
                </a:extLst>
              </a:tr>
              <a:tr h="672139"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1802755"/>
                  </a:ext>
                </a:extLst>
              </a:tr>
              <a:tr h="672139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Коммутаторы (16) и точки доступа (15)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430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4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Сроки Обслуживания серверного и сетевого оборудования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Плановая профилактика сетевого оборудования – 1 раз в 6 месяцев;</a:t>
            </a:r>
          </a:p>
          <a:p>
            <a:r>
              <a:rPr lang="ru-RU" dirty="0" smtClean="0"/>
              <a:t>Плановая профилактика серверов - 1 раз в 12 месяцев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Создание резервных копий данных серверов  - 1 раз в неделю;</a:t>
            </a:r>
          </a:p>
          <a:p>
            <a:r>
              <a:rPr lang="ru-RU" dirty="0" smtClean="0"/>
              <a:t>Обновление программного обеспечения серверов - 1 раз в неделю;</a:t>
            </a:r>
          </a:p>
          <a:p>
            <a:r>
              <a:rPr lang="ru-RU" dirty="0" smtClean="0"/>
              <a:t>Обновление встроенного программного обеспечения сетевого оборудования – 1 раз в 6 месяцев.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5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бесперебойного питания (ИБП)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813" y="160020"/>
            <a:ext cx="8534400" cy="2624667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/>
              <a:t>Всего в Институте 9 ИБП:</a:t>
            </a:r>
          </a:p>
          <a:p>
            <a:pPr marL="0" indent="0">
              <a:buNone/>
            </a:pPr>
            <a:r>
              <a:rPr lang="ru-RU" dirty="0" smtClean="0"/>
              <a:t>Используются для защиты серверов и сетевого</a:t>
            </a:r>
          </a:p>
          <a:p>
            <a:pPr marL="0" indent="0">
              <a:buNone/>
            </a:pPr>
            <a:r>
              <a:rPr lang="ru-RU" dirty="0" smtClean="0"/>
              <a:t>   оборудования</a:t>
            </a:r>
            <a:r>
              <a:rPr lang="ru-RU" dirty="0"/>
              <a:t>:</a:t>
            </a:r>
            <a:endParaRPr lang="ru-RU" dirty="0" smtClean="0"/>
          </a:p>
          <a:p>
            <a:r>
              <a:rPr lang="ru-RU" dirty="0" smtClean="0"/>
              <a:t>Защита от перепадов напряжения в электросети;</a:t>
            </a:r>
          </a:p>
          <a:p>
            <a:r>
              <a:rPr lang="ru-RU" dirty="0" smtClean="0"/>
              <a:t>Обеспечение отключения серверов без потери данных.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788875"/>
              </p:ext>
            </p:extLst>
          </p:nvPr>
        </p:nvGraphicFramePr>
        <p:xfrm>
          <a:off x="116177" y="3084984"/>
          <a:ext cx="8686799" cy="1213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59">
                  <a:extLst>
                    <a:ext uri="{9D8B030D-6E8A-4147-A177-3AD203B41FA5}">
                      <a16:colId xmlns:a16="http://schemas.microsoft.com/office/drawing/2014/main" xmlns="" val="1786707914"/>
                    </a:ext>
                  </a:extLst>
                </a:gridCol>
                <a:gridCol w="1693228">
                  <a:extLst>
                    <a:ext uri="{9D8B030D-6E8A-4147-A177-3AD203B41FA5}">
                      <a16:colId xmlns:a16="http://schemas.microsoft.com/office/drawing/2014/main" xmlns="" val="446495826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xmlns="" val="1013972290"/>
                    </a:ext>
                  </a:extLst>
                </a:gridCol>
                <a:gridCol w="1690254">
                  <a:extLst>
                    <a:ext uri="{9D8B030D-6E8A-4147-A177-3AD203B41FA5}">
                      <a16:colId xmlns:a16="http://schemas.microsoft.com/office/drawing/2014/main" xmlns="" val="2551089666"/>
                    </a:ext>
                  </a:extLst>
                </a:gridCol>
                <a:gridCol w="1847994">
                  <a:extLst>
                    <a:ext uri="{9D8B030D-6E8A-4147-A177-3AD203B41FA5}">
                      <a16:colId xmlns:a16="http://schemas.microsoft.com/office/drawing/2014/main" xmlns="" val="4208696373"/>
                    </a:ext>
                  </a:extLst>
                </a:gridCol>
              </a:tblGrid>
              <a:tr h="294162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 г. (раб.)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 г. (раб.)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 г. (раб.)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г. (раб.)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579790"/>
                  </a:ext>
                </a:extLst>
              </a:tr>
              <a:tr h="848222"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Замена</a:t>
                      </a:r>
                      <a:r>
                        <a:rPr lang="ru-RU" baseline="0" dirty="0" smtClean="0"/>
                        <a:t> АКБ </a:t>
                      </a:r>
                      <a:r>
                        <a:rPr lang="ru-RU" sz="1400" baseline="0" dirty="0" smtClean="0"/>
                        <a:t>(по мере выхода из строя)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43549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035" y="-154131"/>
            <a:ext cx="5127913" cy="51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Техническое сопровождение </a:t>
            </a:r>
            <a:r>
              <a:rPr lang="ru-RU" dirty="0" err="1" smtClean="0"/>
              <a:t>вебинаров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609281"/>
              </p:ext>
            </p:extLst>
          </p:nvPr>
        </p:nvGraphicFramePr>
        <p:xfrm>
          <a:off x="684213" y="685800"/>
          <a:ext cx="4829896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790012"/>
              </p:ext>
            </p:extLst>
          </p:nvPr>
        </p:nvGraphicFramePr>
        <p:xfrm>
          <a:off x="6012870" y="1960418"/>
          <a:ext cx="57496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928">
                  <a:extLst>
                    <a:ext uri="{9D8B030D-6E8A-4147-A177-3AD203B41FA5}">
                      <a16:colId xmlns:a16="http://schemas.microsoft.com/office/drawing/2014/main" xmlns="" val="352382834"/>
                    </a:ext>
                  </a:extLst>
                </a:gridCol>
                <a:gridCol w="1149928">
                  <a:extLst>
                    <a:ext uri="{9D8B030D-6E8A-4147-A177-3AD203B41FA5}">
                      <a16:colId xmlns:a16="http://schemas.microsoft.com/office/drawing/2014/main" xmlns="" val="103519824"/>
                    </a:ext>
                  </a:extLst>
                </a:gridCol>
                <a:gridCol w="1149928">
                  <a:extLst>
                    <a:ext uri="{9D8B030D-6E8A-4147-A177-3AD203B41FA5}">
                      <a16:colId xmlns:a16="http://schemas.microsoft.com/office/drawing/2014/main" xmlns="" val="1376361720"/>
                    </a:ext>
                  </a:extLst>
                </a:gridCol>
                <a:gridCol w="1149928">
                  <a:extLst>
                    <a:ext uri="{9D8B030D-6E8A-4147-A177-3AD203B41FA5}">
                      <a16:colId xmlns:a16="http://schemas.microsoft.com/office/drawing/2014/main" xmlns="" val="2808319878"/>
                    </a:ext>
                  </a:extLst>
                </a:gridCol>
                <a:gridCol w="1149928">
                  <a:extLst>
                    <a:ext uri="{9D8B030D-6E8A-4147-A177-3AD203B41FA5}">
                      <a16:colId xmlns:a16="http://schemas.microsoft.com/office/drawing/2014/main" xmlns="" val="729593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597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91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1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Закупка аппаратного и программного обеспечения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! Данная процедура выполняется при наличии финансирования.</a:t>
            </a:r>
          </a:p>
          <a:p>
            <a:pPr marL="0" indent="0">
              <a:buNone/>
            </a:pPr>
            <a:r>
              <a:rPr lang="ru-RU" dirty="0" smtClean="0"/>
              <a:t>Работы:</a:t>
            </a:r>
          </a:p>
          <a:p>
            <a:r>
              <a:rPr lang="ru-RU" dirty="0" smtClean="0"/>
              <a:t>Подбор аппаратного обеспечения, удовлетворяющего потребностям организации (сотрудника);</a:t>
            </a:r>
          </a:p>
          <a:p>
            <a:r>
              <a:rPr lang="ru-RU" dirty="0"/>
              <a:t>Подбор </a:t>
            </a:r>
            <a:r>
              <a:rPr lang="ru-RU" dirty="0" smtClean="0"/>
              <a:t>программного </a:t>
            </a:r>
            <a:r>
              <a:rPr lang="ru-RU" dirty="0"/>
              <a:t>обеспечения, удовлетворяющего потребностям организации (сотрудника);</a:t>
            </a:r>
          </a:p>
          <a:p>
            <a:r>
              <a:rPr lang="ru-RU" dirty="0" smtClean="0"/>
              <a:t>Выбор поставщика (критерий – наиболее низка цена и качественного сопровождение в течении гарантийного срока);</a:t>
            </a:r>
          </a:p>
          <a:p>
            <a:r>
              <a:rPr lang="ru-RU" dirty="0" smtClean="0"/>
              <a:t>Получение документов на оплату (прямая закупка);</a:t>
            </a:r>
          </a:p>
          <a:p>
            <a:r>
              <a:rPr lang="ru-RU" dirty="0" smtClean="0"/>
              <a:t>Подготовка технического задания (в случаях с котировками, с запросом цен на оборудование).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3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Техническое обслуживание беспроводной сети и сети Интернет в общежитии.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3314159"/>
            <a:ext cx="8534400" cy="9869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* Профилактика проводится 1 раз в 2 месяца (4 часа).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150136"/>
              </p:ext>
            </p:extLst>
          </p:nvPr>
        </p:nvGraphicFramePr>
        <p:xfrm>
          <a:off x="1907310" y="210741"/>
          <a:ext cx="81280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39863068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413940012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6721545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13835090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971449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 г. (раб)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2016 г. (раб)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2017 г. (раб)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2018 г. (раб)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956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Профилактика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654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Смена Интернет-провайдера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22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Подключение</a:t>
                      </a:r>
                      <a:r>
                        <a:rPr lang="ru-RU" baseline="0" dirty="0" smtClean="0"/>
                        <a:t> к облачной АТС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2496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4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Сотрудники 2015-201</a:t>
            </a:r>
            <a:r>
              <a:rPr lang="en-US" dirty="0" smtClean="0"/>
              <a:t>8</a:t>
            </a:r>
            <a:r>
              <a:rPr lang="ru-RU" dirty="0" smtClean="0"/>
              <a:t>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Лисин Н.Ю.</a:t>
            </a:r>
          </a:p>
          <a:p>
            <a:r>
              <a:rPr lang="ru-RU" dirty="0" smtClean="0"/>
              <a:t>Морозов И.А.</a:t>
            </a:r>
          </a:p>
          <a:p>
            <a:r>
              <a:rPr lang="ru-RU" dirty="0" smtClean="0"/>
              <a:t>Чернышев И.Н.</a:t>
            </a:r>
          </a:p>
          <a:p>
            <a:r>
              <a:rPr lang="ru-RU" dirty="0" smtClean="0"/>
              <a:t>Королёв В.И.</a:t>
            </a:r>
          </a:p>
          <a:p>
            <a:r>
              <a:rPr lang="ru-RU" dirty="0" smtClean="0"/>
              <a:t>Разиков А.А.</a:t>
            </a:r>
          </a:p>
          <a:p>
            <a:r>
              <a:rPr lang="ru-RU" dirty="0" err="1" smtClean="0"/>
              <a:t>Пенкин</a:t>
            </a:r>
            <a:r>
              <a:rPr lang="ru-RU" dirty="0" smtClean="0"/>
              <a:t> М.В.</a:t>
            </a:r>
          </a:p>
          <a:p>
            <a:r>
              <a:rPr lang="ru-RU" dirty="0" err="1" smtClean="0"/>
              <a:t>Гайнуллин</a:t>
            </a:r>
            <a:r>
              <a:rPr lang="ru-RU" dirty="0" smtClean="0"/>
              <a:t> Р.Д.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9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Сопровождение бухгалтерии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24176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Работы:</a:t>
            </a:r>
          </a:p>
          <a:p>
            <a:r>
              <a:rPr lang="ru-RU" dirty="0"/>
              <a:t>Устранение проблем взаимодействия базы данных с сервисом </a:t>
            </a:r>
            <a:r>
              <a:rPr lang="ru-RU" dirty="0" smtClean="0"/>
              <a:t>1с;</a:t>
            </a:r>
          </a:p>
          <a:p>
            <a:r>
              <a:rPr lang="ru-RU" dirty="0"/>
              <a:t>Контроль удалённого доступа специалистов ООО «Спектр Автоматика» к серверу </a:t>
            </a:r>
            <a:r>
              <a:rPr lang="ru-RU" dirty="0" smtClean="0"/>
              <a:t>1С;</a:t>
            </a:r>
          </a:p>
          <a:p>
            <a:r>
              <a:rPr lang="ru-RU" dirty="0"/>
              <a:t>Установка </a:t>
            </a:r>
            <a:r>
              <a:rPr lang="ru-RU" dirty="0" smtClean="0"/>
              <a:t>специализированного </a:t>
            </a:r>
            <a:r>
              <a:rPr lang="ru-RU" dirty="0"/>
              <a:t>программного обеспечения (криптография, аутентификация с проверкой подлинности по нескольким условиям, электронно-цифровая </a:t>
            </a:r>
            <a:r>
              <a:rPr lang="ru-RU" dirty="0" smtClean="0"/>
              <a:t>подпись</a:t>
            </a:r>
            <a:r>
              <a:rPr lang="ru-RU" dirty="0"/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900231"/>
              </p:ext>
            </p:extLst>
          </p:nvPr>
        </p:nvGraphicFramePr>
        <p:xfrm>
          <a:off x="684212" y="3374812"/>
          <a:ext cx="1098131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63">
                  <a:extLst>
                    <a:ext uri="{9D8B030D-6E8A-4147-A177-3AD203B41FA5}">
                      <a16:colId xmlns:a16="http://schemas.microsoft.com/office/drawing/2014/main" xmlns="" val="371347596"/>
                    </a:ext>
                  </a:extLst>
                </a:gridCol>
                <a:gridCol w="2196263">
                  <a:extLst>
                    <a:ext uri="{9D8B030D-6E8A-4147-A177-3AD203B41FA5}">
                      <a16:colId xmlns:a16="http://schemas.microsoft.com/office/drawing/2014/main" xmlns="" val="3575687454"/>
                    </a:ext>
                  </a:extLst>
                </a:gridCol>
                <a:gridCol w="2196263">
                  <a:extLst>
                    <a:ext uri="{9D8B030D-6E8A-4147-A177-3AD203B41FA5}">
                      <a16:colId xmlns:a16="http://schemas.microsoft.com/office/drawing/2014/main" xmlns="" val="4256740635"/>
                    </a:ext>
                  </a:extLst>
                </a:gridCol>
                <a:gridCol w="2196263">
                  <a:extLst>
                    <a:ext uri="{9D8B030D-6E8A-4147-A177-3AD203B41FA5}">
                      <a16:colId xmlns:a16="http://schemas.microsoft.com/office/drawing/2014/main" xmlns="" val="392365452"/>
                    </a:ext>
                  </a:extLst>
                </a:gridCol>
                <a:gridCol w="2196263">
                  <a:extLst>
                    <a:ext uri="{9D8B030D-6E8A-4147-A177-3AD203B41FA5}">
                      <a16:colId xmlns:a16="http://schemas.microsoft.com/office/drawing/2014/main" xmlns="" val="3785193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 г. (час.)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 г. (час.)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 г. (час.)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r>
                        <a:rPr lang="ru-RU" baseline="0" dirty="0" smtClean="0"/>
                        <a:t> г.</a:t>
                      </a:r>
                      <a:r>
                        <a:rPr lang="ru-RU" dirty="0" smtClean="0"/>
                        <a:t> (час.)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463265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ru-RU" dirty="0" smtClean="0"/>
                        <a:t>Сопровождение бухгалтерии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088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25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Техническая поддержка работы облачной АТС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31618"/>
            <a:ext cx="8534400" cy="45096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Плюсы:</a:t>
            </a:r>
          </a:p>
          <a:p>
            <a:r>
              <a:rPr lang="ru-RU" dirty="0" smtClean="0"/>
              <a:t>Удешевление стоимости звонков;</a:t>
            </a:r>
          </a:p>
          <a:p>
            <a:r>
              <a:rPr lang="ru-RU" dirty="0" smtClean="0"/>
              <a:t>Подключение общежития к облачной АТС – экономия на оплате разговоров;</a:t>
            </a:r>
          </a:p>
          <a:p>
            <a:r>
              <a:rPr lang="ru-RU" dirty="0" smtClean="0"/>
              <a:t>Простота сопровождения;</a:t>
            </a:r>
          </a:p>
          <a:p>
            <a:r>
              <a:rPr lang="ru-RU" dirty="0" smtClean="0"/>
              <a:t>Голосовое меню;</a:t>
            </a:r>
          </a:p>
          <a:p>
            <a:r>
              <a:rPr lang="ru-RU" dirty="0" smtClean="0"/>
              <a:t>Интеллектуальная переадресация;</a:t>
            </a:r>
          </a:p>
          <a:p>
            <a:r>
              <a:rPr lang="ru-RU" dirty="0" smtClean="0"/>
              <a:t>Отказ от аутсорсинга АТС =</a:t>
            </a:r>
            <a:r>
              <a:rPr lang="en-US" dirty="0" smtClean="0"/>
              <a:t>&gt;</a:t>
            </a:r>
            <a:r>
              <a:rPr lang="ru-RU" dirty="0" smtClean="0"/>
              <a:t> экономия на </a:t>
            </a:r>
            <a:r>
              <a:rPr lang="ru-RU" dirty="0" err="1" smtClean="0"/>
              <a:t>перекоммутации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Минусы:</a:t>
            </a:r>
          </a:p>
          <a:p>
            <a:r>
              <a:rPr lang="ru-RU" dirty="0" smtClean="0"/>
              <a:t>Полная пере коммутация со старой АТС на новую (отсутствовала схема сети);</a:t>
            </a:r>
          </a:p>
          <a:p>
            <a:r>
              <a:rPr lang="ru-RU" dirty="0" smtClean="0"/>
              <a:t>Проблемы с телефонными линиями в процессе внедрения.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1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Выполняемые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31618"/>
            <a:ext cx="8534400" cy="4509655"/>
          </a:xfrm>
        </p:spPr>
        <p:txBody>
          <a:bodyPr>
            <a:normAutofit/>
          </a:bodyPr>
          <a:lstStyle/>
          <a:p>
            <a:r>
              <a:rPr lang="ru-RU" dirty="0" smtClean="0"/>
              <a:t>Пере коммутация существующих внутренних линий связи внутри серверных консолей;</a:t>
            </a:r>
          </a:p>
          <a:p>
            <a:r>
              <a:rPr lang="ru-RU" dirty="0" smtClean="0"/>
              <a:t>Пере подключение существующих телефонных розеток;</a:t>
            </a:r>
          </a:p>
          <a:p>
            <a:r>
              <a:rPr lang="ru-RU" dirty="0" smtClean="0"/>
              <a:t>Взаимодействие с поставщиком услуг связи по вопросам перепрограммирования внутренних номеров на новые консольные порты коммутатора.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3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Коммутация телефонных линий до и после внедрения облачной </a:t>
            </a:r>
            <a:r>
              <a:rPr lang="ru-RU" dirty="0" err="1" smtClean="0"/>
              <a:t>Атс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0526" y="2020453"/>
            <a:ext cx="4230255" cy="317269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5717" y="451843"/>
            <a:ext cx="3614737" cy="27110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" y="-72354"/>
            <a:ext cx="3579155" cy="2370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367"/>
            <a:ext cx="3579155" cy="23706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22" y="2409150"/>
            <a:ext cx="3304906" cy="21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718079" cy="42741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1. Необходима замена источников бесперебойного питания:</a:t>
            </a:r>
          </a:p>
          <a:p>
            <a:r>
              <a:rPr lang="ru-RU" dirty="0" smtClean="0"/>
              <a:t>у 5 единиц оборудования срок эксплуатации более 5 лет;</a:t>
            </a:r>
          </a:p>
          <a:p>
            <a:r>
              <a:rPr lang="ru-RU" dirty="0" smtClean="0"/>
              <a:t>Выходит из строя электроника.</a:t>
            </a:r>
          </a:p>
          <a:p>
            <a:pPr marL="0" indent="0">
              <a:buNone/>
            </a:pPr>
            <a:r>
              <a:rPr lang="ru-RU" dirty="0" smtClean="0"/>
              <a:t>2. Необходимо создание резерва запасный частей серверов (срок поставки запчастей для серверов </a:t>
            </a:r>
            <a:r>
              <a:rPr lang="en-US" dirty="0" smtClean="0"/>
              <a:t>HP </a:t>
            </a:r>
            <a:r>
              <a:rPr lang="ru-RU" dirty="0" smtClean="0"/>
              <a:t>более 1 месяца);</a:t>
            </a:r>
          </a:p>
          <a:p>
            <a:pPr marL="0" indent="0">
              <a:buNone/>
            </a:pPr>
            <a:r>
              <a:rPr lang="ru-RU" dirty="0" smtClean="0"/>
              <a:t>3. Необходима плановая замена сетевого оборудования, обеспечивающего работу локальной сети:</a:t>
            </a:r>
          </a:p>
          <a:p>
            <a:r>
              <a:rPr lang="ru-RU" dirty="0" smtClean="0"/>
              <a:t>срок эксплуатации более 8 лет; </a:t>
            </a:r>
          </a:p>
          <a:p>
            <a:r>
              <a:rPr lang="ru-RU" dirty="0" smtClean="0"/>
              <a:t>Необходимо увеличение пропускной способности локальной сети в связи в увеличением количества </a:t>
            </a:r>
            <a:r>
              <a:rPr lang="ru-RU" dirty="0" err="1" smtClean="0"/>
              <a:t>вебинаров</a:t>
            </a:r>
            <a:r>
              <a:rPr lang="ru-RU" dirty="0" smtClean="0"/>
              <a:t> в ИРО;</a:t>
            </a:r>
          </a:p>
          <a:p>
            <a:pPr marL="0" indent="0">
              <a:buNone/>
            </a:pPr>
            <a:r>
              <a:rPr lang="ru-RU" dirty="0" smtClean="0"/>
              <a:t>Вся деятельность центра регламентирована, из существующих регламентов</a:t>
            </a:r>
          </a:p>
          <a:p>
            <a:r>
              <a:rPr lang="ru-RU" dirty="0" smtClean="0"/>
              <a:t>Регламент проведения видеоконференций – </a:t>
            </a:r>
            <a:r>
              <a:rPr lang="ru-RU" dirty="0" smtClean="0">
                <a:solidFill>
                  <a:srgbClr val="FF0000"/>
                </a:solidFill>
              </a:rPr>
              <a:t>утверждён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Регламент выполнения работ по сопровождению Института – </a:t>
            </a:r>
            <a:r>
              <a:rPr lang="ru-RU" dirty="0" smtClean="0">
                <a:solidFill>
                  <a:srgbClr val="FF0000"/>
                </a:solidFill>
              </a:rPr>
              <a:t>не утверждён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2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06037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Обеспечение учебного процесса;</a:t>
            </a:r>
          </a:p>
          <a:p>
            <a:r>
              <a:rPr lang="ru-RU" dirty="0" smtClean="0"/>
              <a:t>Обслуживание СВТ сотрудников Института;</a:t>
            </a:r>
          </a:p>
          <a:p>
            <a:r>
              <a:rPr lang="ru-RU" dirty="0" smtClean="0"/>
              <a:t>Администрирование учетных записей пользователей (домен + электронная почта);</a:t>
            </a:r>
          </a:p>
          <a:p>
            <a:r>
              <a:rPr lang="ru-RU" dirty="0" smtClean="0"/>
              <a:t>Обслуживание серверного оборудования;</a:t>
            </a:r>
          </a:p>
          <a:p>
            <a:r>
              <a:rPr lang="ru-RU" dirty="0" smtClean="0"/>
              <a:t>Обслуживание сетевого оборудования (включая беспроводную сеть ИРО);</a:t>
            </a:r>
          </a:p>
          <a:p>
            <a:r>
              <a:rPr lang="ru-RU" dirty="0" smtClean="0"/>
              <a:t>Техническое сопровождение </a:t>
            </a:r>
            <a:r>
              <a:rPr lang="ru-RU" dirty="0" err="1" smtClean="0"/>
              <a:t>вебинаров</a:t>
            </a:r>
            <a:r>
              <a:rPr lang="ru-RU" dirty="0" smtClean="0"/>
              <a:t>, видео-конференций, видео-трансляций;</a:t>
            </a:r>
          </a:p>
          <a:p>
            <a:r>
              <a:rPr lang="ru-RU" dirty="0" smtClean="0"/>
              <a:t>Закупка СВТ в Институт;</a:t>
            </a:r>
          </a:p>
          <a:p>
            <a:r>
              <a:rPr lang="ru-RU" dirty="0" smtClean="0"/>
              <a:t>Техническое обслуживание беспроводной сети и сети Интернет в общежитии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Сопровождение бухгалтерии (сдача бухгалтерской отчетности по электронным каналам связи);</a:t>
            </a:r>
          </a:p>
          <a:p>
            <a:r>
              <a:rPr lang="ru-RU" dirty="0" smtClean="0"/>
              <a:t>Облачная АТС.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5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28" y="5080029"/>
            <a:ext cx="8534400" cy="1507067"/>
          </a:xfrm>
        </p:spPr>
        <p:txBody>
          <a:bodyPr/>
          <a:lstStyle/>
          <a:p>
            <a:r>
              <a:rPr lang="ru-RU" dirty="0" smtClean="0"/>
              <a:t>Распределение ключевых обязанностей</a:t>
            </a:r>
            <a:endParaRPr lang="ru-RU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79172" y="47496"/>
            <a:ext cx="12025744" cy="4988278"/>
            <a:chOff x="79172" y="47496"/>
            <a:chExt cx="12025744" cy="4988278"/>
          </a:xfrm>
        </p:grpSpPr>
        <p:sp>
          <p:nvSpPr>
            <p:cNvPr id="27" name="Выноска-облако 26"/>
            <p:cNvSpPr/>
            <p:nvPr/>
          </p:nvSpPr>
          <p:spPr>
            <a:xfrm>
              <a:off x="121005" y="3864707"/>
              <a:ext cx="1654629" cy="612648"/>
            </a:xfrm>
            <a:prstGeom prst="cloudCallo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Пенкин</a:t>
              </a:r>
              <a:endParaRPr lang="ru-RU" dirty="0"/>
            </a:p>
          </p:txBody>
        </p:sp>
        <p:sp>
          <p:nvSpPr>
            <p:cNvPr id="28" name="Выноска-облако 27"/>
            <p:cNvSpPr/>
            <p:nvPr/>
          </p:nvSpPr>
          <p:spPr>
            <a:xfrm>
              <a:off x="6665419" y="136803"/>
              <a:ext cx="1654629" cy="612648"/>
            </a:xfrm>
            <a:prstGeom prst="cloudCallo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Лисин</a:t>
              </a:r>
              <a:endParaRPr lang="ru-RU" dirty="0"/>
            </a:p>
          </p:txBody>
        </p:sp>
        <p:sp>
          <p:nvSpPr>
            <p:cNvPr id="29" name="Выноска-облако 28"/>
            <p:cNvSpPr/>
            <p:nvPr/>
          </p:nvSpPr>
          <p:spPr>
            <a:xfrm>
              <a:off x="1658590" y="3918937"/>
              <a:ext cx="1903413" cy="1116837"/>
            </a:xfrm>
            <a:prstGeom prst="cloudCallo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Морозов</a:t>
              </a:r>
            </a:p>
            <a:p>
              <a:pPr algn="ctr"/>
              <a:r>
                <a:rPr lang="ru-RU" dirty="0" err="1" smtClean="0"/>
                <a:t>Гайнуллин</a:t>
              </a:r>
              <a:endParaRPr lang="ru-RU" dirty="0"/>
            </a:p>
          </p:txBody>
        </p:sp>
        <p:sp>
          <p:nvSpPr>
            <p:cNvPr id="30" name="Выноска-облако 29"/>
            <p:cNvSpPr/>
            <p:nvPr/>
          </p:nvSpPr>
          <p:spPr>
            <a:xfrm>
              <a:off x="7629658" y="3717542"/>
              <a:ext cx="1947304" cy="1245739"/>
            </a:xfrm>
            <a:prstGeom prst="cloudCallo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Гайнуллин</a:t>
              </a:r>
              <a:endParaRPr lang="ru-RU" dirty="0"/>
            </a:p>
          </p:txBody>
        </p:sp>
        <p:sp>
          <p:nvSpPr>
            <p:cNvPr id="31" name="Выноска-облако 30"/>
            <p:cNvSpPr/>
            <p:nvPr/>
          </p:nvSpPr>
          <p:spPr>
            <a:xfrm>
              <a:off x="9685394" y="3890832"/>
              <a:ext cx="992504" cy="1144942"/>
            </a:xfrm>
            <a:prstGeom prst="cloudCallo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Лисин</a:t>
              </a:r>
              <a:endParaRPr lang="ru-RU" dirty="0"/>
            </a:p>
          </p:txBody>
        </p:sp>
        <p:sp>
          <p:nvSpPr>
            <p:cNvPr id="32" name="Выноска-облако 31"/>
            <p:cNvSpPr/>
            <p:nvPr/>
          </p:nvSpPr>
          <p:spPr>
            <a:xfrm>
              <a:off x="11032019" y="3804820"/>
              <a:ext cx="974500" cy="1071181"/>
            </a:xfrm>
            <a:prstGeom prst="cloudCallo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Морозов</a:t>
              </a:r>
              <a:endParaRPr lang="ru-RU" dirty="0"/>
            </a:p>
          </p:txBody>
        </p:sp>
        <p:sp>
          <p:nvSpPr>
            <p:cNvPr id="35" name="Выноска-облако 34"/>
            <p:cNvSpPr/>
            <p:nvPr/>
          </p:nvSpPr>
          <p:spPr>
            <a:xfrm>
              <a:off x="3698928" y="3918307"/>
              <a:ext cx="3793805" cy="1044975"/>
            </a:xfrm>
            <a:prstGeom prst="cloudCallo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Лисин</a:t>
              </a:r>
            </a:p>
            <a:p>
              <a:pPr algn="ctr"/>
              <a:r>
                <a:rPr lang="ru-RU" dirty="0" smtClean="0"/>
                <a:t>Морозов</a:t>
              </a:r>
              <a:endParaRPr lang="ru-RU" dirty="0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79172" y="578095"/>
              <a:ext cx="12025744" cy="3312612"/>
              <a:chOff x="79172" y="578095"/>
              <a:chExt cx="12025744" cy="3312612"/>
            </a:xfrm>
          </p:grpSpPr>
          <p:grpSp>
            <p:nvGrpSpPr>
              <p:cNvPr id="39" name="Группа 38"/>
              <p:cNvGrpSpPr/>
              <p:nvPr/>
            </p:nvGrpSpPr>
            <p:grpSpPr>
              <a:xfrm>
                <a:off x="79172" y="578095"/>
                <a:ext cx="12025744" cy="3312612"/>
                <a:chOff x="79172" y="578095"/>
                <a:chExt cx="12025744" cy="3312612"/>
              </a:xfrm>
            </p:grpSpPr>
            <p:grpSp>
              <p:nvGrpSpPr>
                <p:cNvPr id="26" name="Группа 25"/>
                <p:cNvGrpSpPr/>
                <p:nvPr/>
              </p:nvGrpSpPr>
              <p:grpSpPr>
                <a:xfrm>
                  <a:off x="79172" y="644125"/>
                  <a:ext cx="12025744" cy="3246582"/>
                  <a:chOff x="166256" y="1240750"/>
                  <a:chExt cx="12025744" cy="3246582"/>
                </a:xfrm>
              </p:grpSpPr>
              <p:sp>
                <p:nvSpPr>
                  <p:cNvPr id="4" name="Скругленный прямоугольник 3"/>
                  <p:cNvSpPr/>
                  <p:nvPr/>
                </p:nvSpPr>
                <p:spPr>
                  <a:xfrm>
                    <a:off x="166256" y="2812473"/>
                    <a:ext cx="1579418" cy="1468582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/>
                      <a:t>Обеспечение учебного процесса</a:t>
                    </a:r>
                    <a:endParaRPr lang="ru-RU" dirty="0"/>
                  </a:p>
                </p:txBody>
              </p:sp>
              <p:sp>
                <p:nvSpPr>
                  <p:cNvPr id="5" name="Скругленный прямоугольник 4"/>
                  <p:cNvSpPr/>
                  <p:nvPr/>
                </p:nvSpPr>
                <p:spPr>
                  <a:xfrm>
                    <a:off x="1944979" y="2856727"/>
                    <a:ext cx="1504804" cy="142432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/>
                      <a:t>Обслуживание СВТ сотрудников</a:t>
                    </a:r>
                    <a:endParaRPr lang="ru-RU" dirty="0"/>
                  </a:p>
                </p:txBody>
              </p:sp>
              <p:sp>
                <p:nvSpPr>
                  <p:cNvPr id="6" name="Скругленный прямоугольник 5"/>
                  <p:cNvSpPr/>
                  <p:nvPr/>
                </p:nvSpPr>
                <p:spPr>
                  <a:xfrm>
                    <a:off x="3649087" y="2812472"/>
                    <a:ext cx="1579418" cy="167486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/>
                      <a:t>Администрирование учетных записей</a:t>
                    </a:r>
                    <a:endParaRPr lang="ru-RU" dirty="0"/>
                  </a:p>
                </p:txBody>
              </p:sp>
              <p:sp>
                <p:nvSpPr>
                  <p:cNvPr id="7" name="Скругленный прямоугольник 6"/>
                  <p:cNvSpPr/>
                  <p:nvPr/>
                </p:nvSpPr>
                <p:spPr>
                  <a:xfrm>
                    <a:off x="5454434" y="2812472"/>
                    <a:ext cx="2142113" cy="167486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/>
                      <a:t>Обслуживание серверного/сетевого оборудования</a:t>
                    </a:r>
                    <a:endParaRPr lang="ru-RU" dirty="0"/>
                  </a:p>
                </p:txBody>
              </p:sp>
              <p:sp>
                <p:nvSpPr>
                  <p:cNvPr id="8" name="Скругленный прямоугольник 7"/>
                  <p:cNvSpPr/>
                  <p:nvPr/>
                </p:nvSpPr>
                <p:spPr>
                  <a:xfrm>
                    <a:off x="7822476" y="2815164"/>
                    <a:ext cx="1615642" cy="1202654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/>
                      <a:t>Видеоконференции</a:t>
                    </a:r>
                    <a:endParaRPr lang="ru-RU" dirty="0"/>
                  </a:p>
                </p:txBody>
              </p:sp>
              <p:sp>
                <p:nvSpPr>
                  <p:cNvPr id="9" name="Скругленный прямоугольник 8"/>
                  <p:cNvSpPr/>
                  <p:nvPr/>
                </p:nvSpPr>
                <p:spPr>
                  <a:xfrm>
                    <a:off x="9664046" y="2812472"/>
                    <a:ext cx="1100935" cy="1410472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/>
                      <a:t>Закупки</a:t>
                    </a:r>
                    <a:endParaRPr lang="ru-RU" dirty="0"/>
                  </a:p>
                </p:txBody>
              </p:sp>
              <p:sp>
                <p:nvSpPr>
                  <p:cNvPr id="10" name="Скругленный прямоугольник 9"/>
                  <p:cNvSpPr/>
                  <p:nvPr/>
                </p:nvSpPr>
                <p:spPr>
                  <a:xfrm>
                    <a:off x="11020707" y="2819789"/>
                    <a:ext cx="1171293" cy="140315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/>
                      <a:t>Общежитие</a:t>
                    </a:r>
                    <a:endParaRPr lang="ru-RU" dirty="0"/>
                  </a:p>
                </p:txBody>
              </p:sp>
              <p:sp>
                <p:nvSpPr>
                  <p:cNvPr id="11" name="Скругленный прямоугольник 10"/>
                  <p:cNvSpPr/>
                  <p:nvPr/>
                </p:nvSpPr>
                <p:spPr>
                  <a:xfrm>
                    <a:off x="4951412" y="1240750"/>
                    <a:ext cx="1801091" cy="858982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/>
                      <a:t>Руководство</a:t>
                    </a:r>
                    <a:endParaRPr lang="ru-RU" dirty="0"/>
                  </a:p>
                </p:txBody>
              </p:sp>
              <p:cxnSp>
                <p:nvCxnSpPr>
                  <p:cNvPr id="13" name="Скругленная соединительная линия 12"/>
                  <p:cNvCxnSpPr>
                    <a:stCxn id="11" idx="1"/>
                    <a:endCxn id="4" idx="0"/>
                  </p:cNvCxnSpPr>
                  <p:nvPr/>
                </p:nvCxnSpPr>
                <p:spPr>
                  <a:xfrm rot="10800000" flipV="1">
                    <a:off x="955966" y="1670241"/>
                    <a:ext cx="3995447" cy="1142232"/>
                  </a:xfrm>
                  <a:prstGeom prst="curvedConnector2">
                    <a:avLst/>
                  </a:prstGeom>
                  <a:ln w="38100">
                    <a:solidFill>
                      <a:schemeClr val="accent6">
                        <a:alpha val="6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Скругленная соединительная линия 14"/>
                  <p:cNvCxnSpPr>
                    <a:stCxn id="11" idx="1"/>
                    <a:endCxn id="5" idx="0"/>
                  </p:cNvCxnSpPr>
                  <p:nvPr/>
                </p:nvCxnSpPr>
                <p:spPr>
                  <a:xfrm rot="10800000" flipV="1">
                    <a:off x="2697382" y="1670241"/>
                    <a:ext cx="2254031" cy="1186486"/>
                  </a:xfrm>
                  <a:prstGeom prst="curvedConnector2">
                    <a:avLst/>
                  </a:prstGeom>
                  <a:ln w="38100">
                    <a:solidFill>
                      <a:schemeClr val="accent6">
                        <a:alpha val="6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Скругленная соединительная линия 16"/>
                  <p:cNvCxnSpPr>
                    <a:stCxn id="11" idx="2"/>
                    <a:endCxn id="6" idx="0"/>
                  </p:cNvCxnSpPr>
                  <p:nvPr/>
                </p:nvCxnSpPr>
                <p:spPr>
                  <a:xfrm rot="5400000">
                    <a:off x="4789007" y="1749521"/>
                    <a:ext cx="712740" cy="1413162"/>
                  </a:xfrm>
                  <a:prstGeom prst="curvedConnector3">
                    <a:avLst/>
                  </a:prstGeom>
                  <a:ln w="38100">
                    <a:solidFill>
                      <a:schemeClr val="accent6">
                        <a:alpha val="6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Скругленная соединительная линия 18"/>
                  <p:cNvCxnSpPr>
                    <a:stCxn id="11" idx="2"/>
                    <a:endCxn id="7" idx="0"/>
                  </p:cNvCxnSpPr>
                  <p:nvPr/>
                </p:nvCxnSpPr>
                <p:spPr>
                  <a:xfrm rot="16200000" flipH="1">
                    <a:off x="5832354" y="2119335"/>
                    <a:ext cx="712740" cy="673533"/>
                  </a:xfrm>
                  <a:prstGeom prst="curvedConnector3">
                    <a:avLst/>
                  </a:prstGeom>
                  <a:ln w="38100">
                    <a:solidFill>
                      <a:schemeClr val="accent6">
                        <a:alpha val="6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Скругленная соединительная линия 20"/>
                  <p:cNvCxnSpPr>
                    <a:stCxn id="11" idx="2"/>
                    <a:endCxn id="8" idx="0"/>
                  </p:cNvCxnSpPr>
                  <p:nvPr/>
                </p:nvCxnSpPr>
                <p:spPr>
                  <a:xfrm rot="16200000" flipH="1">
                    <a:off x="6883411" y="1068278"/>
                    <a:ext cx="715432" cy="2778339"/>
                  </a:xfrm>
                  <a:prstGeom prst="curvedConnector3">
                    <a:avLst/>
                  </a:prstGeom>
                  <a:ln w="38100">
                    <a:solidFill>
                      <a:schemeClr val="accent6">
                        <a:alpha val="6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Скругленная соединительная линия 22"/>
                  <p:cNvCxnSpPr>
                    <a:stCxn id="11" idx="3"/>
                    <a:endCxn id="9" idx="0"/>
                  </p:cNvCxnSpPr>
                  <p:nvPr/>
                </p:nvCxnSpPr>
                <p:spPr>
                  <a:xfrm>
                    <a:off x="6752503" y="1670241"/>
                    <a:ext cx="3462011" cy="1142231"/>
                  </a:xfrm>
                  <a:prstGeom prst="curvedConnector2">
                    <a:avLst/>
                  </a:prstGeom>
                  <a:ln w="38100">
                    <a:solidFill>
                      <a:schemeClr val="accent6">
                        <a:alpha val="6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Скругленная соединительная линия 24"/>
                  <p:cNvCxnSpPr>
                    <a:stCxn id="11" idx="3"/>
                    <a:endCxn id="10" idx="0"/>
                  </p:cNvCxnSpPr>
                  <p:nvPr/>
                </p:nvCxnSpPr>
                <p:spPr>
                  <a:xfrm>
                    <a:off x="6752503" y="1670241"/>
                    <a:ext cx="4853851" cy="1149548"/>
                  </a:xfrm>
                  <a:prstGeom prst="curvedConnector2">
                    <a:avLst/>
                  </a:prstGeom>
                  <a:ln w="38100">
                    <a:solidFill>
                      <a:schemeClr val="accent6">
                        <a:alpha val="6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Скругленный прямоугольник 35"/>
                <p:cNvSpPr/>
                <p:nvPr/>
              </p:nvSpPr>
              <p:spPr>
                <a:xfrm>
                  <a:off x="95200" y="578095"/>
                  <a:ext cx="1706237" cy="936811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Бухгалтерия</a:t>
                  </a:r>
                  <a:endParaRPr lang="ru-RU" dirty="0"/>
                </a:p>
              </p:txBody>
            </p:sp>
            <p:cxnSp>
              <p:nvCxnSpPr>
                <p:cNvPr id="38" name="Скругленная соединительная линия 37"/>
                <p:cNvCxnSpPr>
                  <a:stCxn id="11" idx="1"/>
                  <a:endCxn id="36" idx="3"/>
                </p:cNvCxnSpPr>
                <p:nvPr/>
              </p:nvCxnSpPr>
              <p:spPr>
                <a:xfrm rot="10800000">
                  <a:off x="1801438" y="1046502"/>
                  <a:ext cx="3062891" cy="27115"/>
                </a:xfrm>
                <a:prstGeom prst="curvedConnector3">
                  <a:avLst/>
                </a:prstGeom>
                <a:ln w="38100">
                  <a:solidFill>
                    <a:schemeClr val="accent6">
                      <a:alpha val="6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9089877" y="641422"/>
                <a:ext cx="793243" cy="55149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АТС</a:t>
                </a:r>
                <a:endParaRPr lang="ru-RU" dirty="0"/>
              </a:p>
            </p:txBody>
          </p:sp>
          <p:cxnSp>
            <p:nvCxnSpPr>
              <p:cNvPr id="42" name="Скругленная соединительная линия 41"/>
              <p:cNvCxnSpPr>
                <a:stCxn id="11" idx="3"/>
                <a:endCxn id="40" idx="1"/>
              </p:cNvCxnSpPr>
              <p:nvPr/>
            </p:nvCxnSpPr>
            <p:spPr>
              <a:xfrm flipV="1">
                <a:off x="6665419" y="917168"/>
                <a:ext cx="2424458" cy="156448"/>
              </a:xfrm>
              <a:prstGeom prst="curvedConnector3">
                <a:avLst/>
              </a:prstGeom>
              <a:ln w="38100">
                <a:solidFill>
                  <a:schemeClr val="accent6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Выноска-облако 43"/>
            <p:cNvSpPr/>
            <p:nvPr/>
          </p:nvSpPr>
          <p:spPr>
            <a:xfrm>
              <a:off x="9351032" y="47496"/>
              <a:ext cx="2753883" cy="528992"/>
            </a:xfrm>
            <a:prstGeom prst="cloudCallo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Морозов </a:t>
              </a:r>
              <a:r>
                <a:rPr lang="ru-RU" dirty="0" err="1" smtClean="0"/>
                <a:t>Гайнуллин</a:t>
              </a:r>
              <a:endParaRPr lang="ru-RU" dirty="0"/>
            </a:p>
          </p:txBody>
        </p:sp>
        <p:sp>
          <p:nvSpPr>
            <p:cNvPr id="46" name="Выноска-облако 45"/>
            <p:cNvSpPr/>
            <p:nvPr/>
          </p:nvSpPr>
          <p:spPr>
            <a:xfrm>
              <a:off x="1658590" y="94455"/>
              <a:ext cx="2365761" cy="689818"/>
            </a:xfrm>
            <a:prstGeom prst="cloudCallo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Морозов Лисин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27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Обеспечение учебного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Всего в Институте:</a:t>
            </a:r>
          </a:p>
          <a:p>
            <a:r>
              <a:rPr lang="en-US" dirty="0" smtClean="0"/>
              <a:t>9</a:t>
            </a:r>
            <a:r>
              <a:rPr lang="ru-RU" dirty="0" smtClean="0"/>
              <a:t> учебных аудиторий;</a:t>
            </a:r>
          </a:p>
          <a:p>
            <a:r>
              <a:rPr lang="ru-RU" dirty="0" smtClean="0"/>
              <a:t>4 компьютерных класса;</a:t>
            </a:r>
          </a:p>
          <a:p>
            <a:r>
              <a:rPr lang="ru-RU" dirty="0" smtClean="0"/>
              <a:t>1 студия.</a:t>
            </a:r>
          </a:p>
          <a:p>
            <a:pPr marL="0" indent="0">
              <a:buNone/>
            </a:pPr>
            <a:r>
              <a:rPr lang="ru-RU" b="1" dirty="0"/>
              <a:t>Выполняемые работы: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Профилактика программного обеспечения;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Профилактика аппаратного </a:t>
            </a:r>
            <a:r>
              <a:rPr lang="ru-RU" dirty="0" smtClean="0"/>
              <a:t>обеспечения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Установка специализированного программного обеспечения для проведения занятий (проверка ЕГЭ, телешкола и т.п.).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Периодичность выполнения: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2015-2016 г. – 1 раз в 6 месяцев (4 раза);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2017-2018 – 1 раз в квартал (5 раз).</a:t>
            </a:r>
          </a:p>
        </p:txBody>
      </p:sp>
    </p:spTree>
    <p:extLst>
      <p:ext uri="{BB962C8B-B14F-4D97-AF65-F5344CB8AC3E}">
        <p14:creationId xmlns:p14="http://schemas.microsoft.com/office/powerpoint/2010/main" val="25672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Обеспечение учебного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Сопровождение внутренних и внешних мероприятий Института:</a:t>
            </a:r>
          </a:p>
          <a:p>
            <a:r>
              <a:rPr lang="ru-RU" dirty="0" smtClean="0"/>
              <a:t>Фотосъёмка;</a:t>
            </a:r>
          </a:p>
          <a:p>
            <a:r>
              <a:rPr lang="ru-RU" dirty="0" smtClean="0"/>
              <a:t>Видеосъёмка;</a:t>
            </a:r>
          </a:p>
          <a:p>
            <a:r>
              <a:rPr lang="ru-RU" dirty="0" smtClean="0"/>
              <a:t>Запись звука (по требованию)</a:t>
            </a:r>
          </a:p>
          <a:p>
            <a:r>
              <a:rPr lang="ru-RU" dirty="0" smtClean="0"/>
              <a:t>Первичная обработка фотоматериалов;</a:t>
            </a:r>
          </a:p>
          <a:p>
            <a:r>
              <a:rPr lang="ru-RU" dirty="0" smtClean="0"/>
              <a:t>Первичная обработка видеоматериалов;</a:t>
            </a:r>
          </a:p>
          <a:p>
            <a:r>
              <a:rPr lang="ru-RU" dirty="0" smtClean="0"/>
              <a:t>Первичная обработка звуковых дорожек;</a:t>
            </a:r>
            <a:endParaRPr lang="ru-RU" dirty="0"/>
          </a:p>
          <a:p>
            <a:r>
              <a:rPr lang="ru-RU" dirty="0" smtClean="0"/>
              <a:t>Подготовка оборудования для проведения внешних мероприятий.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7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Обслуживание СВТ сотрудников Института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Подключение технических средств (далее ТС) (принтеры, МФУ, веб-камеры…);</a:t>
            </a:r>
          </a:p>
          <a:p>
            <a:r>
              <a:rPr lang="ru-RU" dirty="0" smtClean="0"/>
              <a:t>Диагностика неисправностей ТС (аппаратного и программного обеспечения, в </a:t>
            </a:r>
            <a:r>
              <a:rPr lang="ru-RU" dirty="0" err="1" smtClean="0"/>
              <a:t>т.ч</a:t>
            </a:r>
            <a:r>
              <a:rPr lang="ru-RU" dirty="0" smtClean="0"/>
              <a:t>. антивирусная профилактика);</a:t>
            </a:r>
          </a:p>
          <a:p>
            <a:r>
              <a:rPr lang="ru-RU" dirty="0" smtClean="0"/>
              <a:t>Ремонт ТС (на уровне замены основных блоков);</a:t>
            </a:r>
          </a:p>
          <a:p>
            <a:r>
              <a:rPr lang="ru-RU" dirty="0" smtClean="0"/>
              <a:t>Отправка неисправных ТС в сервисный центр;</a:t>
            </a:r>
          </a:p>
          <a:p>
            <a:r>
              <a:rPr lang="ru-RU" dirty="0" smtClean="0"/>
              <a:t>Техническая поддержка (решение проблем пользователей, возникающих при работе с программным либо аппаратным обеспечением).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75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Обслуживание СВТ сотрудников Института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482099"/>
              </p:ext>
            </p:extLst>
          </p:nvPr>
        </p:nvGraphicFramePr>
        <p:xfrm>
          <a:off x="684213" y="685800"/>
          <a:ext cx="11022880" cy="369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576">
                  <a:extLst>
                    <a:ext uri="{9D8B030D-6E8A-4147-A177-3AD203B41FA5}">
                      <a16:colId xmlns:a16="http://schemas.microsoft.com/office/drawing/2014/main" xmlns="" val="3038716397"/>
                    </a:ext>
                  </a:extLst>
                </a:gridCol>
                <a:gridCol w="2204576">
                  <a:extLst>
                    <a:ext uri="{9D8B030D-6E8A-4147-A177-3AD203B41FA5}">
                      <a16:colId xmlns:a16="http://schemas.microsoft.com/office/drawing/2014/main" xmlns="" val="2262662998"/>
                    </a:ext>
                  </a:extLst>
                </a:gridCol>
                <a:gridCol w="2204576">
                  <a:extLst>
                    <a:ext uri="{9D8B030D-6E8A-4147-A177-3AD203B41FA5}">
                      <a16:colId xmlns:a16="http://schemas.microsoft.com/office/drawing/2014/main" xmlns="" val="1543116689"/>
                    </a:ext>
                  </a:extLst>
                </a:gridCol>
                <a:gridCol w="2204576">
                  <a:extLst>
                    <a:ext uri="{9D8B030D-6E8A-4147-A177-3AD203B41FA5}">
                      <a16:colId xmlns:a16="http://schemas.microsoft.com/office/drawing/2014/main" xmlns="" val="2087971079"/>
                    </a:ext>
                  </a:extLst>
                </a:gridCol>
                <a:gridCol w="2204576">
                  <a:extLst>
                    <a:ext uri="{9D8B030D-6E8A-4147-A177-3AD203B41FA5}">
                      <a16:colId xmlns:a16="http://schemas.microsoft.com/office/drawing/2014/main" xmlns="" val="326941277"/>
                    </a:ext>
                  </a:extLst>
                </a:gridCol>
              </a:tblGrid>
              <a:tr h="616527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r>
                        <a:rPr lang="ru-RU" dirty="0" smtClean="0"/>
                        <a:t> (час.)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r>
                        <a:rPr lang="ru-RU" dirty="0" smtClean="0"/>
                        <a:t> (час.)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r>
                        <a:rPr lang="ru-RU" dirty="0" smtClean="0"/>
                        <a:t> (час.)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r>
                        <a:rPr lang="ru-RU" dirty="0" smtClean="0"/>
                        <a:t> (час.)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940178"/>
                  </a:ext>
                </a:extLst>
              </a:tr>
              <a:tr h="616527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Подключение</a:t>
                      </a:r>
                      <a:r>
                        <a:rPr lang="ru-RU" baseline="0" dirty="0" smtClean="0"/>
                        <a:t> ТС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5926461"/>
                  </a:ext>
                </a:extLst>
              </a:tr>
              <a:tr h="616527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738,65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239,4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2610293"/>
                  </a:ext>
                </a:extLst>
              </a:tr>
              <a:tr h="616527"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 ТС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56574"/>
                  </a:ext>
                </a:extLst>
              </a:tr>
              <a:tr h="616527">
                <a:tc>
                  <a:txBody>
                    <a:bodyPr/>
                    <a:lstStyle/>
                    <a:p>
                      <a:r>
                        <a:rPr lang="ru-RU" dirty="0" smtClean="0"/>
                        <a:t>Отправка в</a:t>
                      </a:r>
                      <a:r>
                        <a:rPr lang="ru-RU" baseline="0" dirty="0" smtClean="0"/>
                        <a:t> СЦ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6210374"/>
                  </a:ext>
                </a:extLst>
              </a:tr>
              <a:tr h="616527">
                <a:tc>
                  <a:txBody>
                    <a:bodyPr/>
                    <a:lstStyle/>
                    <a:p>
                      <a:r>
                        <a:rPr lang="ru-RU" dirty="0" smtClean="0"/>
                        <a:t>Тех. поддержка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46,88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17,1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7626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62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Администрирование учетных записей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Администрирование учетных записей пользователей (сотрудники ИРО и системные учетные записи) – 208;</a:t>
            </a:r>
          </a:p>
          <a:p>
            <a:r>
              <a:rPr lang="ru-RU" dirty="0" smtClean="0"/>
              <a:t>Администрирование почтовы</a:t>
            </a:r>
            <a:r>
              <a:rPr lang="ru-RU" dirty="0"/>
              <a:t>х</a:t>
            </a:r>
            <a:r>
              <a:rPr lang="ru-RU" dirty="0" smtClean="0"/>
              <a:t> учётных записей (сотрудники ИРО и системные учетные записи)</a:t>
            </a:r>
            <a:r>
              <a:rPr lang="ru-RU" dirty="0"/>
              <a:t> – 190 </a:t>
            </a:r>
            <a:r>
              <a:rPr lang="ru-RU" dirty="0" smtClean="0"/>
              <a:t>;</a:t>
            </a:r>
          </a:p>
          <a:p>
            <a:r>
              <a:rPr lang="ru-RU" dirty="0" smtClean="0"/>
              <a:t>Администрирование почтовых </a:t>
            </a:r>
            <a:r>
              <a:rPr lang="ru-RU" dirty="0" err="1" smtClean="0"/>
              <a:t>алиасов</a:t>
            </a:r>
            <a:r>
              <a:rPr lang="ru-RU" dirty="0" smtClean="0"/>
              <a:t> (группы рассылки</a:t>
            </a:r>
            <a:r>
              <a:rPr lang="en-US" dirty="0" smtClean="0"/>
              <a:t>: </a:t>
            </a:r>
            <a:r>
              <a:rPr lang="ru-RU" dirty="0" smtClean="0"/>
              <a:t>кафедральные и системные) – </a:t>
            </a:r>
            <a:r>
              <a:rPr lang="en-US" dirty="0" smtClean="0"/>
              <a:t>39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Настройка групп безопасности </a:t>
            </a:r>
            <a:r>
              <a:rPr lang="en-US" dirty="0" smtClean="0"/>
              <a:t>(</a:t>
            </a:r>
            <a:r>
              <a:rPr lang="ru-RU" dirty="0" smtClean="0"/>
              <a:t>кафедральные и системные)- </a:t>
            </a:r>
            <a:r>
              <a:rPr lang="en-US" dirty="0" smtClean="0"/>
              <a:t>35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7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554</TotalTime>
  <Words>1339</Words>
  <Application>Microsoft Office PowerPoint</Application>
  <PresentationFormat>Произвольный</PresentationFormat>
  <Paragraphs>312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Сектор</vt:lpstr>
      <vt:lpstr>Отчет работы центра (ЦИТ, ЦТС)</vt:lpstr>
      <vt:lpstr>Сотрудники 2015-2018 г.</vt:lpstr>
      <vt:lpstr>Направления работы</vt:lpstr>
      <vt:lpstr>Распределение ключевых обязанностей</vt:lpstr>
      <vt:lpstr>Обеспечение учебного процесса</vt:lpstr>
      <vt:lpstr>Обеспечение учебного процесса</vt:lpstr>
      <vt:lpstr>Обслуживание СВТ сотрудников Института</vt:lpstr>
      <vt:lpstr>Обслуживание СВТ сотрудников Института</vt:lpstr>
      <vt:lpstr>Администрирование учетных записей</vt:lpstr>
      <vt:lpstr>Администрирование учетных записей</vt:lpstr>
      <vt:lpstr>Серверное оборудование</vt:lpstr>
      <vt:lpstr>Серверное оборудование</vt:lpstr>
      <vt:lpstr>Сетевое оборудование</vt:lpstr>
      <vt:lpstr>Сетевое оборудование</vt:lpstr>
      <vt:lpstr>Сроки Обслуживания серверного и сетевого оборудования</vt:lpstr>
      <vt:lpstr>Источники бесперебойного питания (ИБП)</vt:lpstr>
      <vt:lpstr>Техническое сопровождение вебинаров</vt:lpstr>
      <vt:lpstr>Закупка аппаратного и программного обеспечения</vt:lpstr>
      <vt:lpstr>Техническое обслуживание беспроводной сети и сети Интернет в общежитии. </vt:lpstr>
      <vt:lpstr>Сопровождение бухгалтерии</vt:lpstr>
      <vt:lpstr>Техническая поддержка работы облачной АТС</vt:lpstr>
      <vt:lpstr>Выполняемые работы</vt:lpstr>
      <vt:lpstr>Коммутация телефонных линий до и после внедрения облачной Атс</vt:lpstr>
      <vt:lpstr>Проблемы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работы центра</dc:title>
  <dc:creator>Николай Лисин</dc:creator>
  <cp:lastModifiedBy>Галина Валентиновна Куприянова</cp:lastModifiedBy>
  <cp:revision>101</cp:revision>
  <dcterms:created xsi:type="dcterms:W3CDTF">2018-05-10T10:24:53Z</dcterms:created>
  <dcterms:modified xsi:type="dcterms:W3CDTF">2018-05-17T12:15:02Z</dcterms:modified>
</cp:coreProperties>
</file>