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6"/>
  </p:notesMasterIdLst>
  <p:handoutMasterIdLst>
    <p:handoutMasterId r:id="rId17"/>
  </p:handoutMasterIdLst>
  <p:sldIdLst>
    <p:sldId id="686" r:id="rId5"/>
    <p:sldId id="854" r:id="rId6"/>
    <p:sldId id="855" r:id="rId7"/>
    <p:sldId id="856" r:id="rId8"/>
    <p:sldId id="857" r:id="rId9"/>
    <p:sldId id="858" r:id="rId10"/>
    <p:sldId id="859" r:id="rId11"/>
    <p:sldId id="861" r:id="rId12"/>
    <p:sldId id="862" r:id="rId13"/>
    <p:sldId id="863" r:id="rId14"/>
    <p:sldId id="860" r:id="rId15"/>
  </p:sldIdLst>
  <p:sldSz cx="9144000" cy="5143500" type="screen16x9"/>
  <p:notesSz cx="6761163" cy="9942513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224" autoAdjust="0"/>
  </p:normalViewPr>
  <p:slideViewPr>
    <p:cSldViewPr snapToGrid="0">
      <p:cViewPr>
        <p:scale>
          <a:sx n="63" d="100"/>
          <a:sy n="63" d="100"/>
        </p:scale>
        <p:origin x="-72" y="-830"/>
      </p:cViewPr>
      <p:guideLst>
        <p:guide orient="horz" pos="1564"/>
        <p:guide orient="horz" pos="1519"/>
        <p:guide orient="horz" pos="1176"/>
        <p:guide orient="horz" pos="1142"/>
        <p:guide pos="30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2;&#1077;&#1090;&#1086;&#1076;&#1080;&#1082;&#1080;_&#1055;&#1077;&#1076;&#1072;&#1075;&#1086;&#1075;_&#1056;&#1048;&#1055;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&#1056;&#1086;&#1076;&#1080;&#1090;&#1077;&#1083;&#1100;&#1089;&#1090;&#1074;&#1086;_&#1050;&#1044;&#1054;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62;&#1077;&#1085;&#1085;&#1086;&#1089;&#1090;&#1080;.docx" TargetMode="External"/><Relationship Id="rId3" Type="http://schemas.openxmlformats.org/officeDocument/2006/relationships/hyperlink" Target="&#1072;&#1085;&#1072;&#1083;&#1080;&#1090;&#1080;&#1095;&#1077;&#1089;&#1082;nq_&#1086;&#1090;&#1095;&#1077;&#1090;_&#1056;&#1054;&#1053;_&#1071;&#1088;&#1086;&#1089;&#1083;&#1072;&#1074;&#1089;&#1082;&#1080;&#1081;%20_&#1088;&#1077;&#1075;&#1080;&#1086;&#1085;-2016.doc" TargetMode="External"/><Relationship Id="rId7" Type="http://schemas.openxmlformats.org/officeDocument/2006/relationships/hyperlink" Target="&#1057;&#1090;&#1088;&#1091;&#1082;&#1090;&#1091;&#1088;&#1072;%20&#1084;&#1086;&#1090;&#1080;&#1074;&#1072;&#1094;&#1080;&#1086;&#1085;&#1085;&#1086;&#1075;&#1086;%20&#1087;&#1088;&#1086;&#1092;&#1080;&#1083;&#1103;%20&#1087;&#1077;&#1076;&#1072;&#1075;&#1086;&#1075;&#1072;%20&#1044;&#1054;%20&#1071;&#1054;%20(1).doc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&#1057;&#1072;&#1084;&#1086;&#1086;&#1090;&#1085;&#1086;&#1096;&#1077;&#1085;&#1080;&#1077;_&#1055;&#1055;.docx" TargetMode="External"/><Relationship Id="rId5" Type="http://schemas.openxmlformats.org/officeDocument/2006/relationships/hyperlink" Target="&#1055;&#1055;_&#1074;&#1086;&#1089;&#1087;&#1080;&#1090;&#1072;&#1090;&#1077;&#1083;&#1100;.rtf" TargetMode="External"/><Relationship Id="rId10" Type="http://schemas.openxmlformats.org/officeDocument/2006/relationships/hyperlink" Target="&#1056;&#1086;&#1076;&#1080;&#1090;&#1077;&#1083;&#1100;&#1089;&#1090;&#1074;&#1086;_&#1050;&#1044;&#1054;.docx" TargetMode="External"/><Relationship Id="rId4" Type="http://schemas.openxmlformats.org/officeDocument/2006/relationships/hyperlink" Target="&#1082;&#1072;&#1095;&#1077;&#1089;&#1090;&#1074;&#1086;_&#1080;&#1090;&#1086;&#1075;&#1080;_2017.pptx" TargetMode="External"/><Relationship Id="rId9" Type="http://schemas.openxmlformats.org/officeDocument/2006/relationships/hyperlink" Target="&#1040;&#1085;&#1072;&#1083;&#1080;&#1090;&#1080;&#1095;&#1077;&#1089;&#1082;&#1072;&#1103;_&#1086;&#1073;&#1097;&#1072;&#1103;_&#1087;&#1077;&#1076;&#1072;&#1075;&#1086;&#1075;.do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_&#1080;&#1090;&#1086;&#1075;&#1072;&#1084;_&#1080;&#1089;&#1089;&#1083;&#1077;&#1076;&#1086;&#1074;&#1072;&#1085;&#1080;&#1103;.ppt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594" y="3987839"/>
            <a:ext cx="7738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+mn-lt"/>
              </a:rPr>
              <a:t>© Коточигова Е.В., кафедра дошкольного образования</a:t>
            </a:r>
            <a:endParaRPr lang="ru-RU" sz="1600" b="1" dirty="0"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70765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РИП «Компетентная </a:t>
            </a:r>
            <a:r>
              <a:rPr lang="ru-RU" sz="3600" b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система дошкольного регионального образования: ребенок, родитель, </a:t>
            </a:r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педагог»</a:t>
            </a:r>
            <a:endParaRPr lang="ru-RU" sz="36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7427" y="1129554"/>
            <a:ext cx="8702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 smtClean="0"/>
              <a:t>НЕ</a:t>
            </a:r>
            <a:r>
              <a:rPr lang="ru-RU" sz="1800" dirty="0" smtClean="0"/>
              <a:t> </a:t>
            </a:r>
            <a:r>
              <a:rPr lang="ru-RU" sz="1800" b="1" dirty="0" smtClean="0"/>
              <a:t>могут </a:t>
            </a:r>
            <a:r>
              <a:rPr lang="ru-RU" sz="1800" b="1" dirty="0"/>
              <a:t>быть </a:t>
            </a:r>
            <a:r>
              <a:rPr lang="ru-RU" sz="1800" b="1" dirty="0" smtClean="0"/>
              <a:t>использованы </a:t>
            </a:r>
          </a:p>
          <a:p>
            <a:r>
              <a:rPr lang="ru-RU" sz="2400" dirty="0" smtClean="0"/>
              <a:t>1. оценки </a:t>
            </a:r>
            <a:r>
              <a:rPr lang="ru-RU" sz="2400" dirty="0"/>
              <a:t>деятельности педагогов (в том числе в рамках процедуры аттестации на первую и высшую категории; распределения стимулирующего фонда оплаты труда работников);</a:t>
            </a:r>
          </a:p>
          <a:p>
            <a:r>
              <a:rPr lang="ru-RU" sz="2400" dirty="0" smtClean="0"/>
              <a:t>2. оценки </a:t>
            </a:r>
            <a:r>
              <a:rPr lang="ru-RU" sz="2400" dirty="0"/>
              <a:t>образовательных организаций (в том числе для выстраивания рейтинга образовательных организаций);</a:t>
            </a:r>
          </a:p>
          <a:p>
            <a:r>
              <a:rPr lang="ru-RU" sz="2400" dirty="0" smtClean="0"/>
              <a:t>3. оценки </a:t>
            </a:r>
            <a:r>
              <a:rPr lang="ru-RU" sz="2400" dirty="0"/>
              <a:t>деятельности муниципальных и региональных органов исполнительной власти, осуществляющих государственное управление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8628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677" y="1142065"/>
            <a:ext cx="5084323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1" y="3028436"/>
            <a:ext cx="46843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Контактная информация:</a:t>
            </a:r>
          </a:p>
          <a:p>
            <a:r>
              <a:rPr lang="ru-RU" sz="1800" dirty="0"/>
              <a:t>Россия г. Ярославль, ул. Богдановича, 16 </a:t>
            </a:r>
          </a:p>
          <a:p>
            <a:r>
              <a:rPr lang="ru-RU" sz="1800" dirty="0"/>
              <a:t>Тел.: +7 (4852) </a:t>
            </a:r>
            <a:r>
              <a:rPr lang="ru-RU" sz="1800" dirty="0" smtClean="0"/>
              <a:t>23-06-82 </a:t>
            </a:r>
            <a:endParaRPr lang="ru-RU" sz="1800" dirty="0"/>
          </a:p>
          <a:p>
            <a:r>
              <a:rPr lang="ru-RU" sz="1800" dirty="0"/>
              <a:t>Сайт: www.iro.yar.ru</a:t>
            </a:r>
          </a:p>
          <a:p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 </a:t>
            </a:r>
            <a:r>
              <a:rPr lang="en-US" sz="1800" dirty="0"/>
              <a:t>kd0.k@yandex.ru</a:t>
            </a:r>
            <a:endParaRPr lang="ru-RU" sz="1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45548" y="99082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309"/>
            <a:ext cx="420446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059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есть «Компетентная система»?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68187" y="1420009"/>
            <a:ext cx="74873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Предлагаем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использовать термин «компетентная система» (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Competence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Requirements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in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Early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Childhood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Education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and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Care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- 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European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+mn-lt"/>
                <a:cs typeface="Times New Roman" panose="02020603050405020304" pitchFamily="18" charset="0"/>
              </a:rPr>
              <a:t>Commission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, 2011)</a:t>
            </a:r>
          </a:p>
          <a:p>
            <a:r>
              <a:rPr lang="ru-RU" sz="2800" dirty="0">
                <a:latin typeface="+mn-lt"/>
                <a:cs typeface="Times New Roman" panose="02020603050405020304" pitchFamily="18" charset="0"/>
              </a:rPr>
              <a:t>«Компетентная система» развивается в процессе выстраивания взаимоотношений между человеком, организацией и более широким социально-политическим контекстом</a:t>
            </a:r>
          </a:p>
        </p:txBody>
      </p:sp>
    </p:spTree>
    <p:extLst>
      <p:ext uri="{BB962C8B-B14F-4D97-AF65-F5344CB8AC3E}">
        <p14:creationId xmlns:p14="http://schemas.microsoft.com/office/powerpoint/2010/main" val="24292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есть «Компетентная система»?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условиях реализации ФГОС ДО, возникает необходимость обновления профессиональной позиции педагога дошкольного образования, поиска новых способов взаимодействия с ребенком, с профессиональным сообществом.</a:t>
            </a:r>
          </a:p>
          <a:p>
            <a:r>
              <a:rPr lang="ru-RU" sz="2400" dirty="0">
                <a:latin typeface="+mn-lt"/>
                <a:cs typeface="Times New Roman" panose="02020603050405020304" pitchFamily="18" charset="0"/>
              </a:rPr>
              <a:t>Основой формирования новых способов взаимодействия с детьми являются данные о характеристиках «компетентной системы» (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Вонта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Т. и др.): компетентности детей дошкольного возраста, компетентности родителей, компетентности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35404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 проекта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Изучение 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актуальной системы дошкольного детства в регионе как основы для построения образовательной политики в части поддержки профессионального развития 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педагога</a:t>
            </a:r>
          </a:p>
          <a:p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1.Изучить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своеобразие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компетентности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детей дошкольного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возраста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2.Исследовать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родительские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компетентности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3.Описать профессиональную позицию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педагога </a:t>
            </a:r>
            <a:endParaRPr lang="ru-RU" sz="2000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4.Исследовать качество образовательной среды</a:t>
            </a:r>
          </a:p>
          <a:p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5. Определить подходы </a:t>
            </a:r>
            <a:r>
              <a:rPr lang="ru-RU" sz="2000" dirty="0">
                <a:latin typeface="+mn-lt"/>
                <a:cs typeface="Times New Roman" panose="02020603050405020304" pitchFamily="18" charset="0"/>
              </a:rPr>
              <a:t>к проектированию социально-образовательной среды, направленной на формирование компетентной системы дошкольного образования в 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регионе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исследования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" y="1327071"/>
            <a:ext cx="84662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Качество среды - «Шкалы </a:t>
            </a:r>
            <a:r>
              <a:rPr lang="ru-RU" sz="2000" dirty="0">
                <a:latin typeface="+mn-lt"/>
              </a:rPr>
              <a:t>комплексной оценки качества образования </a:t>
            </a:r>
            <a:r>
              <a:rPr lang="ru-RU" sz="2000" dirty="0" smtClean="0">
                <a:latin typeface="+mn-lt"/>
              </a:rPr>
              <a:t>- ECERS </a:t>
            </a:r>
            <a:r>
              <a:rPr lang="ru-RU" sz="2000" dirty="0">
                <a:latin typeface="+mn-lt"/>
              </a:rPr>
              <a:t>– R (авторы Хармс Т., </a:t>
            </a:r>
            <a:r>
              <a:rPr lang="ru-RU" sz="2000" dirty="0" err="1">
                <a:latin typeface="+mn-lt"/>
              </a:rPr>
              <a:t>Крайер</a:t>
            </a:r>
            <a:r>
              <a:rPr lang="ru-RU" sz="2000" dirty="0">
                <a:latin typeface="+mn-lt"/>
              </a:rPr>
              <a:t> Д. и др</a:t>
            </a:r>
            <a:r>
              <a:rPr lang="ru-RU" sz="2000" dirty="0" smtClean="0">
                <a:latin typeface="+mn-lt"/>
              </a:rPr>
              <a:t>.)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Профессиональные </a:t>
            </a:r>
            <a:r>
              <a:rPr lang="ru-RU" sz="2000" dirty="0" smtClean="0">
                <a:latin typeface="+mn-lt"/>
                <a:hlinkClick r:id="rId3" action="ppaction://hlinkfile"/>
              </a:rPr>
              <a:t>позиции педагогов</a:t>
            </a:r>
            <a:r>
              <a:rPr lang="ru-RU" sz="2000" dirty="0" smtClean="0">
                <a:latin typeface="+mn-lt"/>
              </a:rPr>
              <a:t> – комплекс методик (в том числе авторских)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Компетентности детей – карта наблюдения за развитием ребенка (Н.А. Короткова, П.Г. </a:t>
            </a:r>
            <a:r>
              <a:rPr lang="ru-RU" sz="2000" dirty="0" err="1" smtClean="0">
                <a:latin typeface="+mn-lt"/>
              </a:rPr>
              <a:t>Нежнов</a:t>
            </a:r>
            <a:r>
              <a:rPr lang="ru-RU" sz="2000" dirty="0" smtClean="0">
                <a:latin typeface="+mn-lt"/>
              </a:rPr>
              <a:t>)</a:t>
            </a:r>
          </a:p>
          <a:p>
            <a:endParaRPr lang="ru-RU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n-lt"/>
              </a:rPr>
              <a:t>Характеристики </a:t>
            </a:r>
            <a:r>
              <a:rPr lang="ru-RU" sz="2000" dirty="0" smtClean="0">
                <a:latin typeface="+mn-lt"/>
                <a:hlinkClick r:id="rId4" action="ppaction://hlinkfile"/>
              </a:rPr>
              <a:t>современного </a:t>
            </a:r>
            <a:r>
              <a:rPr lang="ru-RU" sz="2000" dirty="0" err="1" smtClean="0">
                <a:latin typeface="+mn-lt"/>
                <a:hlinkClick r:id="rId4" action="ppaction://hlinkfile"/>
              </a:rPr>
              <a:t>родительства</a:t>
            </a:r>
            <a:r>
              <a:rPr lang="ru-RU" sz="2000" dirty="0">
                <a:latin typeface="+mn-lt"/>
              </a:rPr>
              <a:t>  - </a:t>
            </a:r>
            <a:r>
              <a:rPr lang="ru-RU" sz="2000" dirty="0" smtClean="0">
                <a:latin typeface="+mn-lt"/>
              </a:rPr>
              <a:t>онлайн-опрос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4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" y="1327071"/>
            <a:ext cx="84662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Качество среды – аналитические материалы </a:t>
            </a:r>
            <a:r>
              <a:rPr lang="ru-RU" sz="2400" dirty="0" smtClean="0">
                <a:latin typeface="+mn-lt"/>
                <a:hlinkClick r:id="rId3" action="ppaction://hlinkfile"/>
              </a:rPr>
              <a:t>2016</a:t>
            </a:r>
            <a:r>
              <a:rPr lang="ru-RU" sz="2400" dirty="0" smtClean="0">
                <a:latin typeface="+mn-lt"/>
              </a:rPr>
              <a:t>, </a:t>
            </a:r>
            <a:r>
              <a:rPr lang="ru-RU" sz="2400" dirty="0" smtClean="0">
                <a:latin typeface="+mn-lt"/>
                <a:hlinkClick r:id="rId4" action="ppaction://hlinkpres?slideindex=1&amp;slidetitle="/>
              </a:rPr>
              <a:t>2017</a:t>
            </a:r>
            <a:r>
              <a:rPr lang="ru-RU" sz="2400" dirty="0" smtClean="0">
                <a:latin typeface="+mn-lt"/>
              </a:rPr>
              <a:t>, 2018 </a:t>
            </a:r>
            <a:r>
              <a:rPr lang="ru-RU" sz="2400" dirty="0" err="1" smtClean="0">
                <a:latin typeface="+mn-lt"/>
              </a:rPr>
              <a:t>гг</a:t>
            </a:r>
            <a:endParaRPr lang="ru-RU" sz="2400" dirty="0" smtClean="0">
              <a:latin typeface="+mn-lt"/>
            </a:endParaRPr>
          </a:p>
          <a:p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Профессиональные позиции педагогов – аналитические отчеты </a:t>
            </a:r>
            <a:r>
              <a:rPr lang="ru-RU" sz="2400" dirty="0" smtClean="0">
                <a:latin typeface="+mn-lt"/>
                <a:hlinkClick r:id="rId5" action="ppaction://hlinkfile"/>
              </a:rPr>
              <a:t>1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6" action="ppaction://hlinkfile"/>
              </a:rPr>
              <a:t>2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7" action="ppaction://hlinkfile"/>
              </a:rPr>
              <a:t>3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8" action="ppaction://hlinkfile"/>
              </a:rPr>
              <a:t>4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  <a:hlinkClick r:id="rId9" action="ppaction://hlinkfile"/>
              </a:rPr>
              <a:t>5</a:t>
            </a:r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Компетентности детей – карта наблюдения за развитием ребенка (Н.А. Короткова, П.Г. </a:t>
            </a:r>
            <a:r>
              <a:rPr lang="ru-RU" sz="2400" dirty="0" err="1" smtClean="0">
                <a:latin typeface="+mn-lt"/>
              </a:rPr>
              <a:t>Нежнов</a:t>
            </a:r>
            <a:r>
              <a:rPr lang="ru-RU" sz="2400" dirty="0" smtClean="0">
                <a:latin typeface="+mn-lt"/>
              </a:rPr>
              <a:t>)</a:t>
            </a:r>
          </a:p>
          <a:p>
            <a:endParaRPr lang="ru-RU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n-lt"/>
              </a:rPr>
              <a:t>Характеристики </a:t>
            </a:r>
            <a:r>
              <a:rPr lang="ru-RU" sz="2400" dirty="0" smtClean="0">
                <a:latin typeface="+mn-lt"/>
                <a:hlinkClick r:id="rId10" action="ppaction://hlinkfile"/>
              </a:rPr>
              <a:t>современного </a:t>
            </a:r>
            <a:r>
              <a:rPr lang="ru-RU" sz="2400" dirty="0" err="1" smtClean="0">
                <a:latin typeface="+mn-lt"/>
                <a:hlinkClick r:id="rId10" action="ppaction://hlinkfile"/>
              </a:rPr>
              <a:t>родительства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55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0969" y="1683252"/>
            <a:ext cx="7840362" cy="1705407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A32D35"/>
                </a:solidFill>
                <a:latin typeface="+mn-lt"/>
              </a:rPr>
              <a:t>Исследование качества дошкольного образования в регионе проведено. Что дальше?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4712" y="3872753"/>
            <a:ext cx="6858000" cy="115680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© ГАУ ДПО ЯО ИРО</a:t>
            </a:r>
          </a:p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 smtClean="0"/>
              <a:t>© Коточигова Е.В., © Надежина М.А.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227" y="125375"/>
            <a:ext cx="8655546" cy="1074513"/>
          </a:xfrm>
          <a:prstGeom prst="rect">
            <a:avLst/>
          </a:prstGeom>
        </p:spPr>
      </p:pic>
      <p:sp>
        <p:nvSpPr>
          <p:cNvPr id="5" name="5-конечная звезда 4">
            <a:hlinkClick r:id="rId3" action="ppaction://hlinkpres?slideindex=1&amp;slidetitle="/>
          </p:cNvPr>
          <p:cNvSpPr/>
          <p:nvPr/>
        </p:nvSpPr>
        <p:spPr>
          <a:xfrm>
            <a:off x="8304904" y="4593515"/>
            <a:ext cx="462578" cy="408790"/>
          </a:xfrm>
          <a:prstGeom prst="star5">
            <a:avLst/>
          </a:prstGeom>
          <a:solidFill>
            <a:srgbClr val="8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62579" y="1357848"/>
            <a:ext cx="848778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/>
              <a:t>могут быть использованы</a:t>
            </a:r>
          </a:p>
          <a:p>
            <a:r>
              <a:rPr lang="ru-RU" sz="1800" dirty="0" smtClean="0"/>
              <a:t>1. совершенствования </a:t>
            </a:r>
            <a:r>
              <a:rPr lang="ru-RU" sz="1800" dirty="0"/>
              <a:t>содержания основных образовательных программ дошкольного образования, </a:t>
            </a:r>
          </a:p>
          <a:p>
            <a:r>
              <a:rPr lang="ru-RU" sz="1800" dirty="0" smtClean="0"/>
              <a:t>2. совершенствования </a:t>
            </a:r>
            <a:r>
              <a:rPr lang="ru-RU" sz="1800" dirty="0"/>
              <a:t>методов, форм и средств обучения и развития на дошкольном уровне образования;</a:t>
            </a:r>
          </a:p>
          <a:p>
            <a:r>
              <a:rPr lang="ru-RU" sz="1800" dirty="0" smtClean="0"/>
              <a:t>3. совершенствования </a:t>
            </a:r>
            <a:r>
              <a:rPr lang="ru-RU" sz="1800" dirty="0"/>
              <a:t>содержания программ развития образовательных организаций;</a:t>
            </a:r>
          </a:p>
          <a:p>
            <a:r>
              <a:rPr lang="ru-RU" sz="1800" dirty="0" smtClean="0"/>
              <a:t>4. совершенствования </a:t>
            </a:r>
            <a:r>
              <a:rPr lang="ru-RU" sz="1800" dirty="0"/>
              <a:t>внутренних систем оценки качества образования на уровне образовательных организации;</a:t>
            </a:r>
          </a:p>
          <a:p>
            <a:r>
              <a:rPr lang="ru-RU" sz="1800" dirty="0" smtClean="0"/>
              <a:t>5. совершенствования </a:t>
            </a:r>
            <a:r>
              <a:rPr lang="ru-RU" sz="1800" dirty="0"/>
              <a:t>форм взаимодействия как внутри педагогического коллектива, так и с представителями родительской общественности;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594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7427" y="1129554"/>
            <a:ext cx="8702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Результаты исследований </a:t>
            </a:r>
            <a:r>
              <a:rPr lang="ru-RU" sz="1800" b="1" dirty="0"/>
              <a:t>могут быть </a:t>
            </a:r>
            <a:r>
              <a:rPr lang="ru-RU" sz="1800" b="1" dirty="0" smtClean="0"/>
              <a:t>использованы (продолжение)</a:t>
            </a:r>
            <a:endParaRPr lang="ru-RU" sz="1800" b="1" dirty="0"/>
          </a:p>
          <a:p>
            <a:r>
              <a:rPr lang="ru-RU" sz="1800" dirty="0" smtClean="0"/>
              <a:t>6. повышения </a:t>
            </a:r>
            <a:r>
              <a:rPr lang="ru-RU" sz="1800" dirty="0"/>
              <a:t>качества условий в дошкольных группах образовательных организаций, в том числе предметно-пространственной среды, инвентаря, оборудования и материалов для развития детей дошкольного возраста;</a:t>
            </a:r>
          </a:p>
          <a:p>
            <a:r>
              <a:rPr lang="ru-RU" sz="1800" dirty="0" smtClean="0"/>
              <a:t>7. совершенствования </a:t>
            </a:r>
            <a:r>
              <a:rPr lang="ru-RU" sz="1800" dirty="0"/>
              <a:t>содержания программ дополнительного профессионального образования;</a:t>
            </a:r>
          </a:p>
          <a:p>
            <a:r>
              <a:rPr lang="ru-RU" sz="1800" dirty="0" smtClean="0"/>
              <a:t>8. совершенствования </a:t>
            </a:r>
            <a:r>
              <a:rPr lang="ru-RU" sz="1800" dirty="0"/>
              <a:t>содержания нормативного и методического сопровождения образовательных организаций;</a:t>
            </a:r>
          </a:p>
          <a:p>
            <a:r>
              <a:rPr lang="ru-RU" sz="1800" dirty="0" smtClean="0"/>
              <a:t>9. совершенствования </a:t>
            </a:r>
            <a:r>
              <a:rPr lang="ru-RU" sz="1800" dirty="0"/>
              <a:t>региональных и муниципальных систем оценки качества образования.</a:t>
            </a:r>
          </a:p>
          <a:p>
            <a:r>
              <a:rPr lang="ru-RU" sz="1800" dirty="0" smtClean="0"/>
              <a:t>10. совершенствования </a:t>
            </a:r>
            <a:r>
              <a:rPr lang="ru-RU" sz="1800" dirty="0"/>
              <a:t>систем проведения научных исследований, мониторинга и анализа данных, направленных на развитие образования и повышение образовательных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6344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1B1BB5-2DF2-4415-8137-D1E4E72ACE1F}">
  <ds:schemaRefs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f07adec3-9edc-4ba9-a947-c557adee0635"/>
    <ds:schemaRef ds:uri="http://schemas.microsoft.com/office/infopath/2007/PartnerControls"/>
    <ds:schemaRef ds:uri="http://schemas.openxmlformats.org/package/2006/metadata/core-properties"/>
    <ds:schemaRef ds:uri="bf387998-361a-4211-8acf-65231cde5cba"/>
  </ds:schemaRefs>
</ds:datastoreItem>
</file>

<file path=customXml/itemProps3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52428</TotalTime>
  <Words>600</Words>
  <Application>Microsoft Office PowerPoint</Application>
  <PresentationFormat>Экран (16:9)</PresentationFormat>
  <Paragraphs>70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3_Тема Office</vt:lpstr>
      <vt:lpstr>Презентация PowerPoint</vt:lpstr>
      <vt:lpstr>Что есть «Компетентная система»?</vt:lpstr>
      <vt:lpstr>Что есть «Компетентная система»?</vt:lpstr>
      <vt:lpstr>Цель и задачи проекта</vt:lpstr>
      <vt:lpstr>Методы исследования</vt:lpstr>
      <vt:lpstr>Результаты</vt:lpstr>
      <vt:lpstr>Исследование качества дошкольного образования в регионе проведено. Что дальше?</vt:lpstr>
      <vt:lpstr>Как использовать данные?</vt:lpstr>
      <vt:lpstr>Как использовать данные?</vt:lpstr>
      <vt:lpstr>Как использовать данные?</vt:lpstr>
      <vt:lpstr>Спасибо за внимание!</vt:lpstr>
    </vt:vector>
  </TitlesOfParts>
  <Company>adm.local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Галина Валентиновна Куприянова</cp:lastModifiedBy>
  <cp:revision>2185</cp:revision>
  <cp:lastPrinted>2018-11-28T20:10:02Z</cp:lastPrinted>
  <dcterms:created xsi:type="dcterms:W3CDTF">2012-02-06T06:39:19Z</dcterms:created>
  <dcterms:modified xsi:type="dcterms:W3CDTF">2018-12-20T08:47:36Z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