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34" r:id="rId3"/>
    <p:sldId id="348" r:id="rId4"/>
    <p:sldId id="347" r:id="rId5"/>
    <p:sldId id="346" r:id="rId6"/>
    <p:sldId id="341" r:id="rId7"/>
    <p:sldId id="345" r:id="rId8"/>
    <p:sldId id="344" r:id="rId9"/>
    <p:sldId id="343" r:id="rId10"/>
    <p:sldId id="342" r:id="rId11"/>
    <p:sldId id="339" r:id="rId12"/>
    <p:sldId id="340" r:id="rId13"/>
    <p:sldId id="337" r:id="rId14"/>
    <p:sldId id="335" r:id="rId15"/>
    <p:sldId id="336" r:id="rId16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40000"/>
    <a:srgbClr val="333399"/>
    <a:srgbClr val="A52C36"/>
    <a:srgbClr val="DFDDDD"/>
    <a:srgbClr val="333F4F"/>
    <a:srgbClr val="A32D35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4660"/>
  </p:normalViewPr>
  <p:slideViewPr>
    <p:cSldViewPr snapToGrid="0">
      <p:cViewPr varScale="1">
        <p:scale>
          <a:sx n="89" d="100"/>
          <a:sy n="89" d="100"/>
        </p:scale>
        <p:origin x="-533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21.09.2018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71B73-FA33-4433-B1AC-74849337A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193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ru-RU" smtClean="0"/>
              <a:t>21.09.2018</a:t>
            </a:r>
            <a:endParaRPr lang="ru-RU"/>
          </a:p>
        </p:txBody>
      </p:sp>
      <p:sp>
        <p:nvSpPr>
          <p:cNvPr id="136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629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A5AE35C-2957-4549-9BDE-0D2FE39A3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98292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AE35C-2957-4549-9BDE-0D2FE39A3435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21.09.2018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06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94FCA-2281-4405-88EC-FAA742A3707D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AC3B7-04F0-4ECE-8EF2-EC5BE8EABD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41E80-50CE-4247-91E7-EE28A4D8C73B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8C38-9100-4CCD-88BA-B0E3C71A46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D54BE-0CBD-4D8B-84BD-CB93BC9CD7BD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44673-CB4F-4D52-9C67-3B39822110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E4D6B-963D-49DF-B3D0-4AEF8FF5B9D7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AC036-9B4E-4125-9FEE-32D175EF55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B4D3C-5D02-4A0A-A28E-7672ADB3E99D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E1EC5-C908-4EA6-AED6-FBBDC6B872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6889-F57F-40A9-B8B4-27785E3C8EDF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B870C-70DC-40CB-B7BB-272801403F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14CF0-1B88-4ED7-8471-5C28C53E30C0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020F3-2C2F-4047-8648-D6B69415A5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A158F-E8CB-4D52-9AE6-24901174FDF2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B34F5-0F1A-4A8E-8CAB-6850696F82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CC30E-9033-4E7A-B019-670534F776C7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43D26-288E-4B34-A75A-F4638857B4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861E4-38B4-40BB-910B-B1BAA6633F3D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31445-D427-4734-AA41-FC9708054C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39CA1-7BF9-4382-A578-EFBAEF57428E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B2F54-D443-41C0-A54C-797970F9A5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3EE6AC-8F80-489A-8562-38CDEB2C66E8}" type="datetimeFigureOut">
              <a:rPr lang="ru-RU"/>
              <a:pPr>
                <a:defRPr/>
              </a:pPr>
              <a:t>02.10.2018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54FC01-F3FC-41B6-B855-998C141EDC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Georgia" pitchFamily="18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Georgia" pitchFamily="18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Georgia" pitchFamily="18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Georgia" pitchFamily="18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ulanova@iro.yar.ru" TargetMode="External"/><Relationship Id="rId2" Type="http://schemas.openxmlformats.org/officeDocument/2006/relationships/hyperlink" Target="mailto:rcnit@iro.yar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Заголовок 1"/>
          <p:cNvSpPr>
            <a:spLocks/>
          </p:cNvSpPr>
          <p:nvPr/>
        </p:nvSpPr>
        <p:spPr bwMode="auto">
          <a:xfrm>
            <a:off x="0" y="0"/>
            <a:ext cx="12192000" cy="10795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62000">
                <a:srgbClr val="E7E6E6"/>
              </a:gs>
              <a:gs pos="92000">
                <a:srgbClr val="D0CECE"/>
              </a:gs>
              <a:gs pos="100000">
                <a:srgbClr val="AFABA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400">
              <a:solidFill>
                <a:srgbClr val="A52C36"/>
              </a:solidFill>
              <a:cs typeface="Times New Roman" pitchFamily="18" charset="0"/>
            </a:endParaRPr>
          </a:p>
        </p:txBody>
      </p:sp>
      <p:sp>
        <p:nvSpPr>
          <p:cNvPr id="137219" name="Заголовок 1"/>
          <p:cNvSpPr>
            <a:spLocks/>
          </p:cNvSpPr>
          <p:nvPr/>
        </p:nvSpPr>
        <p:spPr bwMode="auto">
          <a:xfrm>
            <a:off x="1482725" y="0"/>
            <a:ext cx="10709275" cy="10795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62000">
                <a:srgbClr val="E7E6E6"/>
              </a:gs>
              <a:gs pos="92000">
                <a:srgbClr val="D0CECE"/>
              </a:gs>
              <a:gs pos="100000">
                <a:srgbClr val="AFABA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2200">
                <a:solidFill>
                  <a:srgbClr val="A52C36"/>
                </a:solidFill>
                <a:cs typeface="Times New Roman" pitchFamily="18" charset="0"/>
              </a:rPr>
              <a:t>Государственное автономное учреждение дополнительного профессионального образования Ярославской области «Институт развития образования»</a:t>
            </a:r>
          </a:p>
        </p:txBody>
      </p:sp>
      <p:pic>
        <p:nvPicPr>
          <p:cNvPr id="137220" name="Объект 4"/>
          <p:cNvPicPr preferRelativeResize="0">
            <a:picLocks/>
          </p:cNvPicPr>
          <p:nvPr/>
        </p:nvPicPr>
        <p:blipFill>
          <a:blip r:embed="rId3" cstate="print"/>
          <a:srcRect l="7364" t="5620" r="8138" b="10851"/>
          <a:stretch>
            <a:fillRect/>
          </a:stretch>
        </p:blipFill>
        <p:spPr bwMode="auto">
          <a:xfrm>
            <a:off x="309563" y="0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70" name="Rectangle 12"/>
          <p:cNvSpPr>
            <a:spLocks noGrp="1"/>
          </p:cNvSpPr>
          <p:nvPr>
            <p:ph type="subTitle" idx="4294967295"/>
          </p:nvPr>
        </p:nvSpPr>
        <p:spPr>
          <a:xfrm>
            <a:off x="844550" y="1554162"/>
            <a:ext cx="10501313" cy="2194877"/>
          </a:xfrm>
        </p:spPr>
        <p:txBody>
          <a:bodyPr/>
          <a:lstStyle/>
          <a:p>
            <a:pPr marL="0" indent="0" algn="ctr"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sz="4800" b="1" dirty="0"/>
              <a:t>Презентация </a:t>
            </a:r>
            <a:endParaRPr lang="ru-RU" sz="4800" b="1" dirty="0" smtClean="0"/>
          </a:p>
          <a:p>
            <a:pPr marL="0" indent="0" algn="ctr"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sz="4800" b="1" dirty="0" smtClean="0"/>
              <a:t>сетевых </a:t>
            </a:r>
            <a:r>
              <a:rPr lang="ru-RU" sz="4800" b="1" dirty="0"/>
              <a:t>программ ДПО ИРО</a:t>
            </a:r>
            <a:endParaRPr lang="ru-RU" sz="48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37222" name="Rectangle 13"/>
          <p:cNvSpPr>
            <a:spLocks/>
          </p:cNvSpPr>
          <p:nvPr/>
        </p:nvSpPr>
        <p:spPr bwMode="auto">
          <a:xfrm>
            <a:off x="1063625" y="6011863"/>
            <a:ext cx="100647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Georgia" pitchFamily="18" charset="0"/>
              <a:buNone/>
            </a:pPr>
            <a:endParaRPr lang="ru-RU" sz="2000" dirty="0"/>
          </a:p>
        </p:txBody>
      </p:sp>
      <p:sp>
        <p:nvSpPr>
          <p:cNvPr id="137223" name="Rectangle 11"/>
          <p:cNvSpPr>
            <a:spLocks/>
          </p:cNvSpPr>
          <p:nvPr/>
        </p:nvSpPr>
        <p:spPr bwMode="auto">
          <a:xfrm>
            <a:off x="914400" y="4160838"/>
            <a:ext cx="103632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ru-RU" sz="3200" b="1" dirty="0">
              <a:solidFill>
                <a:srgbClr val="B40000"/>
              </a:solidFill>
            </a:endParaRPr>
          </a:p>
        </p:txBody>
      </p:sp>
      <p:sp>
        <p:nvSpPr>
          <p:cNvPr id="88073" name="Rectangle 11"/>
          <p:cNvSpPr>
            <a:spLocks/>
          </p:cNvSpPr>
          <p:nvPr/>
        </p:nvSpPr>
        <p:spPr bwMode="auto">
          <a:xfrm>
            <a:off x="914400" y="4223085"/>
            <a:ext cx="10363200" cy="161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90000"/>
              </a:lnSpc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Уланова Галина Александровна, проректор</a:t>
            </a:r>
          </a:p>
          <a:p>
            <a:pPr algn="ctr">
              <a:lnSpc>
                <a:spcPct val="90000"/>
              </a:lnSpc>
              <a:defRPr/>
            </a:pPr>
            <a:endParaRPr lang="ru-RU" sz="20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24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</a:t>
            </a:r>
            <a:r>
              <a:rPr lang="ru-RU" sz="24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рославль, 2018</a:t>
            </a:r>
            <a:endParaRPr lang="ru-RU" sz="24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8038" y="365125"/>
            <a:ext cx="9975761" cy="1325563"/>
          </a:xfrm>
        </p:spPr>
        <p:txBody>
          <a:bodyPr/>
          <a:lstStyle/>
          <a:p>
            <a:r>
              <a:rPr lang="ru-RU" dirty="0"/>
              <a:t>ППК «</a:t>
            </a:r>
            <a:r>
              <a:rPr lang="ru-RU" b="1" dirty="0"/>
              <a:t>Региональные ориентиры становления новой практики воспитания</a:t>
            </a:r>
            <a:r>
              <a:rPr lang="ru-RU" dirty="0"/>
              <a:t>»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Calibri" pitchFamily="34" charset="0"/>
              </a:rPr>
              <a:t>Сетевой принцип </a:t>
            </a:r>
            <a:r>
              <a:rPr lang="ru-RU" dirty="0" smtClean="0">
                <a:latin typeface="Calibri" pitchFamily="34" charset="0"/>
              </a:rPr>
              <a:t>реализации программы </a:t>
            </a:r>
            <a:r>
              <a:rPr lang="ru-RU" dirty="0">
                <a:latin typeface="Calibri" pitchFamily="34" charset="0"/>
              </a:rPr>
              <a:t>осуществляется через интеграцию ресурсов в осуществлении Программы </a:t>
            </a:r>
            <a:r>
              <a:rPr lang="ru-RU" dirty="0" smtClean="0">
                <a:latin typeface="Calibri" pitchFamily="34" charset="0"/>
              </a:rPr>
              <a:t>специалистов ИРО со </a:t>
            </a:r>
            <a:r>
              <a:rPr lang="ru-RU" dirty="0">
                <a:latin typeface="Calibri" pitchFamily="34" charset="0"/>
              </a:rPr>
              <a:t>специалистами ГЦРО и руководителями ОО, </a:t>
            </a:r>
            <a:r>
              <a:rPr lang="ru-RU" dirty="0" smtClean="0">
                <a:latin typeface="Calibri" pitchFamily="34" charset="0"/>
              </a:rPr>
              <a:t>ведущих </a:t>
            </a:r>
            <a:r>
              <a:rPr lang="ru-RU" dirty="0">
                <a:latin typeface="Calibri" pitchFamily="34" charset="0"/>
              </a:rPr>
              <a:t>площадок ГЦРО г. Ярославля по реализации региональных ориентиров в области воспитания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5160" y="365125"/>
            <a:ext cx="10109916" cy="1747010"/>
          </a:xfrm>
        </p:spPr>
        <p:txBody>
          <a:bodyPr/>
          <a:lstStyle/>
          <a:p>
            <a:r>
              <a:rPr lang="ru-RU" dirty="0"/>
              <a:t>ППК </a:t>
            </a:r>
            <a:r>
              <a:rPr lang="ru-RU" dirty="0" smtClean="0"/>
              <a:t>«</a:t>
            </a:r>
            <a:r>
              <a:rPr lang="ru-RU" b="1" i="1" dirty="0"/>
              <a:t>Реализация концепции модернизации преподавания учебного предмета «Физическая культура</a:t>
            </a:r>
            <a:r>
              <a:rPr lang="ru-RU" b="1" i="1" dirty="0" smtClean="0"/>
              <a:t>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2266681"/>
            <a:ext cx="10515600" cy="3910281"/>
          </a:xfrm>
        </p:spPr>
        <p:txBody>
          <a:bodyPr/>
          <a:lstStyle/>
          <a:p>
            <a:r>
              <a:rPr lang="ru-RU" dirty="0"/>
              <a:t>Актуальность программы определяется принятием «Концепции модернизации преподавания учебного предмета «Физическая культура».</a:t>
            </a:r>
          </a:p>
          <a:p>
            <a:r>
              <a:rPr lang="ru-RU" dirty="0"/>
              <a:t>Актуальность программы для РСО связана с тем, что проблемы реализации «Концепции модернизации преподавания учебного предмета «Физическая культура»» определены региональным методическим объединением учителей физической культуры в 2018 году наиболее </a:t>
            </a:r>
            <a:r>
              <a:rPr lang="ru-RU" b="1" dirty="0" smtClean="0"/>
              <a:t>приоритетными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7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0765" y="365125"/>
            <a:ext cx="10071279" cy="1592464"/>
          </a:xfrm>
        </p:spPr>
        <p:txBody>
          <a:bodyPr/>
          <a:lstStyle/>
          <a:p>
            <a:r>
              <a:rPr lang="ru-RU" dirty="0"/>
              <a:t>ППК «</a:t>
            </a:r>
            <a:r>
              <a:rPr lang="ru-RU" b="1" i="1" dirty="0"/>
              <a:t>Реализация концепции модернизации преподавания учебного предмета «Физическая культура»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2215165"/>
            <a:ext cx="10907332" cy="396179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Инвариантный модуль </a:t>
            </a:r>
            <a:r>
              <a:rPr lang="ru-RU" dirty="0" smtClean="0"/>
              <a:t>включает </a:t>
            </a:r>
          </a:p>
          <a:p>
            <a:r>
              <a:rPr lang="ru-RU" dirty="0" smtClean="0"/>
              <a:t>Нормативно-правовые </a:t>
            </a:r>
            <a:r>
              <a:rPr lang="ru-RU" dirty="0"/>
              <a:t>основы модернизации преподавания учебного предмета «Физическая культура</a:t>
            </a:r>
            <a:r>
              <a:rPr lang="ru-RU" dirty="0" smtClean="0"/>
              <a:t>», </a:t>
            </a:r>
          </a:p>
          <a:p>
            <a:r>
              <a:rPr lang="ru-RU" dirty="0" smtClean="0"/>
              <a:t>Значение </a:t>
            </a:r>
            <a:r>
              <a:rPr lang="ru-RU" dirty="0"/>
              <a:t>физической культуры и роль учебного предмета в современной системе </a:t>
            </a:r>
            <a:r>
              <a:rPr lang="ru-RU" dirty="0" smtClean="0"/>
              <a:t>образования, </a:t>
            </a:r>
          </a:p>
          <a:p>
            <a:r>
              <a:rPr lang="ru-RU" dirty="0" smtClean="0"/>
              <a:t>Основные </a:t>
            </a:r>
            <a:r>
              <a:rPr lang="ru-RU" dirty="0"/>
              <a:t>направления реализации </a:t>
            </a:r>
            <a:r>
              <a:rPr lang="ru-RU" dirty="0" smtClean="0"/>
              <a:t>Концепции.</a:t>
            </a:r>
          </a:p>
        </p:txBody>
      </p:sp>
    </p:spTree>
    <p:extLst>
      <p:ext uri="{BB962C8B-B14F-4D97-AF65-F5344CB8AC3E}">
        <p14:creationId xmlns:p14="http://schemas.microsoft.com/office/powerpoint/2010/main" val="186511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9250" y="365125"/>
            <a:ext cx="10187189" cy="1566706"/>
          </a:xfrm>
        </p:spPr>
        <p:txBody>
          <a:bodyPr/>
          <a:lstStyle/>
          <a:p>
            <a:r>
              <a:rPr lang="ru-RU" dirty="0"/>
              <a:t>ППК «</a:t>
            </a:r>
            <a:r>
              <a:rPr lang="ru-RU" b="1" i="1" dirty="0"/>
              <a:t>Реализация концепции модернизации преподавания учебного предмета «Физическая культура»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99563" y="2060619"/>
            <a:ext cx="10894454" cy="430154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Вариативные модули </a:t>
            </a:r>
            <a:r>
              <a:rPr lang="ru-RU" dirty="0" smtClean="0"/>
              <a:t>содержат  </a:t>
            </a:r>
          </a:p>
          <a:p>
            <a:r>
              <a:rPr lang="ru-RU" dirty="0" smtClean="0"/>
              <a:t>современные </a:t>
            </a:r>
            <a:r>
              <a:rPr lang="ru-RU" dirty="0"/>
              <a:t>формы и методы  обучения, </a:t>
            </a:r>
            <a:endParaRPr lang="ru-RU" dirty="0" smtClean="0"/>
          </a:p>
          <a:p>
            <a:r>
              <a:rPr lang="ru-RU" dirty="0" smtClean="0"/>
              <a:t>специальные </a:t>
            </a:r>
            <a:r>
              <a:rPr lang="ru-RU" dirty="0"/>
              <a:t>подходы к обучению в целях включения в образовательный процесс всех обучающихся, в том числе с особыми потребностями в </a:t>
            </a:r>
            <a:r>
              <a:rPr lang="ru-RU" dirty="0" smtClean="0"/>
              <a:t>образовании</a:t>
            </a:r>
          </a:p>
          <a:p>
            <a:r>
              <a:rPr lang="ru-RU" dirty="0" smtClean="0"/>
              <a:t>организацию </a:t>
            </a:r>
            <a:r>
              <a:rPr lang="ru-RU" dirty="0"/>
              <a:t>внеурочной спортивно-оздоровительной деятельности с учетом возможностей образовательной организации, места жительства и историко-культурного своеобразия региона </a:t>
            </a:r>
          </a:p>
        </p:txBody>
      </p:sp>
    </p:spTree>
    <p:extLst>
      <p:ext uri="{BB962C8B-B14F-4D97-AF65-F5344CB8AC3E}">
        <p14:creationId xmlns:p14="http://schemas.microsoft.com/office/powerpoint/2010/main" val="396439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87886" y="365125"/>
            <a:ext cx="10065913" cy="1325563"/>
          </a:xfrm>
        </p:spPr>
        <p:txBody>
          <a:bodyPr/>
          <a:lstStyle/>
          <a:p>
            <a:r>
              <a:rPr lang="ru-RU" dirty="0" smtClean="0"/>
              <a:t>Перспективы создания и реализации сетевых программ:</a:t>
            </a:r>
            <a:endParaRPr lang="ru-RU" dirty="0"/>
          </a:p>
        </p:txBody>
      </p:sp>
      <p:sp>
        <p:nvSpPr>
          <p:cNvPr id="10" name="Подзаголовок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НИУ ВШЭ,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ГПОУ ЯО </a:t>
            </a:r>
            <a:r>
              <a:rPr lang="ru-RU" smtClean="0"/>
              <a:t>«Ярославский градостроительный колледж»,</a:t>
            </a:r>
            <a:endParaRPr lang="ru-RU" dirty="0" smtClean="0"/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Муниципальные методические службы, имеющие право на ведение образовательной деятельности,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Участие в пилотном проекте,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…</a:t>
            </a:r>
            <a:endParaRPr lang="ru-RU" dirty="0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8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4417" y="1484314"/>
            <a:ext cx="10972800" cy="3921125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990000"/>
                </a:solidFill>
                <a:latin typeface="+mn-lt"/>
              </a:rPr>
              <a:t>Благодарю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 smtClean="0">
              <a:solidFill>
                <a:srgbClr val="990000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ru-RU" sz="2000" b="1" dirty="0"/>
              <a:t>Контактная информация:</a:t>
            </a:r>
          </a:p>
          <a:p>
            <a:pPr marL="0" indent="0" algn="ctr">
              <a:buNone/>
            </a:pPr>
            <a:r>
              <a:rPr lang="ru-RU" sz="2000" b="1" dirty="0"/>
              <a:t>Россия г. Ярославль, ул. Богдановича, 16 </a:t>
            </a:r>
          </a:p>
          <a:p>
            <a:pPr marL="0" indent="0" algn="ctr">
              <a:buNone/>
            </a:pPr>
            <a:r>
              <a:rPr lang="ru-RU" sz="2000" b="1" dirty="0"/>
              <a:t>Тел.: +7 (4852) </a:t>
            </a:r>
            <a:r>
              <a:rPr lang="ru-RU" sz="2000" b="1" dirty="0" smtClean="0"/>
              <a:t>23-06-53 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/>
              <a:t>Сайт: www.iro.yar.ru</a:t>
            </a:r>
          </a:p>
          <a:p>
            <a:pPr marL="0" indent="0" algn="ctr">
              <a:buNone/>
            </a:pPr>
            <a:r>
              <a:rPr lang="ru-RU" sz="2000" b="1" dirty="0" err="1"/>
              <a:t>E-mail</a:t>
            </a:r>
            <a:r>
              <a:rPr lang="ru-RU" sz="2000" b="1" dirty="0"/>
              <a:t>: </a:t>
            </a:r>
            <a:r>
              <a:rPr lang="ru-RU" sz="2000" b="1" dirty="0" smtClean="0">
                <a:hlinkClick r:id="rId2"/>
              </a:rPr>
              <a:t>rcnit@iro.yar.ru</a:t>
            </a:r>
            <a:endParaRPr lang="en-US" sz="2000" b="1" dirty="0" smtClean="0"/>
          </a:p>
          <a:p>
            <a:pPr marL="0" indent="0" algn="ctr">
              <a:buNone/>
            </a:pPr>
            <a:r>
              <a:rPr lang="en-US" sz="2000" b="1" smtClean="0">
                <a:hlinkClick r:id="rId3"/>
              </a:rPr>
              <a:t>ulanova@iro.yar.ru</a:t>
            </a:r>
            <a:endParaRPr lang="en-US" sz="2000" b="1" smtClean="0"/>
          </a:p>
          <a:p>
            <a:pPr marL="0" indent="0" algn="ctr">
              <a:buNone/>
            </a:pPr>
            <a:endParaRPr lang="ru-RU" sz="2000" b="1" dirty="0"/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9402" y="365125"/>
            <a:ext cx="10014397" cy="777835"/>
          </a:xfrm>
        </p:spPr>
        <p:txBody>
          <a:bodyPr/>
          <a:lstStyle/>
          <a:p>
            <a:r>
              <a:rPr lang="ru-RU" dirty="0" smtClean="0"/>
              <a:t>Актуальность сетевого взаимодействия: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68192" y="1825625"/>
            <a:ext cx="9388698" cy="4351338"/>
          </a:xfrm>
        </p:spPr>
        <p:txBody>
          <a:bodyPr/>
          <a:lstStyle/>
          <a:p>
            <a:r>
              <a:rPr lang="ru-RU" dirty="0"/>
              <a:t>Значимость решения комплексных проблем </a:t>
            </a:r>
            <a:r>
              <a:rPr lang="ru-RU" dirty="0" smtClean="0"/>
              <a:t>образования,</a:t>
            </a:r>
          </a:p>
          <a:p>
            <a:r>
              <a:rPr lang="ru-RU" dirty="0"/>
              <a:t>Возможность оптимизации </a:t>
            </a:r>
            <a:r>
              <a:rPr lang="ru-RU" dirty="0" smtClean="0"/>
              <a:t>ресурсов,</a:t>
            </a:r>
          </a:p>
          <a:p>
            <a:r>
              <a:rPr lang="ru-RU" dirty="0"/>
              <a:t>Необходимость решения задач, которые имеют сетевой, интегративный характер</a:t>
            </a:r>
          </a:p>
        </p:txBody>
      </p:sp>
    </p:spTree>
    <p:extLst>
      <p:ext uri="{BB962C8B-B14F-4D97-AF65-F5344CB8AC3E}">
        <p14:creationId xmlns:p14="http://schemas.microsoft.com/office/powerpoint/2010/main" val="78507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1374" y="365125"/>
            <a:ext cx="9692425" cy="1325563"/>
          </a:xfrm>
        </p:spPr>
        <p:txBody>
          <a:bodyPr/>
          <a:lstStyle/>
          <a:p>
            <a:r>
              <a:rPr lang="ru-RU" dirty="0" smtClean="0"/>
              <a:t>Сетевое взаимодействие (нормативно-правовые основания):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dirty="0">
                <a:latin typeface="Segoe UI" pitchFamily="34" charset="0"/>
                <a:cs typeface="Segoe UI" pitchFamily="34" charset="0"/>
              </a:rPr>
              <a:t>Сетевое взаимодействие как организация социального </a:t>
            </a:r>
            <a:r>
              <a:rPr lang="ru-RU" altLang="ru-RU" b="1" dirty="0" smtClean="0">
                <a:latin typeface="Segoe UI" pitchFamily="34" charset="0"/>
                <a:cs typeface="Segoe UI" pitchFamily="34" charset="0"/>
              </a:rPr>
              <a:t>партнерства (</a:t>
            </a:r>
            <a:r>
              <a:rPr lang="ru-RU" altLang="ru-RU" dirty="0">
                <a:latin typeface="Segoe UI" pitchFamily="34" charset="0"/>
                <a:cs typeface="Segoe UI" pitchFamily="34" charset="0"/>
              </a:rPr>
              <a:t>ФЗ № 273 «Об образовании в РФ» (ст.10.1</a:t>
            </a:r>
            <a:r>
              <a:rPr lang="ru-RU" altLang="ru-RU" dirty="0" smtClean="0">
                <a:latin typeface="Segoe UI" pitchFamily="34" charset="0"/>
                <a:cs typeface="Segoe UI" pitchFamily="34" charset="0"/>
              </a:rPr>
              <a:t>)</a:t>
            </a:r>
            <a:r>
              <a:rPr lang="ru-RU" altLang="ru-RU" b="1" dirty="0" smtClean="0">
                <a:latin typeface="Segoe UI" pitchFamily="34" charset="0"/>
                <a:cs typeface="Segoe UI" pitchFamily="34" charset="0"/>
              </a:rPr>
              <a:t>),</a:t>
            </a:r>
          </a:p>
          <a:p>
            <a:r>
              <a:rPr lang="ru-RU" altLang="ru-RU" b="1" dirty="0">
                <a:latin typeface="Segoe UI" pitchFamily="34" charset="0"/>
                <a:cs typeface="Segoe UI" pitchFamily="34" charset="0"/>
              </a:rPr>
              <a:t>Сетевое взаимодействие как условие создания информационно-образовательной </a:t>
            </a:r>
            <a:r>
              <a:rPr lang="ru-RU" altLang="ru-RU" b="1" dirty="0" smtClean="0">
                <a:latin typeface="Segoe UI" pitchFamily="34" charset="0"/>
                <a:cs typeface="Segoe UI" pitchFamily="34" charset="0"/>
              </a:rPr>
              <a:t>среды (</a:t>
            </a:r>
            <a:r>
              <a:rPr lang="ru-RU" altLang="ru-RU" dirty="0">
                <a:latin typeface="Segoe UI" pitchFamily="34" charset="0"/>
                <a:cs typeface="Segoe UI" pitchFamily="34" charset="0"/>
              </a:rPr>
              <a:t>Приказ </a:t>
            </a:r>
            <a:r>
              <a:rPr lang="ru-RU" altLang="ru-RU" dirty="0" err="1">
                <a:latin typeface="Segoe UI" pitchFamily="34" charset="0"/>
                <a:cs typeface="Segoe UI" pitchFamily="34" charset="0"/>
              </a:rPr>
              <a:t>Минобрнауки</a:t>
            </a:r>
            <a:r>
              <a:rPr lang="ru-RU" altLang="ru-RU" dirty="0">
                <a:latin typeface="Segoe UI" pitchFamily="34" charset="0"/>
                <a:cs typeface="Segoe UI" pitchFamily="34" charset="0"/>
              </a:rPr>
              <a:t> России № 373</a:t>
            </a:r>
            <a:r>
              <a:rPr lang="ru-RU" altLang="ru-RU" b="1" dirty="0" smtClean="0">
                <a:latin typeface="Segoe UI" pitchFamily="34" charset="0"/>
                <a:cs typeface="Segoe UI" pitchFamily="34" charset="0"/>
              </a:rPr>
              <a:t>),</a:t>
            </a:r>
          </a:p>
          <a:p>
            <a:r>
              <a:rPr lang="ru-RU" altLang="ru-RU" b="1" dirty="0">
                <a:latin typeface="Segoe UI" pitchFamily="34" charset="0"/>
                <a:cs typeface="Segoe UI" pitchFamily="34" charset="0"/>
              </a:rPr>
              <a:t>Использование сетевых форм реализации ООП </a:t>
            </a:r>
            <a:r>
              <a:rPr lang="ru-RU" altLang="ru-RU" b="1" dirty="0" smtClean="0">
                <a:latin typeface="Segoe UI" pitchFamily="34" charset="0"/>
                <a:cs typeface="Segoe UI" pitchFamily="34" charset="0"/>
              </a:rPr>
              <a:t>(</a:t>
            </a:r>
            <a:r>
              <a:rPr lang="ru-RU" altLang="ru-RU" b="1" dirty="0">
                <a:latin typeface="Segoe UI" pitchFamily="34" charset="0"/>
                <a:cs typeface="Segoe UI" pitchFamily="34" charset="0"/>
              </a:rPr>
              <a:t>Письмо </a:t>
            </a:r>
            <a:r>
              <a:rPr lang="ru-RU" altLang="ru-RU" b="1" dirty="0" err="1">
                <a:latin typeface="Segoe UI" pitchFamily="34" charset="0"/>
                <a:cs typeface="Segoe UI" pitchFamily="34" charset="0"/>
              </a:rPr>
              <a:t>Минобрнауки</a:t>
            </a:r>
            <a:r>
              <a:rPr lang="ru-RU" altLang="ru-RU" b="1" dirty="0">
                <a:latin typeface="Segoe UI" pitchFamily="34" charset="0"/>
                <a:cs typeface="Segoe UI" pitchFamily="34" charset="0"/>
              </a:rPr>
              <a:t> России </a:t>
            </a:r>
            <a:r>
              <a:rPr lang="ru-RU" altLang="ru-RU" dirty="0">
                <a:latin typeface="Segoe UI" pitchFamily="34" charset="0"/>
                <a:cs typeface="Segoe UI" pitchFamily="34" charset="0"/>
              </a:rPr>
              <a:t>от 28.08.15 № </a:t>
            </a:r>
            <a:r>
              <a:rPr lang="ru-RU" altLang="ru-RU" dirty="0" smtClean="0">
                <a:latin typeface="Segoe UI" pitchFamily="34" charset="0"/>
                <a:cs typeface="Segoe UI" pitchFamily="34" charset="0"/>
              </a:rPr>
              <a:t>АК-2563/05</a:t>
            </a:r>
            <a:r>
              <a:rPr lang="ru-RU" altLang="ru-RU" b="1" dirty="0" smtClean="0">
                <a:latin typeface="Segoe UI" pitchFamily="34" charset="0"/>
                <a:cs typeface="Segoe UI" pitchFamily="34" charset="0"/>
              </a:rPr>
              <a:t>),</a:t>
            </a:r>
          </a:p>
          <a:p>
            <a:r>
              <a:rPr lang="ru-RU" altLang="ru-RU" b="1" dirty="0">
                <a:latin typeface="Segoe UI" pitchFamily="34" charset="0"/>
                <a:cs typeface="Segoe UI" pitchFamily="34" charset="0"/>
              </a:rPr>
              <a:t>Организация инновационной (поисковой)  деятельности педагогических </a:t>
            </a:r>
            <a:r>
              <a:rPr lang="ru-RU" altLang="ru-RU" b="1" dirty="0" smtClean="0">
                <a:latin typeface="Segoe UI" pitchFamily="34" charset="0"/>
                <a:cs typeface="Segoe UI" pitchFamily="34" charset="0"/>
              </a:rPr>
              <a:t>работников (</a:t>
            </a:r>
            <a:r>
              <a:rPr lang="ru-RU" altLang="ru-RU" b="1" dirty="0">
                <a:latin typeface="Segoe UI" pitchFamily="34" charset="0"/>
                <a:cs typeface="Segoe UI" pitchFamily="34" charset="0"/>
              </a:rPr>
              <a:t>ФЗ № 273 «Об образовании в РФ»</a:t>
            </a:r>
            <a:r>
              <a:rPr lang="ru-RU" altLang="ru-RU" b="1" dirty="0" smtClean="0">
                <a:latin typeface="Segoe UI" pitchFamily="34" charset="0"/>
                <a:cs typeface="Segoe UI" pitchFamily="34" charset="0"/>
              </a:rPr>
              <a:t>)</a:t>
            </a:r>
            <a:endParaRPr lang="ru-RU" altLang="ru-RU" b="1" dirty="0">
              <a:latin typeface="Segoe UI" pitchFamily="34" charset="0"/>
              <a:cs typeface="Segoe UI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21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1070" y="365126"/>
            <a:ext cx="9872730" cy="1270492"/>
          </a:xfrm>
        </p:spPr>
        <p:txBody>
          <a:bodyPr/>
          <a:lstStyle/>
          <a:p>
            <a:pPr hangingPunct="1">
              <a:lnSpc>
                <a:spcPct val="100000"/>
              </a:lnSpc>
            </a:pPr>
            <a:r>
              <a:rPr lang="ru-RU" altLang="ru-RU" dirty="0" smtClean="0">
                <a:latin typeface="Calibri" pitchFamily="32" charset="0"/>
              </a:rPr>
              <a:t>Сущностные характеристики </a:t>
            </a:r>
            <a:br>
              <a:rPr lang="ru-RU" altLang="ru-RU" dirty="0" smtClean="0">
                <a:latin typeface="Calibri" pitchFamily="32" charset="0"/>
              </a:rPr>
            </a:br>
            <a:r>
              <a:rPr lang="ru-RU" altLang="ru-RU" dirty="0" smtClean="0">
                <a:latin typeface="Calibri" pitchFamily="32" charset="0"/>
              </a:rPr>
              <a:t>сетевого взаимодействия: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931831"/>
            <a:ext cx="10515600" cy="4245132"/>
          </a:xfrm>
        </p:spPr>
        <p:txBody>
          <a:bodyPr/>
          <a:lstStyle/>
          <a:p>
            <a:r>
              <a:rPr lang="ru-RU" altLang="ru-RU" dirty="0">
                <a:latin typeface="Segoe UI" pitchFamily="34" charset="0"/>
                <a:cs typeface="Segoe UI" pitchFamily="34" charset="0"/>
              </a:rPr>
              <a:t>Статусная (ролевая) однородность участников сетевого </a:t>
            </a:r>
            <a:r>
              <a:rPr lang="ru-RU" altLang="ru-RU" dirty="0" smtClean="0">
                <a:latin typeface="Segoe UI" pitchFamily="34" charset="0"/>
                <a:cs typeface="Segoe UI" pitchFamily="34" charset="0"/>
              </a:rPr>
              <a:t>взаимодействия,</a:t>
            </a:r>
            <a:endParaRPr lang="ru-RU" altLang="ru-RU" dirty="0">
              <a:latin typeface="Segoe UI" pitchFamily="34" charset="0"/>
              <a:cs typeface="Segoe UI" pitchFamily="34" charset="0"/>
            </a:endParaRPr>
          </a:p>
          <a:p>
            <a:r>
              <a:rPr lang="ru-RU" altLang="ru-RU" dirty="0">
                <a:latin typeface="Segoe UI" pitchFamily="34" charset="0"/>
                <a:cs typeface="Segoe UI" pitchFamily="34" charset="0"/>
              </a:rPr>
              <a:t>Ограниченность числа участников (завершенность, целостность структуры)</a:t>
            </a:r>
          </a:p>
          <a:p>
            <a:r>
              <a:rPr lang="ru-RU" altLang="ru-RU" dirty="0">
                <a:latin typeface="Segoe UI" pitchFamily="34" charset="0"/>
                <a:cs typeface="Segoe UI" pitchFamily="34" charset="0"/>
              </a:rPr>
              <a:t>Взаимосвязь и автономность узлов сети</a:t>
            </a:r>
          </a:p>
          <a:p>
            <a:r>
              <a:rPr lang="ru-RU" altLang="ru-RU" dirty="0">
                <a:latin typeface="Segoe UI" pitchFamily="34" charset="0"/>
                <a:cs typeface="Segoe UI" pitchFamily="34" charset="0"/>
              </a:rPr>
              <a:t>Технология проектирования и другие формы совместной деятельности и </a:t>
            </a:r>
            <a:r>
              <a:rPr lang="ru-RU" altLang="ru-RU" dirty="0" smtClean="0">
                <a:latin typeface="Segoe UI" pitchFamily="34" charset="0"/>
                <a:cs typeface="Segoe UI" pitchFamily="34" charset="0"/>
              </a:rPr>
              <a:t>общения</a:t>
            </a:r>
          </a:p>
          <a:p>
            <a:pPr hangingPunct="1">
              <a:lnSpc>
                <a:spcPct val="100000"/>
              </a:lnSpc>
            </a:pPr>
            <a:r>
              <a:rPr lang="ru-RU" altLang="ru-RU" dirty="0" smtClean="0">
                <a:latin typeface="Segoe UI" pitchFamily="34" charset="0"/>
                <a:cs typeface="Segoe UI" pitchFamily="34" charset="0"/>
              </a:rPr>
              <a:t>Разнонаправленность результатов сетевого </a:t>
            </a:r>
            <a:r>
              <a:rPr lang="ru-RU" altLang="ru-RU" dirty="0">
                <a:latin typeface="Segoe UI" pitchFamily="34" charset="0"/>
                <a:cs typeface="Segoe UI" pitchFamily="34" charset="0"/>
              </a:rPr>
              <a:t>взаимодействия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80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8344" y="365125"/>
            <a:ext cx="9795456" cy="1325563"/>
          </a:xfrm>
        </p:spPr>
        <p:txBody>
          <a:bodyPr/>
          <a:lstStyle/>
          <a:p>
            <a:r>
              <a:rPr lang="ru-RU" dirty="0" smtClean="0"/>
              <a:t>Создание и реализация сетевых программ: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Запрос / предложение от организации, имеющей право на ведение образовательной деятельности,</a:t>
            </a:r>
          </a:p>
          <a:p>
            <a:r>
              <a:rPr lang="ru-RU" dirty="0" smtClean="0"/>
              <a:t>Создание рабочей группы,</a:t>
            </a:r>
          </a:p>
          <a:p>
            <a:r>
              <a:rPr lang="ru-RU" dirty="0" smtClean="0"/>
              <a:t>Заседания рабочей группы, </a:t>
            </a:r>
          </a:p>
          <a:p>
            <a:r>
              <a:rPr lang="ru-RU" dirty="0" smtClean="0"/>
              <a:t>Разработка программы,</a:t>
            </a:r>
          </a:p>
          <a:p>
            <a:r>
              <a:rPr lang="ru-RU" dirty="0" smtClean="0"/>
              <a:t>Утверждение программы,</a:t>
            </a:r>
          </a:p>
          <a:p>
            <a:r>
              <a:rPr lang="ru-RU" dirty="0" smtClean="0"/>
              <a:t>Реализация программы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691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6676" y="365125"/>
            <a:ext cx="9937124" cy="1325563"/>
          </a:xfrm>
        </p:spPr>
        <p:txBody>
          <a:bodyPr/>
          <a:lstStyle/>
          <a:p>
            <a:r>
              <a:rPr lang="ru-RU" dirty="0" smtClean="0"/>
              <a:t>Сетевые ППК: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Региональные </a:t>
            </a:r>
            <a:r>
              <a:rPr lang="ru-RU" b="1" dirty="0"/>
              <a:t>ориентиры становления новой практики </a:t>
            </a:r>
            <a:r>
              <a:rPr lang="ru-RU" b="1" dirty="0" smtClean="0"/>
              <a:t>воспитания,</a:t>
            </a:r>
          </a:p>
          <a:p>
            <a:r>
              <a:rPr lang="ru-RU" b="1" i="1" dirty="0"/>
              <a:t>Реализация концепции модернизации преподавания учебного предмета «Физическая культура</a:t>
            </a:r>
            <a:r>
              <a:rPr lang="ru-RU" b="1" i="1" dirty="0" smtClean="0"/>
              <a:t>»,</a:t>
            </a:r>
          </a:p>
          <a:p>
            <a:r>
              <a:rPr lang="ru-RU" b="1" dirty="0"/>
              <a:t>Логопедические и дефектологические технологии в работе воспитателя с детьми ОВЗ в соответствии с ФГОС ДО</a:t>
            </a:r>
            <a:endParaRPr lang="ru-RU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4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6524" y="365125"/>
            <a:ext cx="10027276" cy="1325563"/>
          </a:xfrm>
        </p:spPr>
        <p:txBody>
          <a:bodyPr/>
          <a:lstStyle/>
          <a:p>
            <a:r>
              <a:rPr lang="ru-RU" dirty="0" smtClean="0"/>
              <a:t>ППК «</a:t>
            </a:r>
            <a:r>
              <a:rPr lang="ru-RU" b="1" dirty="0"/>
              <a:t>Региональные ориентиры становления новой практики воспитания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dirty="0" smtClean="0"/>
              <a:t>Актуальность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определяется </a:t>
            </a:r>
            <a:r>
              <a:rPr lang="ru-RU" dirty="0"/>
              <a:t>нормативно-правовыми документами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возрастает уровень запросов родителей к ОО и педагогам, осуществляющим воспитательную работу, реализующих процессы воспитания и формирование воспитательного пространства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повышение  профессиональной   компетентности  руководящих работников образования  по разработке и реализации инициативных программ воспитания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43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8038" y="365125"/>
            <a:ext cx="9975761" cy="1325563"/>
          </a:xfrm>
        </p:spPr>
        <p:txBody>
          <a:bodyPr/>
          <a:lstStyle/>
          <a:p>
            <a:r>
              <a:rPr lang="ru-RU" dirty="0"/>
              <a:t>ППК «</a:t>
            </a:r>
            <a:r>
              <a:rPr lang="ru-RU" b="1" dirty="0"/>
              <a:t>Региональные ориентиры становления новой практики воспитания</a:t>
            </a:r>
            <a:r>
              <a:rPr lang="ru-RU" dirty="0"/>
              <a:t>»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Инвариантный модуль </a:t>
            </a:r>
            <a:r>
              <a:rPr lang="ru-RU" b="1" dirty="0" smtClean="0"/>
              <a:t> «Воспитание </a:t>
            </a:r>
            <a:r>
              <a:rPr lang="ru-RU" b="1" dirty="0"/>
              <a:t>в общеобразовательной организации: региональные ориентиры</a:t>
            </a:r>
            <a:r>
              <a:rPr lang="ru-RU" b="1" dirty="0" smtClean="0"/>
              <a:t>»</a:t>
            </a:r>
          </a:p>
          <a:p>
            <a:r>
              <a:rPr lang="ru-RU" dirty="0"/>
              <a:t>Сущность и понятие воспитания. Современные концепции воспитания</a:t>
            </a:r>
          </a:p>
          <a:p>
            <a:r>
              <a:rPr lang="ru-RU" dirty="0"/>
              <a:t>Нормативно-правовые аспекты развития воспитательного процесса в школе</a:t>
            </a:r>
          </a:p>
          <a:p>
            <a:r>
              <a:rPr lang="ru-RU" dirty="0"/>
              <a:t>Воспитательные технологии</a:t>
            </a:r>
          </a:p>
          <a:p>
            <a:r>
              <a:rPr lang="ru-RU" dirty="0"/>
              <a:t>Особенности разработки программ воспитания в школе </a:t>
            </a:r>
          </a:p>
          <a:p>
            <a:r>
              <a:rPr lang="ru-RU" dirty="0"/>
              <a:t>Мониторинг результатов воспитания в школе </a:t>
            </a:r>
          </a:p>
        </p:txBody>
      </p:sp>
    </p:spTree>
    <p:extLst>
      <p:ext uri="{BB962C8B-B14F-4D97-AF65-F5344CB8AC3E}">
        <p14:creationId xmlns:p14="http://schemas.microsoft.com/office/powerpoint/2010/main" val="247665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85211" y="142852"/>
            <a:ext cx="868282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339" y="195718"/>
            <a:ext cx="891660" cy="8229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7886" y="365125"/>
            <a:ext cx="10065913" cy="1325563"/>
          </a:xfrm>
        </p:spPr>
        <p:txBody>
          <a:bodyPr/>
          <a:lstStyle/>
          <a:p>
            <a:r>
              <a:rPr lang="ru-RU" dirty="0"/>
              <a:t>ППК «</a:t>
            </a:r>
            <a:r>
              <a:rPr lang="ru-RU" b="1" dirty="0"/>
              <a:t>Региональные ориентиры становления новой практики воспитания</a:t>
            </a:r>
            <a:r>
              <a:rPr lang="ru-RU" dirty="0"/>
              <a:t>»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Вариативные модули </a:t>
            </a:r>
            <a:r>
              <a:rPr lang="ru-RU" b="1" dirty="0" smtClean="0"/>
              <a:t>«</a:t>
            </a:r>
            <a:r>
              <a:rPr lang="ru-RU" b="1" dirty="0"/>
              <a:t>Основные направления воспитательной работы в общеобразовательной организации» </a:t>
            </a:r>
            <a:r>
              <a:rPr lang="ru-RU" b="1" dirty="0" smtClean="0"/>
              <a:t> </a:t>
            </a:r>
            <a:r>
              <a:rPr lang="ru-RU" b="1" dirty="0"/>
              <a:t>(2 модуля по выбору обучающихся</a:t>
            </a:r>
            <a:r>
              <a:rPr lang="ru-RU" b="1" dirty="0" smtClean="0"/>
              <a:t>):</a:t>
            </a:r>
          </a:p>
          <a:p>
            <a:pPr marL="0" indent="0">
              <a:buNone/>
            </a:pPr>
            <a:r>
              <a:rPr lang="ru-RU" dirty="0"/>
              <a:t>Выбор технологий (в содержании ППК) продиктован задачами региональной Программы развития воспитания по актуальным направлениям для ОО, анализом результатов независимой экспертизы качества ОО в области воспитания, анализом результатов региональных конкурсов, осуществлённых в 2017 году по данному направлению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03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3398</TotalTime>
  <Words>661</Words>
  <Application>Microsoft Office PowerPoint</Application>
  <PresentationFormat>Произвольный</PresentationFormat>
  <Paragraphs>78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Актуальность сетевого взаимодействия:</vt:lpstr>
      <vt:lpstr>Сетевое взаимодействие (нормативно-правовые основания):</vt:lpstr>
      <vt:lpstr>Сущностные характеристики  сетевого взаимодействия: </vt:lpstr>
      <vt:lpstr>Создание и реализация сетевых программ:</vt:lpstr>
      <vt:lpstr>Сетевые ППК:</vt:lpstr>
      <vt:lpstr>ППК «Региональные ориентиры становления новой практики воспитания»</vt:lpstr>
      <vt:lpstr>ППК «Региональные ориентиры становления новой практики воспитания»</vt:lpstr>
      <vt:lpstr>ППК «Региональные ориентиры становления новой практики воспитания»</vt:lpstr>
      <vt:lpstr>ППК «Региональные ориентиры становления новой практики воспитания»</vt:lpstr>
      <vt:lpstr>ППК «Реализация концепции модернизации преподавания учебного предмета «Физическая культура»</vt:lpstr>
      <vt:lpstr>ППК «Реализация концепции модернизации преподавания учебного предмета «Физическая культура»</vt:lpstr>
      <vt:lpstr>ППК «Реализация концепции модернизации преподавания учебного предмета «Физическая культура»</vt:lpstr>
      <vt:lpstr>Перспективы создания и реализации сетевых программ: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Галина Валентиновна Куприянова</cp:lastModifiedBy>
  <cp:revision>185</cp:revision>
  <cp:lastPrinted>2018-10-02T08:25:38Z</cp:lastPrinted>
  <dcterms:created xsi:type="dcterms:W3CDTF">2017-01-12T11:53:49Z</dcterms:created>
  <dcterms:modified xsi:type="dcterms:W3CDTF">2018-10-02T08:25:43Z</dcterms:modified>
</cp:coreProperties>
</file>