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82" r:id="rId5"/>
    <p:sldId id="269" r:id="rId6"/>
    <p:sldId id="270" r:id="rId7"/>
    <p:sldId id="271" r:id="rId8"/>
    <p:sldId id="257" r:id="rId9"/>
    <p:sldId id="258" r:id="rId10"/>
    <p:sldId id="259" r:id="rId11"/>
    <p:sldId id="262" r:id="rId12"/>
    <p:sldId id="268" r:id="rId13"/>
    <p:sldId id="272" r:id="rId14"/>
    <p:sldId id="273" r:id="rId15"/>
    <p:sldId id="277" r:id="rId16"/>
    <p:sldId id="278" r:id="rId17"/>
    <p:sldId id="280" r:id="rId18"/>
    <p:sldId id="281" r:id="rId19"/>
    <p:sldId id="283" r:id="rId2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CCFF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90" autoAdjust="0"/>
  </p:normalViewPr>
  <p:slideViewPr>
    <p:cSldViewPr showGuides="1">
      <p:cViewPr varScale="1">
        <p:scale>
          <a:sx n="66" d="100"/>
          <a:sy n="66" d="100"/>
        </p:scale>
        <p:origin x="-19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E:\&#1059;&#1057;_2019\&#1053;&#1052;&#105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290463692038495E-2"/>
          <c:y val="3.2334370255156834E-2"/>
          <c:w val="0.95143175853018369"/>
          <c:h val="0.57595382920416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'диаграммы (3)'!$C$93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'диаграммы (3)'!$B$94:$B$104</c:f>
              <c:strCache>
                <c:ptCount val="11"/>
                <c:pt idx="0">
                  <c:v>Монография</c:v>
                </c:pt>
                <c:pt idx="1">
                  <c:v>Сборники конференций</c:v>
                </c:pt>
                <c:pt idx="2">
                  <c:v>Метод. рекомендации </c:v>
                </c:pt>
                <c:pt idx="3">
                  <c:v>Методические пособия </c:v>
                </c:pt>
                <c:pt idx="4">
                  <c:v>Учебное пособие</c:v>
                </c:pt>
                <c:pt idx="5">
                  <c:v>Учебно-метод. пособия </c:v>
                </c:pt>
                <c:pt idx="6">
                  <c:v>УМК</c:v>
                </c:pt>
                <c:pt idx="7">
                  <c:v>Практические пособия </c:v>
                </c:pt>
                <c:pt idx="8">
                  <c:v>Рабочие тетради</c:v>
                </c:pt>
                <c:pt idx="9">
                  <c:v>Информационно-методические материалы</c:v>
                </c:pt>
                <c:pt idx="10">
                  <c:v>Сборники из опыта работы</c:v>
                </c:pt>
              </c:strCache>
            </c:strRef>
          </c:cat>
          <c:val>
            <c:numRef>
              <c:f>'диаграммы (3)'!$C$94:$C$104</c:f>
              <c:numCache>
                <c:formatCode>General</c:formatCode>
                <c:ptCount val="11"/>
                <c:pt idx="0">
                  <c:v>1</c:v>
                </c:pt>
                <c:pt idx="1">
                  <c:v>11</c:v>
                </c:pt>
                <c:pt idx="2">
                  <c:v>49</c:v>
                </c:pt>
                <c:pt idx="3">
                  <c:v>5</c:v>
                </c:pt>
                <c:pt idx="4">
                  <c:v>3</c:v>
                </c:pt>
                <c:pt idx="5">
                  <c:v>9</c:v>
                </c:pt>
                <c:pt idx="6">
                  <c:v>1</c:v>
                </c:pt>
                <c:pt idx="7">
                  <c:v>5</c:v>
                </c:pt>
                <c:pt idx="8">
                  <c:v>3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'диаграммы (3)'!$D$93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92D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'диаграммы (3)'!$B$94:$B$104</c:f>
              <c:strCache>
                <c:ptCount val="11"/>
                <c:pt idx="0">
                  <c:v>Монография</c:v>
                </c:pt>
                <c:pt idx="1">
                  <c:v>Сборники конференций</c:v>
                </c:pt>
                <c:pt idx="2">
                  <c:v>Метод. рекомендации </c:v>
                </c:pt>
                <c:pt idx="3">
                  <c:v>Методические пособия </c:v>
                </c:pt>
                <c:pt idx="4">
                  <c:v>Учебное пособие</c:v>
                </c:pt>
                <c:pt idx="5">
                  <c:v>Учебно-метод. пособия </c:v>
                </c:pt>
                <c:pt idx="6">
                  <c:v>УМК</c:v>
                </c:pt>
                <c:pt idx="7">
                  <c:v>Практические пособия </c:v>
                </c:pt>
                <c:pt idx="8">
                  <c:v>Рабочие тетради</c:v>
                </c:pt>
                <c:pt idx="9">
                  <c:v>Информационно-методические материалы</c:v>
                </c:pt>
                <c:pt idx="10">
                  <c:v>Сборники из опыта работы</c:v>
                </c:pt>
              </c:strCache>
            </c:strRef>
          </c:cat>
          <c:val>
            <c:numRef>
              <c:f>'диаграммы (3)'!$D$94:$D$104</c:f>
              <c:numCache>
                <c:formatCode>General</c:formatCode>
                <c:ptCount val="11"/>
                <c:pt idx="0">
                  <c:v>1</c:v>
                </c:pt>
                <c:pt idx="1">
                  <c:v>6</c:v>
                </c:pt>
                <c:pt idx="2">
                  <c:v>45</c:v>
                </c:pt>
                <c:pt idx="3">
                  <c:v>6</c:v>
                </c:pt>
                <c:pt idx="4">
                  <c:v>7</c:v>
                </c:pt>
                <c:pt idx="5">
                  <c:v>4</c:v>
                </c:pt>
                <c:pt idx="6">
                  <c:v>1</c:v>
                </c:pt>
                <c:pt idx="7">
                  <c:v>13</c:v>
                </c:pt>
                <c:pt idx="8">
                  <c:v>4</c:v>
                </c:pt>
                <c:pt idx="9">
                  <c:v>11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'диаграммы (3)'!$E$93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CC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'диаграммы (3)'!$B$94:$B$104</c:f>
              <c:strCache>
                <c:ptCount val="11"/>
                <c:pt idx="0">
                  <c:v>Монография</c:v>
                </c:pt>
                <c:pt idx="1">
                  <c:v>Сборники конференций</c:v>
                </c:pt>
                <c:pt idx="2">
                  <c:v>Метод. рекомендации </c:v>
                </c:pt>
                <c:pt idx="3">
                  <c:v>Методические пособия </c:v>
                </c:pt>
                <c:pt idx="4">
                  <c:v>Учебное пособие</c:v>
                </c:pt>
                <c:pt idx="5">
                  <c:v>Учебно-метод. пособия </c:v>
                </c:pt>
                <c:pt idx="6">
                  <c:v>УМК</c:v>
                </c:pt>
                <c:pt idx="7">
                  <c:v>Практические пособия </c:v>
                </c:pt>
                <c:pt idx="8">
                  <c:v>Рабочие тетради</c:v>
                </c:pt>
                <c:pt idx="9">
                  <c:v>Информационно-методические материалы</c:v>
                </c:pt>
                <c:pt idx="10">
                  <c:v>Сборники из опыта работы</c:v>
                </c:pt>
              </c:strCache>
            </c:strRef>
          </c:cat>
          <c:val>
            <c:numRef>
              <c:f>'диаграммы (3)'!$E$94:$E$104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32</c:v>
                </c:pt>
                <c:pt idx="3">
                  <c:v>8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295680"/>
        <c:axId val="237508800"/>
      </c:barChart>
      <c:catAx>
        <c:axId val="13229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7508800"/>
        <c:crosses val="autoZero"/>
        <c:auto val="1"/>
        <c:lblAlgn val="ctr"/>
        <c:lblOffset val="100"/>
        <c:noMultiLvlLbl val="0"/>
      </c:catAx>
      <c:valAx>
        <c:axId val="23750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295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446161417322837"/>
          <c:y val="0.13111367255490131"/>
          <c:w val="0.41754593175853016"/>
          <c:h val="0.101145474576898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10.04.2019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9E334-AA56-488B-A937-A9E293DD7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46708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10.04.2019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274A2-29E1-4F1D-A549-93B2FB4A7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3094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74A2-29E1-4F1D-A549-93B2FB4A7F82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10.04.2019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541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74A2-29E1-4F1D-A549-93B2FB4A7F82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10.04.2019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29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74A2-29E1-4F1D-A549-93B2FB4A7F82}" type="slidenum">
              <a:rPr lang="ru-RU" smtClean="0"/>
              <a:t>15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10.04.2019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2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3C0-6A6C-492D-890C-75E2AE902F6A}" type="datetime1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37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44E7-DC5A-426F-AE8D-99BA69E04543}" type="datetime1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33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8001-BFFB-4400-87C2-CFEF24F74837}" type="datetime1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8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19BF-D37B-400B-9069-E5553C62ECCE}" type="datetime1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E40D-C2CA-4409-878E-31FCA1770297}" type="datetime1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28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FA85-2B15-4B31-9923-0D490A1F9382}" type="datetime1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15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9D94-4AA9-4BAA-9ECF-E94D7A8C2074}" type="datetime1">
              <a:rPr lang="ru-RU" smtClean="0"/>
              <a:t>12.04.2019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9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6950-5311-4639-A986-CB577FC57301}" type="datetime1">
              <a:rPr lang="ru-RU" smtClean="0"/>
              <a:t>12.04.2019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7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315E-BB91-4D38-BB83-296B80F9E891}" type="datetime1">
              <a:rPr lang="ru-RU" smtClean="0"/>
              <a:t>12.04.2019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8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A02-39F2-4ED5-B53E-2398CFD5B6A7}" type="datetime1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74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94A7-4065-4B83-8866-0FFEAD0F3A28}" type="datetime1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10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65E6C4-5D5A-4F21-B242-C2879563475C}" type="datetime1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AB67-F374-416F-9A28-9D18141760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0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.yar.ru/index.php?id=1963" TargetMode="External"/><Relationship Id="rId3" Type="http://schemas.openxmlformats.org/officeDocument/2006/relationships/hyperlink" Target="http://www.iro.yar.ru/index.php?id=2636" TargetMode="External"/><Relationship Id="rId7" Type="http://schemas.openxmlformats.org/officeDocument/2006/relationships/hyperlink" Target="http://www.iro.yar.ru/index.php?id=2916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://www.iro.yar.ru/index.php?id=35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o.yar.ru/index.php?id=2454" TargetMode="External"/><Relationship Id="rId11" Type="http://schemas.openxmlformats.org/officeDocument/2006/relationships/hyperlink" Target="http://www.iro.yar.ru/index.php?id=3659" TargetMode="External"/><Relationship Id="rId5" Type="http://schemas.openxmlformats.org/officeDocument/2006/relationships/hyperlink" Target="http://www.iro.yar.ru/index.php?id=2959" TargetMode="External"/><Relationship Id="rId10" Type="http://schemas.openxmlformats.org/officeDocument/2006/relationships/hyperlink" Target="http://www.iro.yar.ru/index.php?id=3057" TargetMode="External"/><Relationship Id="rId4" Type="http://schemas.openxmlformats.org/officeDocument/2006/relationships/hyperlink" Target="http://www.iro.yar.ru/index.php?id=2296" TargetMode="External"/><Relationship Id="rId9" Type="http://schemas.openxmlformats.org/officeDocument/2006/relationships/hyperlink" Target="http://www.forum.yar.ru/fileadmin/obr_forum1/2017/mater2017/sbornik-2017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ro.yar.ru/fileadmin/iro/k_men/2017/29-06-2017_sbornik_vk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33CC"/>
                </a:solidFill>
              </a:rPr>
              <a:t>Тема «Научно-методическое обеспечение преодоления профессиональных дефицитов»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5733256"/>
            <a:ext cx="2664296" cy="36004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33CC"/>
                </a:solidFill>
              </a:rPr>
              <a:t>Смирнова А.Н.,</a:t>
            </a:r>
          </a:p>
          <a:p>
            <a:r>
              <a:rPr lang="ru-RU" sz="1600" b="1" dirty="0" smtClean="0">
                <a:solidFill>
                  <a:srgbClr val="0033CC"/>
                </a:solidFill>
              </a:rPr>
              <a:t> проектор ГАУ ДПО ЯО ИРО</a:t>
            </a:r>
          </a:p>
          <a:p>
            <a:endParaRPr lang="ru-RU" sz="1600" b="1" dirty="0">
              <a:solidFill>
                <a:srgbClr val="0033CC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259632" y="35730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7030A0"/>
                </a:solidFill>
              </a:rPr>
              <a:t>Ученый совет</a:t>
            </a:r>
          </a:p>
          <a:p>
            <a:r>
              <a:rPr lang="ru-RU" b="1" smtClean="0">
                <a:solidFill>
                  <a:srgbClr val="7030A0"/>
                </a:solidFill>
              </a:rPr>
              <a:t> </a:t>
            </a:r>
            <a:r>
              <a:rPr lang="ru-RU" b="1" smtClean="0">
                <a:solidFill>
                  <a:srgbClr val="7030A0"/>
                </a:solidFill>
              </a:rPr>
              <a:t>10 </a:t>
            </a:r>
            <a:r>
              <a:rPr lang="ru-RU" b="1" dirty="0" smtClean="0">
                <a:solidFill>
                  <a:srgbClr val="7030A0"/>
                </a:solidFill>
              </a:rPr>
              <a:t>апреля 2019 года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660" y="162108"/>
            <a:ext cx="7875748" cy="81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62472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ЦОМ </a:t>
            </a:r>
            <a:endParaRPr lang="ru-RU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092437"/>
              </p:ext>
            </p:extLst>
          </p:nvPr>
        </p:nvGraphicFramePr>
        <p:xfrm>
          <a:off x="0" y="755596"/>
          <a:ext cx="9144001" cy="596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748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24464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46307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0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1.Коллективное проектирование ООП как инструмент развития организационной культуры: методические рекомендации / сост. Р. М.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Гайнутдинов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Н. В. Зайцева, В. Г. Константинова, Ярославль: ГАУ ДПО ЯО ИРО, 2017. — 51 с. — ФГОС </a:t>
                      </a:r>
                    </a:p>
                    <a:p>
                      <a:pPr lvl="0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2.Реализация ООП на основе программно-целевого управления: методические рекомендации / Р. М.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Гайнутдинов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 В. Зайцева, В Г. Константинова. Ярославль: ГАУ ДПО ЯО ИРО, 2017. — 97 с. —ФГОС </a:t>
                      </a:r>
                    </a:p>
                    <a:p>
                      <a:pPr lvl="0"/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«Управление качеством образования в условиях реализации ФГОС ОО»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«ФГОС: организация методической работы в школе» (56 ч.)</a:t>
                      </a:r>
                    </a:p>
                    <a:p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«Чемпионат эффективных управленческих решений», 2018:  команды Гаврилов-Ямского,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Мышкинского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Некоузского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</a:t>
                      </a:r>
                    </a:p>
                    <a:p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Стажировки на базе школ: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МОУ СШ № 12 им.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Дерунова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 Рыбинска, ИОЦ г. Рыбинска, МОУ Лицей № 86 г. Ярославля,  МОУ д/с № 12 г. Ярославля,  МОУ ОШ №3 г. Переславля-Залесского, МОУЦ СШ № 28 им. А.А. Суркова г. Рыбинска, МОУ СШ № 80 г. Ярославля, МОУ СШ № 89 г. Ярославля</a:t>
                      </a:r>
                    </a:p>
                    <a:p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87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1.Персональный менеджмент: от личной эффективности к развитию организации: учебное пособие / Р. М. 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Гайнутдинов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— Ярославль: ГАУ ДПО ЯО ИРО, 2016. – 138 с. (Развитие кадрового потенциала)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2.Персональный менеджмент: от личной эффективности к развитию организации: рабочая тетрадь / Р. М.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Гайнутдинов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— Ярославль: ГАУ ДПО ЯО ИРО, 2016. — 84 с. (Развитие кадрового потенциала)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9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1.Теоретические и практические аспекты управления образовательной организацией в современных условиях. 2.Методическое пособие по проектированию и управлению школой под редакцией Р.М.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Гайнутдинова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Ярославль. 2018 г. –  222 с.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«ФГОС: организация методической работы в школе» (56 ч.)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Дискуссионная площадка «Педсовет76.РФ» по теме</a:t>
                      </a:r>
                      <a:b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«Актуальные вопросы реализации ФГОС СОО»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Видеоконференция «Актуальные вопросы реализации ФГОС СОО» </a:t>
                      </a:r>
                    </a:p>
                    <a:p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75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946448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ИЦ</a:t>
            </a:r>
            <a:endParaRPr lang="ru-RU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552543"/>
              </p:ext>
            </p:extLst>
          </p:nvPr>
        </p:nvGraphicFramePr>
        <p:xfrm>
          <a:off x="34318" y="606698"/>
          <a:ext cx="9144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80366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9158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1.Интерактивная доска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ActivBoard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ПО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ActivInspire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система интерактивного тестирования: практическое пособие. Часть I. Основы работы / Е.В. Кувакина, Н.Н. Новикова. — Ярославль: ГОАУ ЯО ИРО, 2013. — 72 с. + DVD диск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2.ActivInspire и система интерактивного тестирования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ActivExpression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: учебно-методическое пособие. Часть 2. Дополнительные возможности ПО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ActivInspire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Часть 3. Подготовка учителей в области интерактивных средств обучения / Е.В. Кувакина, Н.Н. Новикова. — Ярославль: ГОАУ ЯО ИРО, 2014. — 72 с. + DVD диск.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«Информационно-коммуникационные технологии» (48 ч (36/12),  очно-заочная);</a:t>
                      </a:r>
                    </a:p>
                    <a:p>
                      <a:pPr lvl="0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Интерактивные средства обучения» (16 ч, очно);</a:t>
                      </a:r>
                    </a:p>
                    <a:p>
                      <a:pPr lvl="0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«Документ-камера как инструмент работы педагога» (18 ч (12/6), очно-заочно).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 ИКТ  в профессиональной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  педагогов РСО.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Демонстрация  умений через участие в  региональных конкурсах «Учитель года России», «Воспитатель года России» и др., сетевых образовательных событиях («Цифровой детский сад», «Замечательные люди рядом», «Космические фантазии» и др.), «Педагогического марафона »  на базе 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г.Ярославля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(2018-2019), в рамках Московского международного салона образования 18.04.18 проведение мастер-класс а по использованию интерактивного оборудования от компании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Polymedia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Щербакова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Н.В. СОШ №15 г. Ярославль)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педагоги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№13,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№15, СОШ №28 провели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мастер-класс по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скрайбингу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32098" y="3933056"/>
            <a:ext cx="1368152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0033CC"/>
                </a:solidFill>
              </a:rPr>
              <a:t>ЦРИИ</a:t>
            </a:r>
            <a:endParaRPr lang="ru-RU" sz="2400" b="1" dirty="0">
              <a:solidFill>
                <a:srgbClr val="0033CC"/>
              </a:solidFill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131360"/>
              </p:ext>
            </p:extLst>
          </p:nvPr>
        </p:nvGraphicFramePr>
        <p:xfrm>
          <a:off x="-1" y="4437112"/>
          <a:ext cx="9144001" cy="200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0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53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9820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6019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2256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Методическое сопровождение развития кадрового потенциала в условиях введения и реализации ФГОС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тираж 50)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«Научно-методическое сопровождение профессионального развития педагогов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образовательных организаций»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Конкурс на лучшую программу методического сопровождения.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Межрегиональная научно-практическая конференция </a:t>
                      </a:r>
                      <a:b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«Актуальные вопросы развития образования в ЯО: итоги 2018 года»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Малая конференция 1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Методическая служба: вызовы времени и стратегии развития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Стажировка на базе МО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344" y="84674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92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458379"/>
              </p:ext>
            </p:extLst>
          </p:nvPr>
        </p:nvGraphicFramePr>
        <p:xfrm>
          <a:off x="0" y="620688"/>
          <a:ext cx="9127655" cy="409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4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2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4480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97494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2202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2256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Модернизация технологий и содержания обучения предметной области «Физическая культура» в соответствии с ФГОС : методические рекомендации / А. П. Щербак. — Ярославль : ГАУ ДПО ЯО ИРО, 2018. — 96 с. — (ФГОС).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2.Методическое письмо о преподавании учебного предмета «Физическая культура» в ОО ЯО  в 2018/2019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уч.г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3.Оценка результатов освоения программы учебного предмета «Физическая культура»: методические рекомендации / А. П. Щербак, Т. Н. Филиппова, А. Н. Беляев. — Ярославль: ГАУ ДПО ЯО ИРО, 2018. — 78 с. — (Физическая культура и спорт)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«Достижение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личностных результатов на уроках физической культуры и ОБЖ» (36 час)</a:t>
                      </a:r>
                    </a:p>
                    <a:p>
                      <a:pPr marL="0" algn="l" defTabSz="914400" rtl="0" eaLnBrk="1" latinLnBrk="0" hangingPunct="1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«Реализация концепции модернизации преподавания учебного предмета «Физическая культура»» (36 час)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29.11.2018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Малая  конференция №3 «Профессиональные сообщества педагогов: ресурс повышения качества образования» в рамках Межрегиональной  научно-практической конференции </a:t>
                      </a:r>
                      <a:b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«Актуальные вопросы развития образования в Ярославской области: итоги 2018 года»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Беляев А.Н., учитель физической культуры МОУ СОШ № 48, г. Ярославль тема «Деятельность методического совета РМО в устранении профессиональных дефицитов учителей физической культуры»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07.09.2018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Региональный слет учителей физической культуры ЯО.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слета утвердили (за исключение четырех воздержавшихся из 183 чел.) региональную систему оценивания предметных результатов по учебному предмету «Физическая культура».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2018-2019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уч.г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система тестируется в ОО ЯО для дальнейшей корректировки (при необходимости)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67544" y="13762"/>
            <a:ext cx="1584176" cy="534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33CC"/>
                </a:solidFill>
              </a:rPr>
              <a:t>КФ и БЖ</a:t>
            </a:r>
            <a:endParaRPr lang="ru-RU" sz="2800" b="1" dirty="0">
              <a:solidFill>
                <a:srgbClr val="0033CC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653136"/>
            <a:ext cx="936104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33CC"/>
                </a:solidFill>
              </a:rPr>
              <a:t>СПО</a:t>
            </a:r>
            <a:endParaRPr lang="ru-RU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296526"/>
              </p:ext>
            </p:extLst>
          </p:nvPr>
        </p:nvGraphicFramePr>
        <p:xfrm>
          <a:off x="2" y="5143202"/>
          <a:ext cx="9143996" cy="1409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0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9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4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949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87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949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5072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7284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7367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Обновление компетенций преподавателей СПО. Предмет (Физика, Математика, Русский и т.п.), 36ч.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Технологии обучения в условиях реализации ФГОС СПО, 36ч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конкурсах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376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779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0"/>
            <a:ext cx="1234480" cy="490066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0033CC"/>
                </a:solidFill>
              </a:rPr>
              <a:t>КОПиП</a:t>
            </a:r>
            <a:endParaRPr lang="ru-RU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710305"/>
              </p:ext>
            </p:extLst>
          </p:nvPr>
        </p:nvGraphicFramePr>
        <p:xfrm>
          <a:off x="1" y="476672"/>
          <a:ext cx="9144000" cy="6325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0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96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7571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05983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9515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73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«Медиативный и восстановительный подходы в профилактике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поведения несовершеннолетних: опыт Ярославской области» (Сборник методические материалов, август 2016)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Материалы в сборнике «Вестник восстановительной юстиции»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Материалы в журнале «Дети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Ярославии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Серия брошюр «Служба медиации» (из трех изданий)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Методические рекомендации «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Медиация как инструмент перехода школ в эффективный режим работы»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«Медиация: подходы, практика, инструменты» (72ч.)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«Медиатор: цели, содержание, способы деятельности» (36 ч.)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Представление результатов на «Фестивале детских служб медиации»/ 2017, 2018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http://www.iro.yar.ru/index.php?id=3561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http://www.iro.yar.ru/index.php?id=2636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 Видеоконференция  «Медиация: межведомственный аспект»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http://www.iro.yar.ru/index.php?id=2296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Дискуссионная площадка «Педсовет76.РФ» по теме «Школьные службы медиации: проблемы и перспективы развития»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http://www.iro.yar.ru/index.php?id=2959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участие пилотных площадок проекта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-в Областном межведомственном семинаре  «Технологии развития служб медиации и примирения для несовершеннолетних в ЯО»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http://www.iro.yar.ru/index.php?id=2454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 Региональном семинаре «Распространение восстановительной практики в работе с несовершеннолетними в ЯО»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http://www.iro.yar.ru/index.php?id=2916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супервизий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коорд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медиаторами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http://www.iro.yar.ru/index.php?id=1963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6.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роведение стажировки в рамках ППК координаторами (координаторы от ГЦППМС, МОУ ДОД ЦДЮТТ, МДОУ «Лукошко», МОУ СОШ № 13»)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993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«Негативные социальные явления в среде несовершеннолетних сельского социума: сборник практических материалов» (100 шт.)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«Независимая оценка деятельности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образовательной организации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профилактике правонарушений несовершеннолетних средствами конкурсов профессионального мастерства» (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http://www.forum.yar.ru/fileadmin/obr_forum1/2017/mater2017/sbornik-2017.pdf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«Права ребенка и формы правовой защиты в законодательстве РФ» (36ч.)</a:t>
                      </a:r>
                    </a:p>
                    <a:p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«Новые задачи и инструменты их достижения в деятельности социального педагога» (72 ч.)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1.Международный форум Евразийский образовательный диалог (25-26.04. 2017)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Круглый стол «Профессиональный стандарт специалиста в области воспитания: социальный педагог» (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http://www.iro.yar.ru/index.php?id=3057</a:t>
                      </a: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2.Материалы деятельности БП ГАУ ДПО ЯО ИРО 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«Профилактика противоправного поведения несовершеннолетних в образовательной среде Ростовского МР» (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http://www.iro.yar.ru/index.php?id=3659</a:t>
                      </a: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64318" y="0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078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0"/>
            <a:ext cx="1522512" cy="490066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0033CC"/>
                </a:solidFill>
              </a:rPr>
              <a:t>КОПиП</a:t>
            </a:r>
            <a:endParaRPr lang="ru-RU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749056"/>
              </p:ext>
            </p:extLst>
          </p:nvPr>
        </p:nvGraphicFramePr>
        <p:xfrm>
          <a:off x="2" y="476672"/>
          <a:ext cx="9143999" cy="645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9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96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0292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7877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9515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902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Поликультурное образование и воспитание в современных условиях: учебно-методическое пособие. – Медведева С.А. Ярославль.: ГАУ ДПО ЯО ИРО. 2017. - 36 с.- (Социальное воспитание)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Статья в журнал Дети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Ярославии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«Формирование  толерантной образовательной среды в городской школе: профилактика межэтнических конфликтов» С.А. Медведева, ГАУ ДПО ЯО ИРО, И.В.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Батузова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Е.В.Аникеева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МОУ СШ № 8 г. Ярославля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«Профилактика межэтнических конфликтов через гармонизацию межнациональных отношений в поликультурной образовательной среде» (72 ч)</a:t>
                      </a:r>
                    </a:p>
                    <a:p>
                      <a:pPr marL="0" algn="l" defTabSz="914400" rtl="0" eaLnBrk="1" latinLnBrk="0" hangingPunct="1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«Формирование поликультурной компетентности педагога» (36ч.)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1.Выступления на видеоконференциях Аникеевой Е.В., зам.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дир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МОУ СШ 8 г. Ярославль; педагогов Лыковой С.И., Красавиной И.А., Цветковой И.В.,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Хухаревой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Н.Ф. и других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семинарах в рамках направления «Поликультурное образовательное пространство: формирование культуры межнациональных отношений»: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Саматоева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С.Л., Клепова С.С. Аникеева Е.В.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«Модели психологически безопасной  образовательной среды ОО» сб. практических материалов, 100 экз.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Статья «Формирование психологической культуры педагогов, их личностной и профессиональной позиции в работе по выявлению и поддержке одаренных детей» в сборнике «Инновационная деятельность сельских ОО: результаты и перспективы развития»/ под ред.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Л.В.Байбородовой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Ярославль, 2018. – 308 с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«Проектирование психологически безопасной . комфортной среды ОО» (42 ч.)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«ФГОС: психолого-педагогическое сопровождение одаренных детей» (48 ч.)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Представление модели на муниципальной конференции «Стратегия развития системы образования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Тутаевского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 на 2016–2020гг: промежуточные результаты и перспективы реализации» (2018).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2. Модели социально-психологического сопровождения одаренных детей (2016) (видеоконференция Иванова Ю.О.)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Мастер-классы педагогов Ермаковской СОШ на межрегиональной научно-практической конференции: Инновационная деятельность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сельских ОО: результаты и перспективы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развития (Ярославль - 2018).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9375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1.Методические рекомендации «Специфика профессиональной деятельности социально педагога в инклюзивном образовательном пространстве»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2.Информационно-методические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материалы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«Профилактика безнадзорности и правонарушений несовершеннолетних» (2 части) / 2017 – 2018)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3.«Социальное партнерство - ресурс развития системы профилактики правонарушений несовершеннолетних и защиты их прав» (</a:t>
                      </a:r>
                      <a:r>
                        <a:rPr lang="ru-RU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http://www.iro.yar.ru/fileadmin/iro/k_men/2017/29-06-2017_sbornik_vk.pdf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«Новые задачи и инструменты их достижения в деятельности социального педагога» (72 ч.)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2.ППК «Права ребенка и формы правовой защиты в законодательстве РФ» (36 ч.)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 «Социально-педагогические технологии работы с детьми – сиротами, детьми, оставшимися без попечения родителей» (24 ч.)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1.Участие в региональных конкурсах координаторов – специалистов в области воспитания: конкурс инновационных проектов и лучших практик педагогических работников, участвующих в воспитании детей и подростков и конкурс на лучшую организацию индивидуальной профилактической работы с несовершеннолетними в образовательной организации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432" y="-9098"/>
            <a:ext cx="431968" cy="431968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874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0"/>
            <a:ext cx="946448" cy="3945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</a:rPr>
              <a:t>КДО</a:t>
            </a:r>
            <a:endParaRPr lang="ru-RU" sz="24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580119"/>
              </p:ext>
            </p:extLst>
          </p:nvPr>
        </p:nvGraphicFramePr>
        <p:xfrm>
          <a:off x="1" y="438011"/>
          <a:ext cx="9143999" cy="6580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9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479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07228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7877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2969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768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1.ФГОС дошкольного образования: первые результаты. Текст: материалы межрегиональной научно-практической конференции / под общ. ред.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ГОАУ ЯО ИРО, 2015. – 72 с.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2.Развивающая предметно-пространственная среда в дошкольной образовательной организации (группе): учебное пособие /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Т.Н.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Зятинина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М.А.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Надежина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Г.В. Сергеева; под общ. ред.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ИРО, 2015. – 64 с.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3.Социальное партнерство дошкольной образовательной организации и семьи: требования ФГОС дошкольного образования: методические рекомендации /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др. – Ярославль: ГАУ ДПО ЯО ИРО, 2016. – 72 с.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</a:t>
                      </a:r>
                      <a:endParaRPr lang="ru-RU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4.Обновление образовательной деятельности в сфере дошкольного образования: обобщение опыта работы пилотных муниципальных образований по введению ФГОС ДО: сборник практических материалов/под общ. ред.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Т.Н. Захаровой. – Ярославль, ГАУ ДПО ЯО ИРО, 2017. – 110 с.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5.Реализация  ФГОС ДО в сельских дошкольных организациях ЯО : сборник практических материалов; под общ. ред. Е. 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О. 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Жбанниковой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Ярославль: ГАУ ДПО ЯО ИРО, 2018. — 58 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«Технологии работы педагога в условиях стандартизации дошкольного образования»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«ФГОС ДО: проектирование развивающей предметно-пространственной среды»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 «ФГОС ДО: социально-педагогическое партнерство с семьей»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4.ППК «Поддержка индивидуальности и инициативы детей дошкольного возраста»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5.ППК «Оценка качества дошкольного образования»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5.ППК «ФГОС ДО: достижение целевых ориентиров образования (ранний возраст)»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6.ППК«Познавательное развитие детей в раннем возрасте» (56 ч.)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Цикл семинаров «Эффективные практики реализации ФГОС ДО» (</a:t>
                      </a:r>
                      <a:r>
                        <a:rPr lang="ru-RU" sz="1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встреч с 31.03.2016 по 07.11.2018 на базе г. Рыбинска, Ярославля, Переславля-Залесского,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Тутаевского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Угличского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Гаврилов-Ямского,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Некоузского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Ростовского, Ярославского, Пошехонского, Даниловского, Рыбинского, Некрасовского МР):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 опыт педагогов всех муниципальных образований региона.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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Издание цитируется в публикации педагога-практика Корневой Н.М. (в соавторстве с Г.В. Сергеевой) «Семейно-педагогическое сообщество как основа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межпоколенного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взаимодействия в детском саду» // Детский сад: теория и практика. 2017.№ 12. С.42 -49.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Региональные конкурсы: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«Воспитатель года России»;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«Детский сад года»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Региональный конкурс среди педагогов дошкольного образования «Дорога к современному дошкольному образованию»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(2018, 21 участник из 8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48076110"/>
                  </a:ext>
                </a:extLst>
              </a:tr>
              <a:tr h="17187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1.Оценка качества дошкольного образования: практическое пособие / Е. 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М. 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Надежина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— Ярославль : ГАУ ДПО ЯО ИРО, 2018. — 52 с.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2.Совершенствование компетентности педагогов дошкольного образования. Внутриорганизационные решения: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пособие /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 В. и др.; под ред. Е. 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Ю. И.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Турыгиной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— Ярославль : ГАУ ДПО ЯО ИРО, 2017. — 66 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1516177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448" y="25192"/>
            <a:ext cx="432048" cy="432048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54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0"/>
            <a:ext cx="1234480" cy="3945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</a:rPr>
              <a:t>КДО</a:t>
            </a:r>
            <a:endParaRPr lang="ru-RU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151292"/>
              </p:ext>
            </p:extLst>
          </p:nvPr>
        </p:nvGraphicFramePr>
        <p:xfrm>
          <a:off x="-1" y="620688"/>
          <a:ext cx="9144828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9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8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96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72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0292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7877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5889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9728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1.ФГОС ДО: организация игровой деятельности детей: хрестоматия /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др.. – Ярославль: ГОАУ ЯО ИРО, 2015. – 80 с.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ФГОС ДО: организация игровой деятельности детей»: рабочая тетрадь /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Т.Н. Захарова, Т.Н.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Зятинина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О.А.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Жбанникова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М.А.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Надежина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Г.В. Сергеева. – Ярославль: ГОАУ ЯО ИРО, 2015. – 36 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 «ФГОС ДО: организация игровой деятельности детей»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ППК «Технологии работы педагога в условиях стандартизации дошкольного образования»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ППК «ФГОС ДО: проектирование развивающей предметно-пространственной среды» (56 ч.)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Региональные конкурсы среди педагогов дошкольного образования: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«Организация игровой деятельности дошкольников» (2016, 55 участников из 36 учреждений)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«Технологии успешной социализации детей дошкольного возраста» (2016, 32 участника из 22 учреждений региона)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91648194"/>
                  </a:ext>
                </a:extLst>
              </a:tr>
              <a:tr h="814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этических представлений дошкольников в игре. Игры-путешествия: Практическое пособие / Т.Н. Захарова – Ярославль, ГАУ ДПО ЯО ИРО, 2016. – 131 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1496543"/>
                  </a:ext>
                </a:extLst>
              </a:tr>
              <a:tr h="18641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1.Организация проектной деятельности в дошкольном образовательном  учреждении «Александр Невский - богатырь Земли Русской: методическое пособие / авт.-сост.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Т.Н. Захарова, Г.В. Сергеева. – Ярославль: ГАУ ДПО ЯО ИРО, 2016. – 60 с.</a:t>
                      </a:r>
                    </a:p>
                    <a:p>
                      <a:pPr marL="0" algn="l" defTabSz="914400" rtl="0" eaLnBrk="1" latinLnBrk="0" hangingPunct="1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2.Информационно-образовательная среда ДОО: метод. Рекомендации / Е,В.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О.А.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Жбанникова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М.А.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Надежина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Г.В. Сергеева; под общ. ред.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2016. – 64 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 «Технологии работы педагога в условиях стандартизации дошкольного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образования» (56 ч.)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ППК «ФГОС ДО: проектирование развивающей предметно-пространственной среды» (56 ч.)</a:t>
                      </a:r>
                    </a:p>
                    <a:p>
                      <a:pPr marL="87313" marR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Региональный конкурс среди педагогов дошкольного образования «Маленький исследователь. Проектирование среды, способствующей развитию познавательных способностей детей дошкольного возраста» (2018, 27 участников из 21 учреждения)</a:t>
                      </a:r>
                    </a:p>
                    <a:p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Научно-практическая конференция «Актуальные вопросы развития образования в Ярославской области: итоги 2018 года»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Малая конференция № 7 «Траектория развития регионального дошкольного образования: оценка для развития»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»: 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методических материалов педагогов-практиков в рамках кейс-сессии «Детский сад в цифрах и «цифре». 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Выступали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Кокуева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О. В., ст. воспитатель МДОУ «Детский сад № 3 «Солнышко», г. Гаврилов –Ям, Полякова Е. Н., методист ГПОАУ ЯО РППК,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Ситкина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Н.А., воспитатель МДОУ «Детский сад №106», г. Ярославль.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805075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216" y="4805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345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0"/>
            <a:ext cx="802432" cy="3945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33CC"/>
                </a:solidFill>
              </a:rPr>
              <a:t>КНО</a:t>
            </a:r>
            <a:endParaRPr lang="ru-RU" sz="20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789864"/>
              </p:ext>
            </p:extLst>
          </p:nvPr>
        </p:nvGraphicFramePr>
        <p:xfrm>
          <a:off x="-828" y="404664"/>
          <a:ext cx="9144828" cy="6945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9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8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06360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9408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.Педагогические стратегии улучшения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преподавна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школе. Дневник обучающегося педагога: учебное пособие/ О.В. Тихомирова, С.М. Полищук, под общ. ред.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А.В.Золотаревой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2017. – 52 с. (Развитие кадрового потенциала)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2.Бородкина Н.В. Соловьев Я.С. Историческое со-бытие в образовательных со-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бытиях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начальной школы (к юбилею Александра Невского): учебно-методическое пособие. – Ярославль: ГАУ ДПО ЯО ИРО, 2016. – 71 с. (ФГОС)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3.Со-бытийность образовательной деятельности в детском саду и школе: сб. статей/ сост.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Н.В.Бородкина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Е.В.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Коточигова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Я.С. Соловьев,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др.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Ярославль: ГАУ ДПО ИРО, 2017. – 140 с. –ФГОС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«Педагогические стратегии улучшения качества преподавания в школе» (72 /36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«Модернизация содержания и технологий НОО» (144/ 72ч)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«ФГОС: проектирование образовательного процесса на основе со-бытийного подхода» (72 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педагогических практик представлено на межрегиональной конференции по направлению «Модернизация содержания и технологий достижения образовательных результатов» 06.12.16</a:t>
                      </a:r>
                    </a:p>
                    <a:p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Семинары и мастер-классы по событийному подходу:.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Ендресяк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И.П. ( СШ №1 Гаврилов-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Ямский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МР);  Серебрякова Л.Я., Грачева И.В. (МОУ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Скалинская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ОШ  Первомайский МР) </a:t>
                      </a:r>
                    </a:p>
                    <a:p>
                      <a:endParaRPr lang="ru-RU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91648194"/>
                  </a:ext>
                </a:extLst>
              </a:tr>
              <a:tr h="814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Индивидуализация образовательного процесса: практическое пособие/ под ред.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Л.В.Байбородовой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2018. – 88 с. (ФГОС)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 «Технологии работы учителя в условиях реализации ФГОС НОО» (72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критического мышления школьников» (72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«Индивидуализация образовательного процесса в школе» (72 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Межрегиональная видеоконференция  «Формирование у детей компетентностей 21 века: первый опыт»  31.10.18 :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Ровнова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С.М,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Флягина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М.Н. (СШ № 48),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Сергеева И. С., Трифонова И. Л.(СШ № 83), Лежникова И.В. (СШ №81 ) г. Ярославль;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Ендресяк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И.П. ( СШ №1 Гаврилов-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Ямский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МР)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Семинар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«Возможности УМК “Начальная школа 21 века” в реализации технологий формирующего оценивания».07.02.18 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Гусарова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О.В., Первушина Е.Е., Смелова О.В., Кольцова В.В.,(СШ № 3 г. Тутаев)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1496543"/>
                  </a:ext>
                </a:extLst>
              </a:tr>
              <a:tr h="1864114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Проектная и исследовательская деятельность дошкольников и младших школьников: учебное пособие/О.В. Тихомирова, Н.В. Бородкина, Я.С. Соловьев. Под общ. ред. О.В. Тихомировой. - Ярославль: ГАУ ДПО ЯО ИРО, 2017. -222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«Проектная и исследовательская деятельность как инструмент реализации ФГОС ДО и ФГОС НОО» (72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«ФГОС: проектирование образовательного процесса на основе со-бытийного подхода»(72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Тьюторское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сопровождение профессионального развития педагога» (36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 «Педагогические стратегии улучшения качества преподавания в школе» (72 / 36 ч)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Семинар в рамках деятельности РИП .24.11.16: Сахарова Н.А., Кашина Н.В.(Петровская СОШ),  Дерябина Н.В.(Гимназия  г. Ростов)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Межрегиональная научно-практическая конференция «Актуальные вопросы развития образования в Ярославской области: итоги 2017 года» :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Соколова Т. В. (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Первомайский МР), Воронина О.Г. (Гаврилов-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Ямский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МР),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Дуянова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М.В.,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Баутина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Е.Н. (СШ  №60  г. Ярославль), Доронина И. А. (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Скалинская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Первомайский МР).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805075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480" y="0"/>
            <a:ext cx="404664" cy="404664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23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0"/>
            <a:ext cx="802432" cy="3945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33CC"/>
                </a:solidFill>
              </a:rPr>
              <a:t>КНО</a:t>
            </a:r>
            <a:endParaRPr lang="ru-RU" sz="20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929772"/>
              </p:ext>
            </p:extLst>
          </p:nvPr>
        </p:nvGraphicFramePr>
        <p:xfrm>
          <a:off x="-828" y="390992"/>
          <a:ext cx="9144828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6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5889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7409"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1.Формирующее оценивание в школе: учебное пособие/ Н. В. Бородкина, О. В. Тихомирова — Ярославль: ГАУ ДПО ЯО ИРО, 2018. — 118 с. (ФГОС)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2.Учимся формирующему оцениванию: рабочая тетрадь для педагогов/ Н.В. Бородкина, О.В. Тихомирова/ под общ. ред.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А.В.Золотаревой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2017. – 60 с. (ФГОС)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3.Использование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фрмирующего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оценивания в учебном процессе: методические рекомендации/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О.В.Тихомирова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Н.В.Бородкина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под общ. ред.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А.В.Золотаревой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2017. – 78 с. (ФГОС)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4.Тьюторское сопровождение профессионального развития педагога в условиях  ОО: учебно-метод. пособие/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О.В.Тихомирова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др. – Ярославль: ИД «Канцлер», 2015. – 88 с.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Тьюторское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сопровождение профессионального развития педагога: учебно-методическое пособие/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Н.В.Бородкина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А.В.Золотарева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А.Л.Пикина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О,В,Тихомирова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2017. – 326 с. (Развитие кадрового потенциала)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«Формирующее оценивание в школе» (72 / 36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«Проектирование учебной деятельности на основе формирующего оценивания» (36 ч)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Тьюторское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сопровождение профессионального развития педагога» (36 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Научно-методический семинар «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Тьюторское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сопровождение профессионального развития педагога» 17.05.18 : Соколова И.Ю.(ЦОФОО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Некоузский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МР), Денисова М.В.(ЦОФОУ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Даниловский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МР), Кольцова В.В.(СОШ № 3), Смирнова О.Д.(СШ № 4) г Тутаев.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Семинар «Современное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родительство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попытка осмысления» .9.03.17: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Пятницына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Н.Л., Горюнова Е.А., МОУ СОШ №5 г. Углич.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Межрегиональная научно-практическая конференция 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«Актуальные вопросы развития образования в Ярославской области: итоги 2017 года» :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Искакова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С.П. (Тутаев),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Холоднова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А.Л. 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Икина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Н.Е.(Данилов),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Межрегиональная научно-практическая конференция 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«Актуальные вопросы развития образования в Ярославской области: итоги 2018 года»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Аванесова М.А,  Вахнина О.Ф. (Тутаев),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Пятницына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Н.Л., Горюнова Е.А. (Углич)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91648194"/>
                  </a:ext>
                </a:extLst>
              </a:tr>
              <a:tr h="81436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Обучение младших школьников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ограниченными возможностями здоровья: учебно-методическое пособие. / Л. А. Гусева, Л. Ю. Сысуева — Ярославль: ГАУ ДПО ЯО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ИРО, 2018. — 96 с. — (Инклюзивное образование).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Достижение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личностных результатов средствами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деятельностного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подхода: учебное пособие / О. В. Тихомирова, Н. В. Бородкина. — Ярославль: ГАУ ДПО ЯО ИРО, 2018. — 160 с. (ФГОС)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Обучение младших школьников смысловому чтению: учебно-методическое пособие/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Н.В.Бородкина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Л.Ю.Сысуева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– Ярославль: ГАУ ДПО ЯО ИРО, 2017. – 100 с. (ФГОС)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Обучение младших школьников смысловому чтению: рабочая тетрадь для педагогов / Н. В. Бородкина, О. В. Тихомирова  — Ярославль: ГАУ ДПО ЯО ИРО, 2018. — 36 с. (ФГОС)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«Обучение младшего школьника с ОВЗ в общеобразовательном классе» (72 ч)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 «ФГОС НОО: достижение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личностных результатов» (72 ч)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 «Педагогическое сопровождение развития одаренных детей в начальной школе» (72 ч)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4.ППК «Обучение младших школьников смысловому чтению» (72 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КПК ««Обучение младших школьников смысловому чтению» 16 .12.16:.Барабанщикова Е.В.,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Честнокова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Е.В.,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Казнина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И.В., </a:t>
                      </a:r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Клопова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Г.Н., Смирнова Е.Н. ( Борисоглебская СОШ № 1)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149654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0432" y="2332"/>
            <a:ext cx="431968" cy="431968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054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3439294" cy="903000"/>
          </a:xfrm>
        </p:spPr>
        <p:txBody>
          <a:bodyPr/>
          <a:lstStyle/>
          <a:p>
            <a:r>
              <a:rPr lang="ru-RU" b="1" dirty="0" smtClean="0">
                <a:solidFill>
                  <a:srgbClr val="0033CC"/>
                </a:solidFill>
              </a:rPr>
              <a:t>Предложения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425" y="1009314"/>
            <a:ext cx="8186627" cy="508398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400" dirty="0"/>
              <a:t>В рамках внутрифирменного обучения провести семинары:</a:t>
            </a:r>
          </a:p>
          <a:p>
            <a:pPr lvl="1"/>
            <a:r>
              <a:rPr lang="ru-RU" sz="2400" dirty="0"/>
              <a:t>о новых подходах к мониторингу программ ДПО </a:t>
            </a:r>
            <a:endParaRPr lang="ru-RU" sz="2400" dirty="0" smtClean="0"/>
          </a:p>
          <a:p>
            <a:pPr lvl="1"/>
            <a:r>
              <a:rPr lang="ru-RU" sz="2400" dirty="0" smtClean="0"/>
              <a:t>о </a:t>
            </a:r>
            <a:r>
              <a:rPr lang="ru-RU" sz="2400" dirty="0"/>
              <a:t>жанрах научно-методической продукции </a:t>
            </a:r>
          </a:p>
          <a:p>
            <a:pPr lvl="0"/>
            <a:r>
              <a:rPr lang="ru-RU" sz="2400" dirty="0" smtClean="0"/>
              <a:t>Внести </a:t>
            </a:r>
            <a:r>
              <a:rPr lang="ru-RU" sz="2400" dirty="0"/>
              <a:t>изменения в программы ДПО по обновлению технологий формирования и развития </a:t>
            </a:r>
            <a:r>
              <a:rPr lang="ru-RU" sz="2400"/>
              <a:t>компетенций </a:t>
            </a:r>
            <a:r>
              <a:rPr lang="ru-RU" sz="2400" smtClean="0"/>
              <a:t>педагогов в </a:t>
            </a:r>
            <a:r>
              <a:rPr lang="ru-RU" sz="2400" dirty="0"/>
              <a:t>логике восполнения профессиональных дефицитов </a:t>
            </a:r>
            <a:endParaRPr lang="ru-RU" sz="2400" dirty="0" smtClean="0"/>
          </a:p>
          <a:p>
            <a:pPr lvl="0"/>
            <a:r>
              <a:rPr lang="ru-RU" sz="2400" dirty="0" smtClean="0"/>
              <a:t>Создать </a:t>
            </a:r>
            <a:r>
              <a:rPr lang="ru-RU" sz="2400" dirty="0"/>
              <a:t>и поддерживать в актуальном состоянии каталоги </a:t>
            </a:r>
            <a:r>
              <a:rPr lang="ru-RU" sz="2400" dirty="0" smtClean="0"/>
              <a:t>Интернет </a:t>
            </a:r>
            <a:r>
              <a:rPr lang="ru-RU" sz="2400" dirty="0"/>
              <a:t>ресурсов </a:t>
            </a:r>
            <a:r>
              <a:rPr lang="ru-RU" sz="2400" dirty="0" smtClean="0"/>
              <a:t>по ключевым направлениям ДПО на портале ИРО</a:t>
            </a:r>
            <a:endParaRPr lang="ru-RU" sz="2400" dirty="0"/>
          </a:p>
          <a:p>
            <a:r>
              <a:rPr lang="ru-RU" sz="2400" dirty="0"/>
              <a:t>Разработать </a:t>
            </a:r>
            <a:r>
              <a:rPr lang="ru-RU" sz="2400" dirty="0" smtClean="0"/>
              <a:t>инструмент для проведения мониторинга о влиянии </a:t>
            </a:r>
            <a:r>
              <a:rPr lang="ru-RU" sz="2400" dirty="0"/>
              <a:t>научно-методического обеспечения на преодоление профессиональных дефицитов педагогов как условия повышения качества </a:t>
            </a:r>
            <a:r>
              <a:rPr lang="ru-RU" sz="2400" dirty="0" smtClean="0"/>
              <a:t>образования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084" y="139452"/>
            <a:ext cx="431968" cy="431968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208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466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</a:rPr>
              <a:t>Профессиональные дефициты</a:t>
            </a:r>
            <a:endParaRPr lang="ru-RU" sz="32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800" b="1" dirty="0" smtClean="0"/>
              <a:t>Предметные компетенции 		</a:t>
            </a:r>
            <a:r>
              <a:rPr lang="ru-RU" sz="1800" b="1" dirty="0" err="1" smtClean="0"/>
              <a:t>Метапредметные</a:t>
            </a:r>
            <a:r>
              <a:rPr lang="ru-RU" sz="1800" b="1" dirty="0" smtClean="0"/>
              <a:t> компетенции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900" b="1" i="1" dirty="0" smtClean="0"/>
              <a:t>Инструменты выявления дефицитов</a:t>
            </a:r>
            <a:r>
              <a:rPr lang="ru-RU" sz="1600" dirty="0" smtClean="0"/>
              <a:t>:</a:t>
            </a:r>
          </a:p>
          <a:p>
            <a:r>
              <a:rPr lang="ru-RU" sz="1700" dirty="0" smtClean="0"/>
              <a:t>ГИА, ВПР </a:t>
            </a:r>
          </a:p>
          <a:p>
            <a:r>
              <a:rPr lang="ru-RU" sz="1700" dirty="0" smtClean="0"/>
              <a:t>устный опрос, беседа, </a:t>
            </a:r>
            <a:r>
              <a:rPr lang="ru-RU" sz="1700" dirty="0"/>
              <a:t>фокус групповых </a:t>
            </a:r>
            <a:r>
              <a:rPr lang="ru-RU" sz="1700" dirty="0" smtClean="0"/>
              <a:t>исследований (ЦОМ)</a:t>
            </a:r>
          </a:p>
          <a:p>
            <a:r>
              <a:rPr lang="ru-RU" sz="1700" dirty="0" smtClean="0"/>
              <a:t>культура </a:t>
            </a:r>
            <a:r>
              <a:rPr lang="ru-RU" sz="1700" dirty="0"/>
              <a:t>взаимодействия при работе в группах на занятиях. Культура общения по электронной </a:t>
            </a:r>
            <a:r>
              <a:rPr lang="ru-RU" sz="1700" dirty="0" smtClean="0"/>
              <a:t>почте, лист самооценки, практические задания </a:t>
            </a:r>
            <a:r>
              <a:rPr lang="ru-RU" sz="1700" dirty="0"/>
              <a:t>на очных занятиях и </a:t>
            </a:r>
            <a:r>
              <a:rPr lang="ru-RU" sz="1700" dirty="0" smtClean="0"/>
              <a:t>онлайн,  конкурсные работы (КГД)</a:t>
            </a:r>
          </a:p>
          <a:p>
            <a:r>
              <a:rPr lang="ru-RU" sz="1700" dirty="0" smtClean="0"/>
              <a:t>опрос </a:t>
            </a:r>
            <a:r>
              <a:rPr lang="ru-RU" sz="1700" dirty="0"/>
              <a:t>представителей муниципальных методических объединений учителей ФК </a:t>
            </a:r>
            <a:r>
              <a:rPr lang="ru-RU" sz="1700" dirty="0" smtClean="0"/>
              <a:t>(</a:t>
            </a:r>
            <a:r>
              <a:rPr lang="ru-RU" sz="1700" dirty="0" err="1" smtClean="0"/>
              <a:t>КФиБЖ</a:t>
            </a:r>
            <a:r>
              <a:rPr lang="ru-RU" sz="1700" dirty="0" smtClean="0"/>
              <a:t>)</a:t>
            </a:r>
          </a:p>
          <a:p>
            <a:r>
              <a:rPr lang="ru-RU" sz="1700" dirty="0" smtClean="0"/>
              <a:t>входная </a:t>
            </a:r>
            <a:r>
              <a:rPr lang="ru-RU" sz="1700" dirty="0"/>
              <a:t>и выходная диагностика на </a:t>
            </a:r>
            <a:r>
              <a:rPr lang="ru-RU" sz="1700" dirty="0" smtClean="0"/>
              <a:t>курсах: </a:t>
            </a:r>
            <a:r>
              <a:rPr lang="ru-RU" sz="1700" dirty="0"/>
              <a:t>анкетирование, тестовая работа, собеседование, кейс-</a:t>
            </a:r>
            <a:r>
              <a:rPr lang="ru-RU" sz="1700" dirty="0" err="1"/>
              <a:t>стади</a:t>
            </a:r>
            <a:r>
              <a:rPr lang="ru-RU" sz="1700" dirty="0"/>
              <a:t>, </a:t>
            </a:r>
            <a:r>
              <a:rPr lang="ru-RU" sz="1700" dirty="0" err="1" smtClean="0"/>
              <a:t>компетентностно</a:t>
            </a:r>
            <a:r>
              <a:rPr lang="ru-RU" sz="1700" dirty="0" smtClean="0"/>
              <a:t>-ориентированные </a:t>
            </a:r>
            <a:r>
              <a:rPr lang="ru-RU" sz="1700" dirty="0"/>
              <a:t>задания, отчет по </a:t>
            </a:r>
            <a:r>
              <a:rPr lang="ru-RU" sz="1700" dirty="0" smtClean="0"/>
              <a:t>стажировке, итоговые продукты (КГД)</a:t>
            </a:r>
          </a:p>
          <a:p>
            <a:r>
              <a:rPr lang="ru-RU" sz="1700" dirty="0"/>
              <a:t>самооценка  и экспертная </a:t>
            </a:r>
            <a:r>
              <a:rPr lang="ru-RU" sz="1700" dirty="0" smtClean="0"/>
              <a:t>оценка, анкетирование, анализ </a:t>
            </a:r>
            <a:r>
              <a:rPr lang="ru-RU" sz="1700" dirty="0"/>
              <a:t>методических продуктов </a:t>
            </a:r>
            <a:r>
              <a:rPr lang="ru-RU" sz="1700" dirty="0" smtClean="0"/>
              <a:t>на курсах (КПО)</a:t>
            </a:r>
          </a:p>
          <a:p>
            <a:r>
              <a:rPr lang="ru-RU" sz="1700" dirty="0" smtClean="0"/>
              <a:t>диагностика </a:t>
            </a:r>
            <a:r>
              <a:rPr lang="ru-RU" sz="1700" dirty="0"/>
              <a:t>профессиональной </a:t>
            </a:r>
            <a:r>
              <a:rPr lang="ru-RU" sz="1700" dirty="0" smtClean="0"/>
              <a:t>компетентности (ЦРИИ)</a:t>
            </a:r>
          </a:p>
          <a:p>
            <a:r>
              <a:rPr lang="ru-RU" sz="1700" dirty="0"/>
              <a:t>тест, анкета, анализ ситуации (кейс), фокус-группа, экспертная оценка (в рамках конкурсной деятельности), региональный мониторинг, технология «Круг», </a:t>
            </a:r>
            <a:r>
              <a:rPr lang="ru-RU" sz="1700" dirty="0" smtClean="0"/>
              <a:t>материалы Координационного совета ДО ЯО и данные </a:t>
            </a:r>
            <a:r>
              <a:rPr lang="ru-RU" sz="1700" dirty="0"/>
              <a:t>УМВД (по годам) о состоянии безнадзорности и правонарушений среди несовершеннолетних, аналитическая справка мобильной группы КДН и ЗП ЯО, </a:t>
            </a:r>
            <a:r>
              <a:rPr lang="ru-RU" sz="1700" dirty="0" smtClean="0"/>
              <a:t>анализ </a:t>
            </a:r>
            <a:r>
              <a:rPr lang="ru-RU" sz="1700" dirty="0"/>
              <a:t>ЦОККО, продукты курсовой деятельности (</a:t>
            </a:r>
            <a:r>
              <a:rPr lang="ru-RU" sz="1700" dirty="0" err="1"/>
              <a:t>КОПиП</a:t>
            </a:r>
            <a:r>
              <a:rPr lang="ru-RU" sz="1700" dirty="0" smtClean="0"/>
              <a:t>)</a:t>
            </a:r>
          </a:p>
          <a:p>
            <a:pPr lvl="0"/>
            <a:r>
              <a:rPr lang="ru-RU" sz="1700" dirty="0"/>
              <a:t>самооценка через анкетирование,  кейс (ИЦ</a:t>
            </a:r>
            <a:r>
              <a:rPr lang="ru-RU" sz="1700" dirty="0" smtClean="0"/>
              <a:t>)</a:t>
            </a:r>
          </a:p>
          <a:p>
            <a:pPr lvl="0"/>
            <a:r>
              <a:rPr lang="ru-RU" sz="1700" dirty="0" smtClean="0"/>
              <a:t>диагностика </a:t>
            </a:r>
            <a:r>
              <a:rPr lang="ru-RU" sz="1700" dirty="0"/>
              <a:t>профессиональной компетентности, диагностика </a:t>
            </a:r>
            <a:r>
              <a:rPr lang="ru-RU" sz="1700" dirty="0" err="1"/>
              <a:t>метапредметных</a:t>
            </a:r>
            <a:r>
              <a:rPr lang="ru-RU" sz="1700" dirty="0"/>
              <a:t> </a:t>
            </a:r>
            <a:r>
              <a:rPr lang="ru-RU" sz="1700" dirty="0" smtClean="0"/>
              <a:t>компетенций-</a:t>
            </a:r>
            <a:r>
              <a:rPr lang="ru-RU" sz="1700" dirty="0" err="1" smtClean="0"/>
              <a:t>тестинг</a:t>
            </a:r>
            <a:r>
              <a:rPr lang="ru-RU" sz="1700" dirty="0" smtClean="0"/>
              <a:t>  </a:t>
            </a:r>
            <a:r>
              <a:rPr lang="ru-RU" sz="1700" dirty="0"/>
              <a:t>(КНО)</a:t>
            </a:r>
          </a:p>
          <a:p>
            <a:endParaRPr lang="ru-RU" sz="1600" dirty="0"/>
          </a:p>
          <a:p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59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</a:rPr>
              <a:t>Профессиональные дефициты</a:t>
            </a:r>
            <a:endParaRPr lang="ru-RU" sz="32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5283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 smtClean="0"/>
              <a:t>Метапредметные</a:t>
            </a:r>
            <a:r>
              <a:rPr lang="ru-RU" sz="2400" b="1" dirty="0" smtClean="0"/>
              <a:t> компетенции</a:t>
            </a:r>
          </a:p>
          <a:p>
            <a:pPr marL="541338" indent="266700"/>
            <a:r>
              <a:rPr lang="ru-RU" sz="2400" dirty="0" smtClean="0"/>
              <a:t>Целеполагание</a:t>
            </a:r>
          </a:p>
          <a:p>
            <a:pPr marL="541338" indent="266700"/>
            <a:r>
              <a:rPr lang="ru-RU" sz="2400" dirty="0" smtClean="0"/>
              <a:t>Технологическая</a:t>
            </a:r>
          </a:p>
          <a:p>
            <a:pPr marL="541338" indent="266700"/>
            <a:r>
              <a:rPr lang="ru-RU" sz="2400" dirty="0" smtClean="0"/>
              <a:t>Оценочная</a:t>
            </a:r>
          </a:p>
          <a:p>
            <a:pPr marL="541338" indent="266700"/>
            <a:r>
              <a:rPr lang="ru-RU" sz="2400" dirty="0" smtClean="0"/>
              <a:t>Коммуникативная</a:t>
            </a:r>
          </a:p>
          <a:p>
            <a:pPr marL="541338" indent="266700"/>
            <a:r>
              <a:rPr lang="ru-RU" sz="2400" dirty="0" smtClean="0"/>
              <a:t>Методическая</a:t>
            </a:r>
          </a:p>
          <a:p>
            <a:pPr marL="541338" indent="266700"/>
            <a:r>
              <a:rPr lang="ru-RU" sz="2400" dirty="0" smtClean="0"/>
              <a:t>Информационная (ИКТ)</a:t>
            </a:r>
          </a:p>
          <a:p>
            <a:pPr marL="541338" indent="266700"/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672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886700" cy="52995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33CC"/>
                </a:solidFill>
              </a:rPr>
              <a:t>Научно-методическая продукция ИРО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5661248"/>
            <a:ext cx="266348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2016 год – 89 разработок</a:t>
            </a:r>
          </a:p>
          <a:p>
            <a:r>
              <a:rPr lang="ru-RU" dirty="0" smtClean="0">
                <a:solidFill>
                  <a:srgbClr val="0033CC"/>
                </a:solidFill>
              </a:rPr>
              <a:t>2017 год </a:t>
            </a:r>
            <a:r>
              <a:rPr lang="ru-RU" dirty="0">
                <a:solidFill>
                  <a:srgbClr val="0033CC"/>
                </a:solidFill>
              </a:rPr>
              <a:t>– </a:t>
            </a:r>
            <a:r>
              <a:rPr lang="ru-RU" dirty="0" smtClean="0">
                <a:solidFill>
                  <a:srgbClr val="0033CC"/>
                </a:solidFill>
              </a:rPr>
              <a:t>99 </a:t>
            </a:r>
            <a:r>
              <a:rPr lang="ru-RU" dirty="0">
                <a:solidFill>
                  <a:srgbClr val="0033CC"/>
                </a:solidFill>
              </a:rPr>
              <a:t>разработок</a:t>
            </a:r>
          </a:p>
          <a:p>
            <a:r>
              <a:rPr lang="ru-RU" dirty="0" smtClean="0">
                <a:solidFill>
                  <a:srgbClr val="0033CC"/>
                </a:solidFill>
              </a:rPr>
              <a:t>2018 </a:t>
            </a:r>
            <a:r>
              <a:rPr lang="ru-RU" dirty="0">
                <a:solidFill>
                  <a:srgbClr val="0033CC"/>
                </a:solidFill>
              </a:rPr>
              <a:t>год – </a:t>
            </a:r>
            <a:r>
              <a:rPr lang="ru-RU" dirty="0" smtClean="0">
                <a:solidFill>
                  <a:srgbClr val="0033CC"/>
                </a:solidFill>
              </a:rPr>
              <a:t>83 разработки</a:t>
            </a:r>
            <a:endParaRPr lang="ru-RU" dirty="0">
              <a:solidFill>
                <a:srgbClr val="0033CC"/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507073"/>
              </p:ext>
            </p:extLst>
          </p:nvPr>
        </p:nvGraphicFramePr>
        <p:xfrm>
          <a:off x="0" y="908720"/>
          <a:ext cx="91440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35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7444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</a:rPr>
              <a:t>КГД</a:t>
            </a:r>
            <a:endParaRPr lang="ru-RU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603957"/>
              </p:ext>
            </p:extLst>
          </p:nvPr>
        </p:nvGraphicFramePr>
        <p:xfrm>
          <a:off x="0" y="980728"/>
          <a:ext cx="9144001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02349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69599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разработки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2376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1.Методические рекомендации ФГОС ООО: модернизация содержания и технологий достижения образовательных результатов  (история, обществознание, география, ин. языки, музыка, ИЗО, образовательный туризм) – 7 пособий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2.Учебное пособие «ФГОС ООО: современный урок как способ достижения планируемых результатов ООП ООО. Русский язык. История и обществознание» - 2 пособия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Учебное пособие «Содержание и организация современного урока русского языка как иностранного»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Методические письма «Об организации учебного процесса в старшей школе»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Методические письма «О преподавании учебных предметов»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Реализация требований ФГОС ООО (все гуманитарные предметы).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ППК ФГОС ООО: модернизация содержания и технологий достижения образовательных результатов  - ЯО +Россия (история, обществознание, география, ин. языки, музыка, ИЗО)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ППК ФГОС ООО: современный урок как средство достижения планируемых результатов (все гуманитарные предметы).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Надпредметная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ППК «ФГОС ООО: проектирование урока с использованием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деятельностных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технологий»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ППК ФГОС СОО: современные подходы к проектированию рабочих программ и уроков (русский язык и литература, история и обществознание)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6.ППК «ФГОС: реализация адаптированной программы учебного предмета  для детей с ОВЗ (пока русский язык, музыка НОО)»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1.Конкурсы «Моя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Ярославия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- 3 конкурса (45 участников): разработки программ, уроков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2.Конкурсы для учителей иностранных языков – ежегодно по 60 чел.: разработки программ, уроков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3.Конкурс по предмету ОРКСЭ – разработки уроков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4.Межрегиональный семинар «Модернизация содержания и технологий преподавания гуманитарных дисциплин в соответствии с требованиями ФГОС» на базе Ростовского МР – 9 открытых уроков и занятий по внеурочной деятельности, 60 человек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5.День КГД в МР (по 5 семинаров – по 100-125 человек) – Некоуз, Данилов, Переславль-Залесский, Борисоглебский МР – открытые уроки на базе школ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Мастер-классы, проводимые лучшими учителями, на базе школ  - в рамках ППК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96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46448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</a:rPr>
              <a:t>КГД</a:t>
            </a:r>
            <a:endParaRPr lang="ru-RU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45794"/>
              </p:ext>
            </p:extLst>
          </p:nvPr>
        </p:nvGraphicFramePr>
        <p:xfrm>
          <a:off x="0" y="980729"/>
          <a:ext cx="9144002" cy="4678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4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4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4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914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43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9145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6959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3316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2134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24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Методические рекомендации  «Оценивание образовательных результатов по иностранному языку» 2.Методическое письмо «Результаты мониторинга по русскому языку в ЯО»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Методические рекомендации  «Проектирование системы оценивания образовательных результатов по русскому языку»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Методические письма «Анализ результатов ЕГЭ  и ОГЭ по учебным предметам:  «Русский язык», «История», «Обществознание», «География», «Английский язык», «Французский язык»</a:t>
                      </a:r>
                    </a:p>
                    <a:p>
                      <a:pPr marL="0" lvl="0" algn="l" defTabSz="914400" rtl="0" eaLnBrk="1" latinLnBrk="0" hangingPunct="1"/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 «Подготовка экспертов предметной комиссии ГИА»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«Подготовка обучающихся к итоговой аттестации (русский язык, история, обществознание)»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ППК «Повышение качества образования на основе результатов ГИА (русский, история, обществознание)»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ППК «Развитие иноязычной коммуникативной компетенции во взаимосвязи с требованиями итоговой государственной аттестации ЕГЭ, ОГЭ»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Тема в ППК «ФГОС: формирующее оценивание образовательных результатов в основной школе»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ППК «ФГОС: новые подходы к оцениванию учебной деятельности младших школьников по иностранному языку»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мастер-классов на базе школ: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Туношенская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Кузнечихская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40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Электронный учебник «Междисциплинарные программы на уроках русского языка. 5-7 классы»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 «Стратегии смыслового чтения и работы с текстом»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«Подготовка обучающихся к написанию сочинений»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 «Методика подготовки к итоговому собеседованию по русскому языку»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1.Электронный учебник «Междисциплинарные программы на уроках русского языка. 5-7 классы»: авторский коллектив  6 человек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Журнал ВАК №3 2017 год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Литература в школе. Ярославль и Ярославская область – 17 участников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18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7444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КГД</a:t>
            </a:r>
            <a:endParaRPr lang="ru-RU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208969"/>
              </p:ext>
            </p:extLst>
          </p:nvPr>
        </p:nvGraphicFramePr>
        <p:xfrm>
          <a:off x="1" y="548680"/>
          <a:ext cx="9145434" cy="638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3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3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98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049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81084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9514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2134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24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1.Методические рекомендации «Формирование антикоррупционного мировоззрения обучающихся ОО»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2.Методическое письмо «Использование игровых технологий в обучении географии»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3.УМП Образовательные маршруты Ярославского края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4.Учебное пособие «Знакомьтесь: «Золотое кольцо России»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5.Учебное пособие «Преподавание регионального компонента при изучении истории и обществознания»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6.Методические рекомендации «Формирование и развитие антитеррористического мировоззрения обучающихся в рамках учебного предметов «Обществознание»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7.Методическое письмо «Школьное краеведение как средство формирования гражданской идентичности учащихся»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8-9 Методические рекомендации «Региональный компонент школьного музыкального (географического) образования  как средство формирования гражданской идентичности учащихся»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10.Учебное пособие «День единого текста: подходы к разработке, организации и проведению»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11.Методические рекомендации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Особенности работы по развитию правовой грамотности в школах ЯО»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12.Методические рекомендации «Развитие правовой грамотности участников образовательного процесса во внеурочной деятельности»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Методические рекомендации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Политические репрессии: уроки истории»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14.Методические рекомендации «Урок России-2017»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ППК ФГОС ООО: концептуальные и методические подходы к реализации историко-культурного стандарта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ППК ФГОС: изучение литературы народов России»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ППК Проектирование регионального содержания в рамках учебного предмета "История" и "Обществознание"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4.ППК ФГОС: организация проектной и учебно-исследовательской деятельности обучающихся.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ППК ФГОС: методика обучения основным видам речевой деятельности на уроках иностранного языка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6.ППК «Способы организации учебной деятельности по английскому языку»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7.ППК «Особенности методики обучения английскому как второму иностранному языку после немецкого и французского»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ППК «Развитие правовой и финансовой грамотности обучающихся»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1.Конференция «Великая революция: цивилизационный кризис – цивилизационный выбор России?  Актуальные вопросы изучения в школе – 18 выступающих, 65 участников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Всероссийских съезда краеведов-филологов по 400 участников из всех МР. 5 крупных площадок на базе МР (Ростов, Рыбинск, Рыбинский МР, Пошехонье, Данилов, Углич, Ярославский МР)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Мастер-классы на конференциях «Актуальные вопросы развития региональной системы образования» (2017 и 2018 гг.) – СШ №88, СШ №55, СШ №37 г. Ярославль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3.Конкурсы «Моя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Ярославия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- 3 конкурса (45 участников)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4.Конкурсы для учителей иностранных языков – ежегодно по 60 чел.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5.Видеоконференции «Формирование культурной идентичности учащихся в процессе изучения курса ОРКСЭ», «Формирование гражданской идентичности ярославских школьников на основе содержания краеведческой направленности»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Конференция «Частица великой Отчизны моей…»  - 58 человек из 6 МР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7.Педагогический фестиваль творческого чтения произведений Н.А. Некрасова «Сейте разумное, доброе, вечное…»   - 17 участников на региональном этапе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8.Региональный конкурс методических разработок «Литературные образовательные экскурсии: Некрасовские места Ярославского края»  -18 участников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9.Материалы регионального конкурсов «Виртуальный школьный музей» - 24, «Попади в десятку!» – 51 участник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376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19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КГД. Немецкий язык</a:t>
            </a:r>
            <a:endParaRPr lang="ru-RU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626230"/>
              </p:ext>
            </p:extLst>
          </p:nvPr>
        </p:nvGraphicFramePr>
        <p:xfrm>
          <a:off x="0" y="836712"/>
          <a:ext cx="9144001" cy="5222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7455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94551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93274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345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Метод. рекомендации «Обучение немецкому языку как второму иностранному после английского», 100 экз.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 всех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Мастер-классы на конференциях «Актуальные вопросы развития региональной системы образования» (2017 и 2018 гг.) - СШ №55, СШ №37 г. Ярославль, Мастер-классы на семинарах в 2019 году - лицей №2 г. Рыбинска, СШ №4 г. Ростова, СШ №13 г. Ярославля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1.Учебно-методическое пособие «Программы курсов внеурочной деятельности на немецком языке как втором иностранном», 100 экз.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Учебно-методический комплект «Курс внеурочной деятельности ‘Немецкий для юных исследователей’», диск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ФГОС: организация проектной и учебно-исследовательской деятельности обучающихся. Иностранный язык»</a:t>
                      </a:r>
                    </a:p>
                    <a:p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«Предметно-языковой интегрированный подход во внеурочной деятельности в основной школе»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пилотировании программ ВД, мастер-классы: СШ №1 Гаврилов-Ям, СШ №55, СШ №13, СШ №48, СШ №76, гимназия №1, гимназия №3, Ярославль,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Красноткацкая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Ивняковская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Медягинская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Дубковская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 ЯМР, лицей №2, СОШ №5, СОШ №10, Рыбинск,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Николо-Кормская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Некоузская СОШ,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Брейтовская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Середская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СШ, СОШ №3, СОШ №4 г. Ростова,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Хмельниковская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Борисоглебская СОШ №1,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Кременевская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Головинская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Отрадновская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СОШ №5 г. Углич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Победитель конкурса «Учитель года» 2019 года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Видакас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С.Ф. (гимназия г. Переславль-Залесский) использовала на конкурсном уроке предметно-языковой интегрированный подход (</a:t>
                      </a:r>
                      <a:r>
                        <a:rPr lang="de-DE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CLIL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межрегиональной конференции «Использование предметно-языкового интегрированного подхода во внеурочной деятельности по немецкому языку: обобщение и трансляция опыта, перспективы» (11-12.05.17 г.) - СШ №1 Гаврилов-Ям, Некоузская СОШ, СОШ №4 г. Ростова,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Хмельниковская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Борисоглебская СОШ №1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круглом столе «Опыт реализации предметно-языкового интегрированного подхода во внеурочной деятельности на немецком языке», 16.05.18 СШ №55, №48, гимназия №1, гимназия №3,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Ярославль,Красноткацкая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Ивняковская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Медягинская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Дубковская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СШ ЯМР, лицей №2, СОШ №5,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Николо-Кормская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Некоузская СОШ,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Брейтовская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СОШ №4 г. Ростова,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Хмельниковская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Борисоглебская СОШ №1,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Кременевская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СОШ,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Головинская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33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КГД. Немецкий язык </a:t>
            </a:r>
            <a:endParaRPr lang="ru-RU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427756"/>
              </p:ext>
            </p:extLst>
          </p:nvPr>
        </p:nvGraphicFramePr>
        <p:xfrm>
          <a:off x="0" y="836712"/>
          <a:ext cx="9144001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4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3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8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9496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09715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91729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Название разработки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КПК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 ОО, использующие НМП продукцию (</a:t>
                      </a:r>
                      <a:r>
                        <a:rPr lang="ru-RU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проявилось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Методические рекомендации «Оценивание образовательных результатов по иностранному языку», 100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«ФГОС: формирующее оценивание образовательных результатов по иностранному языку в основной школе»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«ФГОС: новые подходы к оцениванию учебной деятельности младших школьников по иностранному языку»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 «ФГОС: организация проектной и учебно-исследовательской деятельности обучающихся. Иностранный язык»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4.ППК «Предметно-языковой интегрированный подход во внеурочной деятельности в основной школе»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Мастер-класс на семинаре 19.03.19 - СШ №13 г. Ярославля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1.Учебно-методическое пособие «Подготовка образовательных организаций к введению второго иностранного языка: вопросы и ответы», 100 экз. (уже закончились)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Методические рекомендации «Обучение немецкому языку как второму иностранному после английского», 100 экз.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1.ППК «Особенности методики обучения немецкому как второму иностранному языку после английского»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2.ППК «Особенности методики обучения английскому языку как второму иностранному»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3.ППК «Особенности методики обучения французскому языку как второму иностранному»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4.ППК «Развитие умений устной речи с учётом требований обязательного ЕГЭ по иностранному языку»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5.ППК «Развитие умений письменной речи с учётом требований обязательного ЕГЭ по иностранному языку»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6.ППК «Развитие умений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аудирования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чтения с учётом требований обязательного ЕГЭ по иностранному языку»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Мастер-классы на конференциях «Актуальные вопросы развития региональной системы образования» (2017 и 2018 гг.) - СШ №55, СШ №37 г. Ярославль, </a:t>
                      </a:r>
                    </a:p>
                    <a:p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Мастер-классы на семинарах в 2019 году - лицей №2 г. Рыбинска, СОШ №4 г. Ростова, СШ №13 г. Ярославля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4" y="116632"/>
            <a:ext cx="504056" cy="504056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659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5226</Words>
  <Application>Microsoft Office PowerPoint</Application>
  <PresentationFormat>Экран (4:3)</PresentationFormat>
  <Paragraphs>539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HDOfficeLightV0</vt:lpstr>
      <vt:lpstr>Тема «Научно-методическое обеспечение преодоления профессиональных дефицитов» </vt:lpstr>
      <vt:lpstr>Профессиональные дефициты</vt:lpstr>
      <vt:lpstr>Профессиональные дефициты</vt:lpstr>
      <vt:lpstr>Научно-методическая продукция ИРО </vt:lpstr>
      <vt:lpstr>КГД</vt:lpstr>
      <vt:lpstr>КГД</vt:lpstr>
      <vt:lpstr>КГД</vt:lpstr>
      <vt:lpstr>КГД. Немецкий язык</vt:lpstr>
      <vt:lpstr>КГД. Немецкий язык </vt:lpstr>
      <vt:lpstr>ЦОМ </vt:lpstr>
      <vt:lpstr>ИЦ</vt:lpstr>
      <vt:lpstr>КФ и БЖ</vt:lpstr>
      <vt:lpstr>КОПиП</vt:lpstr>
      <vt:lpstr>КОПиП</vt:lpstr>
      <vt:lpstr>КДО</vt:lpstr>
      <vt:lpstr>КДО</vt:lpstr>
      <vt:lpstr>КНО</vt:lpstr>
      <vt:lpstr>КНО</vt:lpstr>
      <vt:lpstr>Предложения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Алевтина Николаевна Смирнова</dc:creator>
  <cp:lastModifiedBy>Галина Валентиновна Куприянова</cp:lastModifiedBy>
  <cp:revision>95</cp:revision>
  <cp:lastPrinted>2019-04-12T09:18:54Z</cp:lastPrinted>
  <dcterms:created xsi:type="dcterms:W3CDTF">2019-04-07T07:50:02Z</dcterms:created>
  <dcterms:modified xsi:type="dcterms:W3CDTF">2019-04-12T09:20:17Z</dcterms:modified>
</cp:coreProperties>
</file>