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89" r:id="rId3"/>
    <p:sldId id="290" r:id="rId4"/>
    <p:sldId id="280" r:id="rId5"/>
    <p:sldId id="283" r:id="rId6"/>
    <p:sldId id="287" r:id="rId7"/>
    <p:sldId id="27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40" autoAdjust="0"/>
  </p:normalViewPr>
  <p:slideViewPr>
    <p:cSldViewPr>
      <p:cViewPr>
        <p:scale>
          <a:sx n="86" d="100"/>
          <a:sy n="86" d="100"/>
        </p:scale>
        <p:origin x="-135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0FBC2-5254-4AC1-A57C-E0658768326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174F9-FF71-4C8F-B65B-D86761F10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362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F061A-8C03-4424-BA55-D889F892CDCC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B1B65-00FF-4427-9846-4CEA8A3E3A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42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1A60E115714C77B75F20DF3BF5EF839C607483BE71EF09E657A60DC88FFC240D54541AC8C0F293DBEd8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" y="5661247"/>
            <a:ext cx="8964488" cy="1070283"/>
          </a:xfrm>
          <a:prstGeom prst="rect">
            <a:avLst/>
          </a:prstGeom>
        </p:spPr>
      </p:pic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2158" y="1628800"/>
            <a:ext cx="7696200" cy="65370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Региональный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7" name="Рисунок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3605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897075" y="5013176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Любовь Николаевна Харавинина, к.п.н.,</a:t>
            </a:r>
          </a:p>
          <a:p>
            <a:r>
              <a:rPr lang="ru-RU" b="1" dirty="0" smtClean="0"/>
              <a:t>Зав. КПО ГАУ ДПО ЯО ИРО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18025" y="6317137"/>
            <a:ext cx="103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201</a:t>
            </a:r>
            <a:r>
              <a:rPr lang="en-US" b="1" dirty="0" smtClean="0"/>
              <a:t>9</a:t>
            </a:r>
            <a:endParaRPr lang="ru-RU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8329" y="2348880"/>
            <a:ext cx="8616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«Проектирование комплекта учебно-методических материалов для обеспечения перехода в  профессиональных образовательных организациях Ярославской области 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 </a:t>
            </a:r>
            <a:r>
              <a:rPr lang="ru-RU" sz="2400" b="1" dirty="0">
                <a:solidFill>
                  <a:srgbClr val="C00000"/>
                </a:solidFill>
              </a:rPr>
              <a:t>реализации основных </a:t>
            </a:r>
            <a:r>
              <a:rPr lang="ru-RU" sz="2400" b="1" dirty="0" smtClean="0">
                <a:solidFill>
                  <a:srgbClr val="C00000"/>
                </a:solidFill>
              </a:rPr>
              <a:t>образовательных </a:t>
            </a:r>
            <a:r>
              <a:rPr lang="ru-RU" sz="2400" b="1" dirty="0">
                <a:solidFill>
                  <a:srgbClr val="C00000"/>
                </a:solidFill>
              </a:rPr>
              <a:t>программ </a:t>
            </a:r>
            <a:r>
              <a:rPr lang="ru-RU" sz="2400" b="1" dirty="0" smtClean="0">
                <a:solidFill>
                  <a:srgbClr val="C00000"/>
                </a:solidFill>
              </a:rPr>
              <a:t>СПО 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с одновременным получением среднего общего образования на основе ФГОС </a:t>
            </a:r>
            <a:r>
              <a:rPr lang="ru-RU" sz="2400" b="1" dirty="0" smtClean="0">
                <a:solidFill>
                  <a:srgbClr val="C00000"/>
                </a:solidFill>
              </a:rPr>
              <a:t>СОО»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287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16694"/>
            <a:ext cx="8208912" cy="4525963"/>
          </a:xfrm>
        </p:spPr>
        <p:txBody>
          <a:bodyPr>
            <a:noAutofit/>
          </a:bodyPr>
          <a:lstStyle/>
          <a:p>
            <a:pPr marL="180000" lvl="0" indent="-180000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273-ФЗ «Об образовании в Российской Федерации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80000" lvl="0" indent="-180000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МОН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17 мая 2012 г. № 413 «Об утверждении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среднего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(полного) общего образования»; 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lvl="0" indent="-180000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МОН РФ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31 декабря 2015 г. № 1578 "О внесении изменений 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приказом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413»;</a:t>
            </a:r>
          </a:p>
          <a:p>
            <a:pPr marL="180000" lvl="0" indent="-180000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28 июня 2016 г. № 2/16-з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0000" lvl="0" indent="-180000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МОН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14 июня 2013 г. № 464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0000" lvl="0" indent="-180000">
              <a:spcBef>
                <a:spcPts val="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приказами 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1199 ,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1580  и № 968 , № 1186 , № 115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lvl="0" indent="-180000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Письма, рекомендации 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рахзъяснения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194580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Актуальность </a:t>
            </a:r>
            <a:endParaRPr lang="ru-RU" sz="2800" b="1" dirty="0">
              <a:solidFill>
                <a:srgbClr val="C00000"/>
              </a:solidFill>
              <a:latin typeface="Cambria" pitchFamily="18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42657"/>
            <a:ext cx="9144000" cy="98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12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часть </a:t>
            </a:r>
            <a:r>
              <a:rPr lang="ru-RU" sz="2000" b="1" dirty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3 статьи 68 </a:t>
            </a:r>
            <a:r>
              <a:rPr lang="ru-RU" sz="2800" b="1" dirty="0" smtClean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ФЗ </a:t>
            </a:r>
            <a:r>
              <a:rPr lang="ru-RU" sz="2800" b="1" dirty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№273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среднего профессионального образования на базе основного общего образования осуществляется с одновременным получением среднего общего образования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соответствующей образовательной программы среднего 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 </a:t>
            </a: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реализуемая на базе основного общего образования, разрабатывается на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требований соответствующих 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ФГОС СПО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получаемой профессии или специальности среднего профессионального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91149"/>
            <a:ext cx="8496944" cy="4735014"/>
          </a:xfrm>
        </p:spPr>
        <p:txBody>
          <a:bodyPr>
            <a:noAutofit/>
          </a:bodyPr>
          <a:lstStyle/>
          <a:p>
            <a:pPr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83007"/>
              </p:ext>
            </p:extLst>
          </p:nvPr>
        </p:nvGraphicFramePr>
        <p:xfrm>
          <a:off x="8275" y="116632"/>
          <a:ext cx="8964486" cy="6749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519">
                  <a:extLst>
                    <a:ext uri="{9D8B030D-6E8A-4147-A177-3AD203B41FA5}">
                      <a16:colId xmlns="" xmlns:a16="http://schemas.microsoft.com/office/drawing/2014/main" val="2164326911"/>
                    </a:ext>
                  </a:extLst>
                </a:gridCol>
                <a:gridCol w="2254265">
                  <a:extLst>
                    <a:ext uri="{9D8B030D-6E8A-4147-A177-3AD203B41FA5}">
                      <a16:colId xmlns="" xmlns:a16="http://schemas.microsoft.com/office/drawing/2014/main" val="2632589162"/>
                    </a:ext>
                  </a:extLst>
                </a:gridCol>
                <a:gridCol w="3240360">
                  <a:extLst>
                    <a:ext uri="{9D8B030D-6E8A-4147-A177-3AD203B41FA5}">
                      <a16:colId xmlns="" xmlns:a16="http://schemas.microsoft.com/office/drawing/2014/main" val="2235546955"/>
                    </a:ext>
                  </a:extLst>
                </a:gridCol>
                <a:gridCol w="3096342">
                  <a:extLst>
                    <a:ext uri="{9D8B030D-6E8A-4147-A177-3AD203B41FA5}">
                      <a16:colId xmlns="" xmlns:a16="http://schemas.microsoft.com/office/drawing/2014/main" val="329847965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характеристики ФГОС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Образовательная программа на основе ФГОС СПО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Образовательная программа на основе ФГОС СОО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1513989949"/>
                  </a:ext>
                </a:extLst>
              </a:tr>
              <a:tr h="458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Цели и результаты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Формирование </a:t>
                      </a:r>
                      <a:r>
                        <a:rPr lang="ru-RU" sz="1800" dirty="0" smtClean="0">
                          <a:effectLst/>
                        </a:rPr>
                        <a:t>ОК  и ПК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Личностные, </a:t>
                      </a:r>
                      <a:r>
                        <a:rPr lang="ru-RU" sz="1800" dirty="0" err="1">
                          <a:effectLst/>
                        </a:rPr>
                        <a:t>метапредметные</a:t>
                      </a:r>
                      <a:r>
                        <a:rPr lang="ru-RU" sz="1800" dirty="0">
                          <a:effectLst/>
                        </a:rPr>
                        <a:t> и предметные результаты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3223574984"/>
                  </a:ext>
                </a:extLst>
              </a:tr>
              <a:tr h="837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Структура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 раздела: общие положения, требования к </a:t>
                      </a:r>
                      <a:r>
                        <a:rPr lang="ru-RU" sz="1800" dirty="0" smtClean="0">
                          <a:effectLst/>
                        </a:rPr>
                        <a:t>структуре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ОП,</a:t>
                      </a:r>
                    </a:p>
                    <a:p>
                      <a:pPr marL="0" indent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требования к </a:t>
                      </a:r>
                      <a:r>
                        <a:rPr lang="ru-RU" sz="1800" dirty="0" smtClean="0">
                          <a:effectLst/>
                        </a:rPr>
                        <a:t>результатам  </a:t>
                      </a:r>
                      <a:r>
                        <a:rPr lang="ru-RU" sz="1800" dirty="0">
                          <a:effectLst/>
                        </a:rPr>
                        <a:t>ОП, 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требования </a:t>
                      </a:r>
                      <a:r>
                        <a:rPr lang="ru-RU" sz="1800" dirty="0">
                          <a:effectLst/>
                        </a:rPr>
                        <a:t>к условиям </a:t>
                      </a:r>
                      <a:r>
                        <a:rPr lang="ru-RU" sz="1800" dirty="0" smtClean="0">
                          <a:effectLst/>
                        </a:rPr>
                        <a:t> ОП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раздела: целевой, 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содержательный ,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организационный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24498192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Наличие программы воспитания и социализации обучающихся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за </a:t>
                      </a:r>
                      <a:r>
                        <a:rPr lang="ru-RU" sz="1800" dirty="0">
                          <a:effectLst/>
                        </a:rPr>
                        <a:t>пределами </a:t>
                      </a:r>
                      <a:r>
                        <a:rPr lang="ru-RU" sz="1800" dirty="0" smtClean="0">
                          <a:effectLst/>
                        </a:rPr>
                        <a:t>ОПОП\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Часть ООП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4077866193"/>
                  </a:ext>
                </a:extLst>
              </a:tr>
              <a:tr h="617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Наличие программы универсальных учебных действий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 предусматривает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Часть  ООП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1821243271"/>
                  </a:ext>
                </a:extLst>
              </a:tr>
              <a:tr h="22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Продолжительность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общеобразовательного цикла Уч. плана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1г</a:t>
                      </a:r>
                      <a:r>
                        <a:rPr lang="ru-RU" sz="1800" baseline="0" dirty="0" smtClean="0">
                          <a:effectLst/>
                        </a:rPr>
                        <a:t> (02. -ППССЗ)</a:t>
                      </a:r>
                      <a:r>
                        <a:rPr lang="ru-RU" sz="1800" dirty="0" smtClean="0">
                          <a:effectLst/>
                        </a:rPr>
                        <a:t>- 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1,5</a:t>
                      </a:r>
                      <a:r>
                        <a:rPr lang="ru-RU" sz="1800" baseline="0" dirty="0" smtClean="0">
                          <a:effectLst/>
                        </a:rPr>
                        <a:t> - 2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года </a:t>
                      </a:r>
                      <a:r>
                        <a:rPr lang="ru-RU" sz="1800" dirty="0" smtClean="0">
                          <a:effectLst/>
                        </a:rPr>
                        <a:t>(01. - ППКРС)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3281863206"/>
                  </a:ext>
                </a:extLst>
              </a:tr>
              <a:tr h="97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Государственная аттестация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завершается присвоением квалификации рабочего, служащего </a:t>
                      </a:r>
                      <a:r>
                        <a:rPr lang="ru-RU" sz="1800" dirty="0" smtClean="0">
                          <a:effectLst/>
                        </a:rPr>
                        <a:t>(ДЭ)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ЕГЭ не является обязательным элементом </a:t>
                      </a:r>
                      <a:r>
                        <a:rPr lang="ru-RU" sz="1800" dirty="0" smtClean="0">
                          <a:effectLst/>
                        </a:rPr>
                        <a:t>ГИА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проводится в </a:t>
                      </a:r>
                      <a:r>
                        <a:rPr lang="ru-RU" sz="1800" u="none" strike="noStrike" dirty="0">
                          <a:effectLst/>
                          <a:hlinkClick r:id="rId2"/>
                        </a:rPr>
                        <a:t>форме</a:t>
                      </a:r>
                      <a:r>
                        <a:rPr lang="ru-RU" sz="1800" dirty="0">
                          <a:effectLst/>
                        </a:rPr>
                        <a:t> единого государственного экзамена (ЕГЭ)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1857693643"/>
                  </a:ext>
                </a:extLst>
              </a:tr>
              <a:tr h="976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программ </a:t>
                      </a:r>
                      <a:r>
                        <a:rPr lang="ru-RU" sz="1800" dirty="0" smtClean="0">
                          <a:effectLst/>
                        </a:rPr>
                        <a:t>в ПОО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5 до </a:t>
                      </a:r>
                      <a:r>
                        <a:rPr lang="ru-RU" sz="1800" dirty="0" smtClean="0">
                          <a:effectLst/>
                        </a:rPr>
                        <a:t>15 ОПОП (ФГОС  </a:t>
                      </a:r>
                      <a:r>
                        <a:rPr lang="ru-RU" sz="1800" dirty="0">
                          <a:effectLst/>
                        </a:rPr>
                        <a:t>СОО реализуется с учетом профиля получаемого профессионального образования)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одна образовательная программа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="" xmlns:a16="http://schemas.microsoft.com/office/drawing/2014/main" val="2433075375"/>
                  </a:ext>
                </a:extLst>
              </a:tr>
              <a:tr h="733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Название профилей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Согласно</a:t>
                      </a: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разъяснений 3 для ППКРС и 4 для ППССЗ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(технический)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профилей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(технологический)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17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ru-RU" sz="3100" dirty="0">
                <a:solidFill>
                  <a:srgbClr val="C00000"/>
                </a:solidFill>
              </a:rPr>
              <a:t>Реализация проекта предполагается в течение 3 лет (2019-2021 гг</a:t>
            </a:r>
            <a:r>
              <a:rPr lang="ru-RU" sz="3100" dirty="0" smtClean="0">
                <a:solidFill>
                  <a:srgbClr val="C00000"/>
                </a:solidFill>
              </a:rPr>
              <a:t>.).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73814"/>
            <a:ext cx="8832990" cy="5307514"/>
          </a:xfrm>
        </p:spPr>
        <p:txBody>
          <a:bodyPr>
            <a:noAutofit/>
          </a:bodyPr>
          <a:lstStyle/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2400" b="1" dirty="0" smtClean="0"/>
              <a:t>Цель </a:t>
            </a:r>
            <a:r>
              <a:rPr lang="ru-RU" sz="2400" b="1" dirty="0"/>
              <a:t>проекта:</a:t>
            </a:r>
            <a:endParaRPr lang="ru-RU" sz="2400" dirty="0"/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ru-RU" sz="2400" dirty="0"/>
              <a:t>оказание содействия </a:t>
            </a:r>
            <a:r>
              <a:rPr lang="ru-RU" sz="2400" dirty="0" smtClean="0"/>
              <a:t>ПОО ЯО в </a:t>
            </a:r>
            <a:r>
              <a:rPr lang="ru-RU" sz="2400" dirty="0"/>
              <a:t>реализации </a:t>
            </a:r>
            <a:r>
              <a:rPr lang="ru-RU" sz="2400" dirty="0" smtClean="0"/>
              <a:t>ООП </a:t>
            </a:r>
            <a:r>
              <a:rPr lang="ru-RU" sz="2400" dirty="0"/>
              <a:t>СПО с одновременным получением среднего образования (далее – </a:t>
            </a:r>
            <a:r>
              <a:rPr lang="ru-RU" sz="2400" dirty="0" smtClean="0"/>
              <a:t>ООП </a:t>
            </a:r>
            <a:r>
              <a:rPr lang="ru-RU" sz="2400" dirty="0"/>
              <a:t>с СОО) на основе ФГОС СОО </a:t>
            </a:r>
            <a:r>
              <a:rPr lang="ru-RU" sz="2400" dirty="0" smtClean="0"/>
              <a:t>путём </a:t>
            </a:r>
            <a:r>
              <a:rPr lang="ru-RU" sz="2400" dirty="0"/>
              <a:t>разработки и апробации комплекта учебно-методических материалов.</a:t>
            </a:r>
          </a:p>
          <a:p>
            <a:pPr>
              <a:lnSpc>
                <a:spcPts val="2000"/>
              </a:lnSpc>
              <a:spcBef>
                <a:spcPts val="0"/>
              </a:spcBef>
            </a:pPr>
            <a:endParaRPr lang="ru-RU" sz="2400" dirty="0"/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ru-RU" sz="2400" b="1" dirty="0"/>
              <a:t>Задачи проекта:</a:t>
            </a:r>
            <a:endParaRPr lang="ru-RU" sz="2400" dirty="0"/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ru-RU" sz="2400" dirty="0"/>
              <a:t>1. Уточнение дефицитов в учебно-методическом обеспечении реализации </a:t>
            </a:r>
            <a:r>
              <a:rPr lang="ru-RU" sz="2400" dirty="0" smtClean="0"/>
              <a:t>ООП </a:t>
            </a:r>
            <a:r>
              <a:rPr lang="ru-RU" sz="2400" dirty="0"/>
              <a:t>с СОО в </a:t>
            </a:r>
            <a:r>
              <a:rPr lang="ru-RU" sz="2400" dirty="0" smtClean="0"/>
              <a:t>ПОО;</a:t>
            </a:r>
            <a:endParaRPr lang="ru-RU" sz="2400" dirty="0"/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ru-RU" sz="2400" dirty="0"/>
              <a:t>2</a:t>
            </a:r>
            <a:r>
              <a:rPr lang="ru-RU" sz="2400" dirty="0" smtClean="0"/>
              <a:t>. </a:t>
            </a:r>
            <a:r>
              <a:rPr lang="ru-RU" sz="2400" dirty="0"/>
              <a:t>Разработка в рамках создания временных творческих коллективов примерного комплекта учебно-методических материалов, обеспечивающих реализацию </a:t>
            </a:r>
            <a:r>
              <a:rPr lang="ru-RU" sz="2400" dirty="0" smtClean="0"/>
              <a:t>ООП </a:t>
            </a:r>
            <a:r>
              <a:rPr lang="ru-RU" sz="2400" dirty="0"/>
              <a:t>с СОО на основе ФГОС </a:t>
            </a:r>
            <a:r>
              <a:rPr lang="ru-RU" sz="2400" dirty="0" smtClean="0"/>
              <a:t>СОО.</a:t>
            </a:r>
            <a:endParaRPr lang="ru-RU" sz="2400" dirty="0"/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ru-RU" sz="2400" dirty="0"/>
              <a:t>3. Апробация в отдельных </a:t>
            </a:r>
            <a:r>
              <a:rPr lang="ru-RU" sz="2400" dirty="0" smtClean="0"/>
              <a:t>ПОО ЯО разработанных </a:t>
            </a:r>
            <a:r>
              <a:rPr lang="ru-RU" sz="2400" dirty="0"/>
              <a:t>учебно-методических материалов и их обсуждение в рамках </a:t>
            </a:r>
            <a:r>
              <a:rPr lang="ru-RU" sz="2400" dirty="0" smtClean="0"/>
              <a:t>ОМО руководящих </a:t>
            </a:r>
            <a:r>
              <a:rPr lang="ru-RU" sz="2400" dirty="0"/>
              <a:t>и педагогических работников.</a:t>
            </a:r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ru-RU" sz="2400" dirty="0"/>
              <a:t>4. Тиражирование комплекта учебно-методических </a:t>
            </a:r>
            <a:r>
              <a:rPr lang="ru-RU" sz="2400" dirty="0" smtClean="0"/>
              <a:t>материалов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" y="5805264"/>
            <a:ext cx="8964488" cy="92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img3.stockfresh.com/files/r/ribah/m/88/2514460_stock-photo-3d-man-w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403" y="5343618"/>
            <a:ext cx="1443050" cy="138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Основные мероприятия </a:t>
            </a:r>
            <a:r>
              <a:rPr lang="ru-RU" sz="2800" b="1" dirty="0" smtClean="0">
                <a:solidFill>
                  <a:srgbClr val="C00000"/>
                </a:solidFill>
                <a:latin typeface="Cambria" pitchFamily="18" charset="0"/>
                <a:cs typeface="Arial" pitchFamily="34" charset="0"/>
              </a:rPr>
              <a:t>проекта /продукты/:</a:t>
            </a:r>
            <a:endParaRPr lang="ru-RU" sz="2800" b="1" dirty="0">
              <a:solidFill>
                <a:srgbClr val="C00000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51520" y="1412776"/>
            <a:ext cx="8640960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Формирование проектной группы по реализации </a:t>
            </a:r>
            <a:r>
              <a:rPr lang="ru-RU" sz="2400" dirty="0" smtClean="0"/>
              <a:t>проекта</a:t>
            </a: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Разработка </a:t>
            </a:r>
            <a:r>
              <a:rPr lang="ru-RU" sz="2400" dirty="0">
                <a:solidFill>
                  <a:srgbClr val="C00000"/>
                </a:solidFill>
              </a:rPr>
              <a:t>макета </a:t>
            </a:r>
            <a:r>
              <a:rPr lang="ru-RU" sz="2400" dirty="0" smtClean="0">
                <a:solidFill>
                  <a:srgbClr val="C00000"/>
                </a:solidFill>
              </a:rPr>
              <a:t>ООП </a:t>
            </a:r>
            <a:r>
              <a:rPr lang="ru-RU" sz="2400" dirty="0">
                <a:solidFill>
                  <a:srgbClr val="C00000"/>
                </a:solidFill>
              </a:rPr>
              <a:t>с </a:t>
            </a:r>
            <a:r>
              <a:rPr lang="ru-RU" sz="2400" dirty="0" smtClean="0">
                <a:solidFill>
                  <a:srgbClr val="C00000"/>
                </a:solidFill>
              </a:rPr>
              <a:t>СОО</a:t>
            </a: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Разработка методически</a:t>
            </a:r>
            <a:r>
              <a:rPr lang="ru-RU" sz="2400" dirty="0">
                <a:solidFill>
                  <a:srgbClr val="C00000"/>
                </a:solidFill>
              </a:rPr>
              <a:t>х рекомендаций по учету профиля</a:t>
            </a:r>
            <a:r>
              <a:rPr lang="ru-RU" sz="2400" dirty="0"/>
              <a:t> получаемого профессионального образования при  разработке </a:t>
            </a:r>
            <a:r>
              <a:rPr lang="ru-RU" sz="2400" dirty="0" smtClean="0"/>
              <a:t>учебного плана ОПП </a:t>
            </a:r>
            <a:r>
              <a:rPr lang="ru-RU" sz="2400" dirty="0"/>
              <a:t>с </a:t>
            </a:r>
            <a:r>
              <a:rPr lang="ru-RU" sz="2400" dirty="0" smtClean="0"/>
              <a:t>СОО (ППКРС и ППССЗ)</a:t>
            </a: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Подготовка рекомендаций по разработке </a:t>
            </a:r>
            <a:r>
              <a:rPr lang="ru-RU" sz="2400" dirty="0" smtClean="0"/>
              <a:t>рабочих </a:t>
            </a:r>
            <a:r>
              <a:rPr lang="ru-RU" sz="2400" dirty="0" smtClean="0">
                <a:solidFill>
                  <a:srgbClr val="C00000"/>
                </a:solidFill>
              </a:rPr>
              <a:t>программ по предметам общеобразовательного цикла</a:t>
            </a: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Подготовка рекомендаций по разработке </a:t>
            </a:r>
            <a:r>
              <a:rPr lang="ru-RU" sz="2400" dirty="0" smtClean="0">
                <a:solidFill>
                  <a:srgbClr val="C00000"/>
                </a:solidFill>
              </a:rPr>
              <a:t>программ </a:t>
            </a:r>
            <a:r>
              <a:rPr lang="ru-RU" sz="2400" dirty="0">
                <a:solidFill>
                  <a:srgbClr val="C00000"/>
                </a:solidFill>
              </a:rPr>
              <a:t>воспитания и социализации </a:t>
            </a:r>
            <a:r>
              <a:rPr lang="ru-RU" sz="2400" dirty="0" smtClean="0">
                <a:solidFill>
                  <a:srgbClr val="C00000"/>
                </a:solidFill>
              </a:rPr>
              <a:t>и развития </a:t>
            </a:r>
            <a:r>
              <a:rPr lang="ru-RU" sz="2400" dirty="0">
                <a:solidFill>
                  <a:srgbClr val="C00000"/>
                </a:solidFill>
              </a:rPr>
              <a:t>универсальных учебных действий </a:t>
            </a:r>
            <a:endParaRPr lang="ru-RU" sz="2400" dirty="0" smtClean="0">
              <a:solidFill>
                <a:srgbClr val="C00000"/>
              </a:solidFill>
            </a:endParaRP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Подготовка рекомендаций по разработке </a:t>
            </a:r>
            <a:r>
              <a:rPr lang="ru-RU" sz="2400" dirty="0">
                <a:solidFill>
                  <a:srgbClr val="C00000"/>
                </a:solidFill>
              </a:rPr>
              <a:t>системы оценки результатов освоения </a:t>
            </a:r>
            <a:r>
              <a:rPr lang="ru-RU" sz="2400" dirty="0" smtClean="0">
                <a:solidFill>
                  <a:srgbClr val="C00000"/>
                </a:solidFill>
              </a:rPr>
              <a:t>ООП </a:t>
            </a:r>
            <a:r>
              <a:rPr lang="ru-RU" sz="2400" dirty="0">
                <a:solidFill>
                  <a:srgbClr val="C00000"/>
                </a:solidFill>
              </a:rPr>
              <a:t>с </a:t>
            </a:r>
            <a:r>
              <a:rPr lang="ru-RU" sz="2400" dirty="0" smtClean="0">
                <a:solidFill>
                  <a:srgbClr val="C00000"/>
                </a:solidFill>
              </a:rPr>
              <a:t>СОО</a:t>
            </a: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Апробация учебно-методических материалов для реализации образовательных программ </a:t>
            </a:r>
            <a:r>
              <a:rPr lang="ru-RU" sz="2400" dirty="0" smtClean="0"/>
              <a:t>СОО</a:t>
            </a:r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Разработка </a:t>
            </a:r>
            <a:r>
              <a:rPr lang="ru-RU" sz="2400" dirty="0" smtClean="0"/>
              <a:t>ППК руководящих </a:t>
            </a:r>
            <a:r>
              <a:rPr lang="ru-RU" sz="2400" dirty="0"/>
              <a:t>и педагогических работников ПОО ЯО по проектированию образовательных программ СОО </a:t>
            </a:r>
            <a:endParaRPr lang="ru-RU" sz="2400" dirty="0" smtClean="0"/>
          </a:p>
          <a:p>
            <a:pPr marL="540000" indent="-5400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C00000"/>
              </a:solidFill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918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9516"/>
            <a:ext cx="1267855" cy="1267855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960121" y="1175211"/>
            <a:ext cx="8183879" cy="87555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1349129" y="1060312"/>
            <a:ext cx="3111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033" y="2974827"/>
            <a:ext cx="772787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50" dirty="0">
                <a:solidFill>
                  <a:srgbClr val="A52D36"/>
                </a:solidFill>
              </a:rPr>
              <a:t>Чем дальше, тем </a:t>
            </a:r>
            <a:r>
              <a:rPr lang="ru-RU" sz="4050" dirty="0" err="1">
                <a:solidFill>
                  <a:srgbClr val="A52D36"/>
                </a:solidFill>
              </a:rPr>
              <a:t>любопытственнее</a:t>
            </a:r>
            <a:r>
              <a:rPr lang="ru-RU" sz="4050" dirty="0">
                <a:solidFill>
                  <a:srgbClr val="A52D36"/>
                </a:solidFill>
              </a:rPr>
              <a:t>!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2598"/>
            <a:ext cx="9144000" cy="106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0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624</Words>
  <Application>Microsoft Office PowerPoint</Application>
  <PresentationFormat>Экран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Актуальность </vt:lpstr>
      <vt:lpstr>часть 3 статьи 68 ФЗ №273</vt:lpstr>
      <vt:lpstr>Презентация PowerPoint</vt:lpstr>
      <vt:lpstr> Реализация проекта предполагается в течение 3 лет (2019-2021 гг.).</vt:lpstr>
      <vt:lpstr>Основные мероприятия проекта /продукты/: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 Николаевна Харавинина</dc:creator>
  <cp:lastModifiedBy>Галина Валентиновна Куприянова</cp:lastModifiedBy>
  <cp:revision>58</cp:revision>
  <cp:lastPrinted>2018-11-28T19:20:06Z</cp:lastPrinted>
  <dcterms:created xsi:type="dcterms:W3CDTF">2018-11-16T10:20:02Z</dcterms:created>
  <dcterms:modified xsi:type="dcterms:W3CDTF">2019-06-14T07:11:21Z</dcterms:modified>
</cp:coreProperties>
</file>