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20" r:id="rId3"/>
    <p:sldMasterId id="2147483732" r:id="rId4"/>
  </p:sldMasterIdLst>
  <p:notesMasterIdLst>
    <p:notesMasterId r:id="rId12"/>
  </p:notesMasterIdLst>
  <p:sldIdLst>
    <p:sldId id="265" r:id="rId5"/>
    <p:sldId id="276" r:id="rId6"/>
    <p:sldId id="268" r:id="rId7"/>
    <p:sldId id="274" r:id="rId8"/>
    <p:sldId id="269" r:id="rId9"/>
    <p:sldId id="275" r:id="rId10"/>
    <p:sldId id="277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A52D36"/>
    <a:srgbClr val="CC6600"/>
    <a:srgbClr val="B25A4C"/>
    <a:srgbClr val="CCFFCC"/>
    <a:srgbClr val="FFFFCC"/>
    <a:srgbClr val="FFCC99"/>
    <a:srgbClr val="E59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80" d="100"/>
          <a:sy n="80" d="100"/>
        </p:scale>
        <p:origin x="-691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11CD1-D9ED-4E13-841E-30CF162F1549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A55D7-F36B-4D5D-80A0-F68A74C47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08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45F12-0504-4832-9F9C-B2260DDDEE0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5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5045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423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89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810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714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381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214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47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004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279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7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7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213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969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458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229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96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6042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33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72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10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3301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846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750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685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527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118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637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36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524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391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489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8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85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AEE85-6B0F-4CFD-BFD6-38ED9E1064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5CBA-0FAA-4B27-A6F9-3D8A575964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7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14.06.2019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9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9585" y="1744463"/>
            <a:ext cx="10515600" cy="4351338"/>
          </a:xfrm>
        </p:spPr>
        <p:txBody>
          <a:bodyPr>
            <a:normAutofit/>
          </a:bodyPr>
          <a:lstStyle/>
          <a:p>
            <a:endParaRPr lang="en-US" dirty="0" smtClean="0">
              <a:effectLst/>
            </a:endParaRPr>
          </a:p>
          <a:p>
            <a:pPr marL="0" indent="0" algn="ctr">
              <a:buNone/>
            </a:pPr>
            <a:r>
              <a:rPr lang="ru-RU" sz="4800" b="1" i="1" dirty="0" smtClean="0">
                <a:ln w="952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региональных проектов, сопровождаемых ИРО</a:t>
            </a:r>
          </a:p>
          <a:p>
            <a:pPr marL="0" indent="0" algn="ctr">
              <a:buNone/>
            </a:pPr>
            <a:endParaRPr lang="ru-RU" sz="2400" b="1" i="1" dirty="0" smtClean="0">
              <a:ln w="9525">
                <a:solidFill>
                  <a:schemeClr val="tx1"/>
                </a:solidFill>
              </a:ln>
              <a:solidFill>
                <a:srgbClr val="A52D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i="1" dirty="0">
              <a:ln w="9525">
                <a:solidFill>
                  <a:schemeClr val="tx1"/>
                </a:solidFill>
              </a:ln>
              <a:solidFill>
                <a:srgbClr val="A52D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sz="2400" b="1" i="1" dirty="0" smtClean="0">
                <a:ln w="9525">
                  <a:noFill/>
                </a:ln>
                <a:solidFill>
                  <a:srgbClr val="A52D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sz="2400" b="1" i="1" dirty="0" smtClean="0">
                <a:ln w="9525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Центра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sz="2400" b="1" i="1" dirty="0" smtClean="0">
                <a:ln w="9525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en-US" sz="2400" b="1" i="1" dirty="0" smtClean="0">
                <a:ln w="9525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400" b="1" i="1" dirty="0" err="1" smtClean="0">
                <a:ln w="9525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опровождения</a:t>
            </a:r>
            <a:r>
              <a:rPr lang="ru-RU" sz="2400" b="1" i="1" dirty="0" smtClean="0">
                <a:ln w="9525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sz="2400" b="1" i="1" dirty="0" smtClean="0">
                <a:ln w="9525"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         А.А. Кораблева</a:t>
            </a:r>
            <a:endParaRPr lang="ru-RU" sz="2400" b="1" i="1" dirty="0">
              <a:ln w="9525"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649" y="311779"/>
            <a:ext cx="10540539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6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6349" y="292719"/>
            <a:ext cx="10505343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914377">
              <a:defRPr/>
            </a:pPr>
            <a:r>
              <a:rPr lang="ru-RU" sz="1200" b="1" dirty="0">
                <a:solidFill>
                  <a:srgbClr val="002060"/>
                </a:solidFill>
              </a:rPr>
              <a:t>Проект «Иностранный язык для будущего» (2017-2020)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6350" y="726234"/>
            <a:ext cx="10505342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</a:rPr>
              <a:t>Профилактика </a:t>
            </a:r>
            <a:r>
              <a:rPr lang="ru-RU" sz="1200" b="1" dirty="0">
                <a:solidFill>
                  <a:srgbClr val="002060"/>
                </a:solidFill>
              </a:rPr>
              <a:t>распространения идеологии экстремизма и терроризма в образовательной </a:t>
            </a:r>
            <a:r>
              <a:rPr lang="ru-RU" sz="1200" b="1" dirty="0" smtClean="0">
                <a:solidFill>
                  <a:srgbClr val="002060"/>
                </a:solidFill>
              </a:rPr>
              <a:t>сфере </a:t>
            </a:r>
            <a:r>
              <a:rPr lang="ru-RU" sz="1200" b="1" dirty="0">
                <a:solidFill>
                  <a:srgbClr val="002060"/>
                </a:solidFill>
              </a:rPr>
              <a:t>(2018-2020)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04951" y="2316208"/>
            <a:ext cx="10276741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377"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Проектирование </a:t>
            </a:r>
            <a:r>
              <a:rPr lang="ru-RU" sz="1200" b="1" dirty="0">
                <a:solidFill>
                  <a:srgbClr val="002060"/>
                </a:solidFill>
              </a:rPr>
              <a:t>и разработка комплекта учебно-методических материалов по реализации программ основного общего образования (в том числе с возможностью профессионального обучения) в профессиональных образовательных организациях Ярославской </a:t>
            </a:r>
            <a:r>
              <a:rPr lang="ru-RU" sz="1200" b="1" dirty="0" smtClean="0">
                <a:solidFill>
                  <a:srgbClr val="002060"/>
                </a:solidFill>
              </a:rPr>
              <a:t>области </a:t>
            </a:r>
            <a:r>
              <a:rPr lang="ru-RU" sz="1200" b="1" dirty="0">
                <a:solidFill>
                  <a:srgbClr val="002060"/>
                </a:solidFill>
              </a:rPr>
              <a:t>(2018-2020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4015" y="1119483"/>
            <a:ext cx="10427677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377"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Медиация</a:t>
            </a:r>
            <a:r>
              <a:rPr lang="ru-RU" sz="1200" b="1" dirty="0">
                <a:solidFill>
                  <a:srgbClr val="002060"/>
                </a:solidFill>
              </a:rPr>
              <a:t>: распространение восстановительной практики в работе с несовершеннолетними в </a:t>
            </a:r>
            <a:r>
              <a:rPr lang="ru-RU" sz="1200" b="1" dirty="0" smtClean="0">
                <a:solidFill>
                  <a:srgbClr val="002060"/>
                </a:solidFill>
              </a:rPr>
              <a:t>ЯО</a:t>
            </a:r>
            <a:r>
              <a:rPr lang="en-US" sz="1200" b="1" dirty="0" smtClean="0">
                <a:solidFill>
                  <a:srgbClr val="002060"/>
                </a:solidFill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</a:rPr>
              <a:t>(2018-2020</a:t>
            </a:r>
            <a:r>
              <a:rPr lang="ru-RU" sz="1200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54015" y="1478774"/>
            <a:ext cx="10427677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377">
              <a:defRPr/>
            </a:pPr>
            <a:r>
              <a:rPr lang="ru-RU" sz="1200" b="1" dirty="0" err="1">
                <a:solidFill>
                  <a:srgbClr val="002060"/>
                </a:solidFill>
              </a:rPr>
              <a:t>Мультикультурность</a:t>
            </a:r>
            <a:r>
              <a:rPr lang="ru-RU" sz="1200" b="1" dirty="0">
                <a:solidFill>
                  <a:srgbClr val="002060"/>
                </a:solidFill>
              </a:rPr>
              <a:t>: компетентность современного человека (2018-2020)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04951" y="2858015"/>
            <a:ext cx="10276741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377">
              <a:defRPr/>
            </a:pPr>
            <a:r>
              <a:rPr lang="ru-RU" sz="1200" b="1" dirty="0">
                <a:solidFill>
                  <a:srgbClr val="002060"/>
                </a:solidFill>
              </a:rPr>
              <a:t>Региональная стратегия поддержки школ, работающих в неблагоприятных социальных условиях» (2018-2020)</a:t>
            </a:r>
            <a:r>
              <a:rPr lang="ru-RU" sz="12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04952" y="3246189"/>
            <a:ext cx="1027674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377">
              <a:defRPr/>
            </a:pPr>
            <a:r>
              <a:rPr lang="ru-RU" sz="1200" b="1" dirty="0">
                <a:solidFill>
                  <a:srgbClr val="002060"/>
                </a:solidFill>
              </a:rPr>
              <a:t>Реализация комплексной программы по развитию личностного потенциала» (совместно с благотворительным фондом </a:t>
            </a:r>
            <a:r>
              <a:rPr lang="en-US" sz="1200" b="1" dirty="0">
                <a:solidFill>
                  <a:srgbClr val="002060"/>
                </a:solidFill>
              </a:rPr>
              <a:t>C</a:t>
            </a:r>
            <a:r>
              <a:rPr lang="ru-RU" sz="1200" b="1" dirty="0" err="1">
                <a:solidFill>
                  <a:srgbClr val="002060"/>
                </a:solidFill>
              </a:rPr>
              <a:t>бербанка</a:t>
            </a:r>
            <a:r>
              <a:rPr lang="ru-RU" sz="1200" b="1" dirty="0">
                <a:solidFill>
                  <a:srgbClr val="002060"/>
                </a:solidFill>
              </a:rPr>
              <a:t> России)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</a:p>
          <a:p>
            <a:pPr defTabSz="914377">
              <a:defRPr/>
            </a:pPr>
            <a:r>
              <a:rPr lang="en-US" sz="1200" b="1" dirty="0">
                <a:solidFill>
                  <a:srgbClr val="002060"/>
                </a:solidFill>
              </a:rPr>
              <a:t>(2018-2022)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4952" y="3786625"/>
            <a:ext cx="10276740" cy="64633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914377">
              <a:defRPr/>
            </a:pPr>
            <a:r>
              <a:rPr lang="ru-RU" sz="1200" b="1" dirty="0">
                <a:solidFill>
                  <a:srgbClr val="002060"/>
                </a:solidFill>
              </a:rPr>
              <a:t>Проектирование комплекта учебно-методических материалов для обеспечения перехода в профессиональных образовательных организациях Ярославской области к реализации основных профессиональных образовательных программ СПО с одновременным получением среднего общего образования на основе ФГОС СОО нового </a:t>
            </a:r>
            <a:r>
              <a:rPr lang="ru-RU" sz="1200" b="1" dirty="0" smtClean="0">
                <a:solidFill>
                  <a:srgbClr val="002060"/>
                </a:solidFill>
              </a:rPr>
              <a:t>поколения</a:t>
            </a:r>
            <a:r>
              <a:rPr lang="en-US" sz="1200" b="1" dirty="0" smtClean="0">
                <a:solidFill>
                  <a:srgbClr val="002060"/>
                </a:solidFill>
              </a:rPr>
              <a:t> (2019-2021)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54394" y="1901821"/>
            <a:ext cx="10327298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</a:rPr>
              <a:t>Преобразование</a:t>
            </a:r>
            <a:r>
              <a:rPr lang="ru-RU" sz="1200" b="1" dirty="0">
                <a:solidFill>
                  <a:srgbClr val="002060"/>
                </a:solidFill>
              </a:rPr>
              <a:t>» с Фондом развития интернет-инициатив (ФРИИ) </a:t>
            </a:r>
            <a:r>
              <a:rPr lang="en-US" sz="1200" b="1" dirty="0" smtClean="0">
                <a:solidFill>
                  <a:srgbClr val="002060"/>
                </a:solidFill>
              </a:rPr>
              <a:t> (2018-2021)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12835" y="171275"/>
            <a:ext cx="1163514" cy="638321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anchor="ctr"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 defTabSz="914377">
              <a:defRPr/>
            </a:pPr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проекты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4952" y="4570148"/>
            <a:ext cx="1027674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914377"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Создание </a:t>
            </a:r>
            <a:r>
              <a:rPr lang="ru-RU" sz="1200" b="1" dirty="0">
                <a:solidFill>
                  <a:srgbClr val="002060"/>
                </a:solidFill>
              </a:rPr>
              <a:t>сетевых объединений профессиональных образовательных организаций и работодателей по приоритетным направлениям подготовки кадров в Ярославской области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r>
              <a:rPr lang="ru-RU" sz="1200" b="1" dirty="0">
                <a:solidFill>
                  <a:srgbClr val="002060"/>
                </a:solidFill>
              </a:rPr>
              <a:t>(2019-2021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4015" y="5140480"/>
            <a:ext cx="10427677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914377">
              <a:defRPr/>
            </a:pPr>
            <a:r>
              <a:rPr lang="ru-RU" sz="1200" b="1" dirty="0">
                <a:solidFill>
                  <a:srgbClr val="002060"/>
                </a:solidFill>
              </a:rPr>
              <a:t>Создание единой методической службы </a:t>
            </a:r>
            <a:r>
              <a:rPr lang="ru-RU" sz="1200" b="1" dirty="0" smtClean="0">
                <a:solidFill>
                  <a:srgbClr val="002060"/>
                </a:solidFill>
              </a:rPr>
              <a:t>РСО</a:t>
            </a:r>
            <a:r>
              <a:rPr lang="en-US" sz="1200" b="1" dirty="0" smtClean="0">
                <a:solidFill>
                  <a:srgbClr val="002060"/>
                </a:solidFill>
              </a:rPr>
              <a:t> (2019-2021)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54015" y="5500940"/>
            <a:ext cx="10427677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914377">
              <a:defRPr/>
            </a:pPr>
            <a:r>
              <a:rPr lang="ru-RU" sz="1200" b="1" dirty="0">
                <a:solidFill>
                  <a:srgbClr val="002060"/>
                </a:solidFill>
              </a:rPr>
              <a:t>Развитие региональной сети </a:t>
            </a:r>
            <a:r>
              <a:rPr lang="ru-RU" sz="1200" b="1" dirty="0" smtClean="0">
                <a:solidFill>
                  <a:srgbClr val="002060"/>
                </a:solidFill>
              </a:rPr>
              <a:t>ШИБЦ</a:t>
            </a:r>
            <a:r>
              <a:rPr lang="en-US" sz="1200" b="1" dirty="0" smtClean="0">
                <a:solidFill>
                  <a:srgbClr val="002060"/>
                </a:solidFill>
              </a:rPr>
              <a:t> (2019-2021)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76349" y="5929590"/>
            <a:ext cx="10505343" cy="27699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914377">
              <a:defRPr/>
            </a:pPr>
            <a:r>
              <a:rPr lang="ru-RU" sz="1200" b="1" dirty="0" err="1">
                <a:solidFill>
                  <a:srgbClr val="002060"/>
                </a:solidFill>
              </a:rPr>
              <a:t>Тьюторский</a:t>
            </a:r>
            <a:r>
              <a:rPr lang="ru-RU" sz="1200" b="1" dirty="0">
                <a:solidFill>
                  <a:srgbClr val="002060"/>
                </a:solidFill>
              </a:rPr>
              <a:t> центр для учителей начальных </a:t>
            </a:r>
            <a:r>
              <a:rPr lang="ru-RU" sz="1200" b="1" dirty="0" smtClean="0">
                <a:solidFill>
                  <a:srgbClr val="002060"/>
                </a:solidFill>
              </a:rPr>
              <a:t>классов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(2019-2021)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76349" y="6329715"/>
            <a:ext cx="10505343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914377">
              <a:defRPr/>
            </a:pPr>
            <a:r>
              <a:rPr lang="en-US" sz="1200" b="1" dirty="0" smtClean="0">
                <a:solidFill>
                  <a:srgbClr val="002060"/>
                </a:solidFill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</a:rPr>
              <a:t>Стажировка </a:t>
            </a:r>
            <a:r>
              <a:rPr lang="ru-RU" sz="1200" b="1" dirty="0">
                <a:solidFill>
                  <a:srgbClr val="002060"/>
                </a:solidFill>
              </a:rPr>
              <a:t>руководящих работников профессиональных образовательных учреждений в профильных организациях по инновационным направлениям </a:t>
            </a:r>
            <a:r>
              <a:rPr lang="ru-RU" sz="1200" b="1" dirty="0" smtClean="0">
                <a:solidFill>
                  <a:srgbClr val="002060"/>
                </a:solidFill>
              </a:rPr>
              <a:t>деятельности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(2019-2021) </a:t>
            </a:r>
            <a:endParaRPr 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9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6" grpId="0" animBg="1"/>
      <p:bldP spid="18" grpId="0" animBg="1"/>
      <p:bldP spid="22" grpId="0" animBg="1"/>
      <p:bldP spid="29" grpId="0" animBg="1"/>
      <p:bldP spid="14" grpId="0" animBg="1"/>
      <p:bldP spid="15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3347" y="21726"/>
            <a:ext cx="10058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Целевые ориентиры </a:t>
            </a:r>
            <a:endParaRPr lang="ru-RU" sz="3200" b="1" i="1" dirty="0" smtClean="0">
              <a:ln w="9525">
                <a:solidFill>
                  <a:prstClr val="black"/>
                </a:solidFill>
              </a:ln>
              <a:solidFill>
                <a:srgbClr val="996633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региональных </a:t>
            </a:r>
            <a:r>
              <a:rPr lang="ru-RU" sz="32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проектов, </a:t>
            </a:r>
            <a:endParaRPr lang="ru-RU" sz="3200" b="1" i="1" dirty="0" smtClean="0">
              <a:ln w="9525">
                <a:solidFill>
                  <a:prstClr val="black"/>
                </a:solidFill>
              </a:ln>
              <a:solidFill>
                <a:srgbClr val="996633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сопровождаемых </a:t>
            </a:r>
            <a:r>
              <a:rPr lang="ru-RU" sz="32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ИРО</a:t>
            </a:r>
            <a:r>
              <a:rPr lang="ru-RU" sz="36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3600" dirty="0">
              <a:solidFill>
                <a:srgbClr val="996633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42" y="149628"/>
            <a:ext cx="1512912" cy="1322912"/>
          </a:xfrm>
          <a:prstGeom prst="rect">
            <a:avLst/>
          </a:prstGeom>
          <a:noFill/>
        </p:spPr>
      </p:pic>
      <p:sp>
        <p:nvSpPr>
          <p:cNvPr id="7" name="Стрелка вниз 6"/>
          <p:cNvSpPr/>
          <p:nvPr/>
        </p:nvSpPr>
        <p:spPr>
          <a:xfrm>
            <a:off x="1833554" y="1636492"/>
            <a:ext cx="242316" cy="508891"/>
          </a:xfrm>
          <a:prstGeom prst="downArrow">
            <a:avLst/>
          </a:prstGeom>
          <a:gradFill flip="none" rotWithShape="1">
            <a:gsLst>
              <a:gs pos="0">
                <a:srgbClr val="996633">
                  <a:shade val="30000"/>
                  <a:satMod val="115000"/>
                </a:srgbClr>
              </a:gs>
              <a:gs pos="50000">
                <a:srgbClr val="996633">
                  <a:shade val="67500"/>
                  <a:satMod val="115000"/>
                </a:srgbClr>
              </a:gs>
              <a:gs pos="100000">
                <a:srgbClr val="996633">
                  <a:shade val="100000"/>
                  <a:satMod val="115000"/>
                </a:srgbClr>
              </a:gs>
            </a:gsLst>
            <a:lin ang="10800000" scaled="1"/>
            <a:tileRect/>
          </a:gradFill>
          <a:ln w="19050">
            <a:solidFill>
              <a:srgbClr val="A52D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9704531" y="1636493"/>
            <a:ext cx="242316" cy="508891"/>
          </a:xfrm>
          <a:prstGeom prst="downArrow">
            <a:avLst/>
          </a:prstGeom>
          <a:gradFill flip="none" rotWithShape="1">
            <a:gsLst>
              <a:gs pos="0">
                <a:srgbClr val="996633">
                  <a:shade val="30000"/>
                  <a:satMod val="115000"/>
                </a:srgbClr>
              </a:gs>
              <a:gs pos="50000">
                <a:srgbClr val="996633">
                  <a:shade val="67500"/>
                  <a:satMod val="115000"/>
                </a:srgbClr>
              </a:gs>
              <a:gs pos="100000">
                <a:srgbClr val="996633">
                  <a:shade val="100000"/>
                  <a:satMod val="115000"/>
                </a:srgbClr>
              </a:gs>
            </a:gsLst>
            <a:lin ang="0" scaled="1"/>
            <a:tileRect/>
          </a:gradFill>
          <a:ln w="19050">
            <a:solidFill>
              <a:srgbClr val="A52D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817601" y="1636493"/>
            <a:ext cx="242314" cy="508891"/>
          </a:xfrm>
          <a:prstGeom prst="downArrow">
            <a:avLst/>
          </a:prstGeom>
          <a:gradFill flip="none" rotWithShape="1">
            <a:gsLst>
              <a:gs pos="0">
                <a:srgbClr val="996633">
                  <a:shade val="30000"/>
                  <a:satMod val="115000"/>
                </a:srgbClr>
              </a:gs>
              <a:gs pos="50000">
                <a:srgbClr val="996633">
                  <a:shade val="67500"/>
                  <a:satMod val="115000"/>
                </a:srgbClr>
              </a:gs>
              <a:gs pos="100000">
                <a:srgbClr val="996633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>
            <a:solidFill>
              <a:srgbClr val="A52D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 algn="ctr"/>
            <a:endParaRPr lang="ru-RU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8739" y="2361442"/>
            <a:ext cx="3672000" cy="92333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A52D3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с качественными изменениями в образовательных организациях различного уровня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10847" y="2361447"/>
            <a:ext cx="3672000" cy="92333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A52D3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дополнительным профессиональным образованием</a:t>
            </a:r>
            <a:endParaRPr lang="en-US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149629" y="3449742"/>
            <a:ext cx="3741109" cy="2800767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распространение в образовательных организациях педагогических практик;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 оказание содействия образовательным организациям в реализации апробации  условий и средств, способствующих преобразованию педагогического процесса;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внедрения обновлений.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10847" y="3418965"/>
            <a:ext cx="3672000" cy="283154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создание условий эффективного дополнительного профессионального образования по определенным направлениям  подготовки;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условий для сопровождения педагогических кадров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223917" y="2361445"/>
            <a:ext cx="3672000" cy="92333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A52D3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обновлением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системы образования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177918" y="3418965"/>
            <a:ext cx="3763995" cy="283154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типовых механизмов создания и функционирования образовательной системы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25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878" y="2307035"/>
            <a:ext cx="1983179" cy="2308324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tint val="66000"/>
                  <a:satMod val="160000"/>
                </a:schemeClr>
              </a:gs>
              <a:gs pos="50000">
                <a:schemeClr val="tx1">
                  <a:lumMod val="65000"/>
                  <a:lumOff val="35000"/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Интегративный характер проектов как условие эффективности реализации</a:t>
            </a:r>
          </a:p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0695" y="1554968"/>
            <a:ext cx="5491527" cy="120032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способствующие интеграции работников сферы образования всей РСО (например: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«Развитие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региональной сети ШИБЦ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«Создание единой методической службы РСО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«Региональная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поддержки школ, работающих в неблагоприятных социальных условиях» 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0697" y="2864245"/>
            <a:ext cx="5491527" cy="186512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90000"/>
              </a:lnSpc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Межведомственное взаимодействие в процессе реализации проектов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«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Медиация: распространение восстановительной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в работе с несовершеннолетними в ЯО»;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Мультикультурность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компетентность современного человека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«Иностранный язык для будущего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 распространения идеологии экстремизма и терроризма в образовательной сфере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др.)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0696" y="4838845"/>
            <a:ext cx="5491528" cy="1643527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выступают как основа делового сотрудничества кафедр, структурных подразделений (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комплексной программы по развитию личностного потенциала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сетевых объединений профессиональных образовательных организаций и работодателей по приоритетным направлениям подготовки кадров 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области» и др.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51856" y="489642"/>
            <a:ext cx="3503220" cy="64633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перспективы в реализации проектов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1368901" y="1807074"/>
            <a:ext cx="1231795" cy="499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307636" y="4615358"/>
            <a:ext cx="1293059" cy="7522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" idx="3"/>
            <a:endCxn id="6" idx="3"/>
          </p:cNvCxnSpPr>
          <p:nvPr/>
        </p:nvCxnSpPr>
        <p:spPr>
          <a:xfrm>
            <a:off x="2090057" y="3461197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6" idx="3"/>
            <a:endCxn id="8" idx="1"/>
          </p:cNvCxnSpPr>
          <p:nvPr/>
        </p:nvCxnSpPr>
        <p:spPr>
          <a:xfrm>
            <a:off x="2090057" y="3461197"/>
            <a:ext cx="510640" cy="3356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562107" y="1764636"/>
            <a:ext cx="3503221" cy="2529923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/>
              </a:rPr>
              <a:t>Реализация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ключевых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интеграционных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событий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сразу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несколькими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проектными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командами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 smtClean="0">
                <a:solidFill>
                  <a:srgbClr val="002060"/>
                </a:solidFill>
                <a:latin typeface="Times New Roman"/>
              </a:rPr>
              <a:t>(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solidFill>
                  <a:srgbClr val="002060"/>
                </a:solidFill>
                <a:latin typeface="Times New Roman"/>
              </a:rPr>
              <a:t>«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Профилактика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распространения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идеологии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экстремизма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терроризма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в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образовательной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сфере»;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Times New Roman"/>
              </a:rPr>
              <a:t>Мультикультурность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: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компетентность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современного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человека»;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«Медиация: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распространение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восстановительной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практики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в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работе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с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несовершеннолетними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в</a:t>
            </a:r>
            <a:r>
              <a:rPr lang="en-US" sz="16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Times New Roman"/>
              </a:rPr>
              <a:t>ЯО</a:t>
            </a:r>
            <a:r>
              <a:rPr lang="ru-RU" sz="1600" dirty="0" smtClean="0">
                <a:solidFill>
                  <a:srgbClr val="002060"/>
                </a:solidFill>
                <a:latin typeface="Times New Roman"/>
              </a:rPr>
              <a:t>»)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562108" y="4615359"/>
            <a:ext cx="3503220" cy="120032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Информированность педагогической общественности о реализуемых проектах и открытости для вхождения в проекты образовательным организациям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ea typeface="Calibri"/>
              <a:cs typeface="Times New Roman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91589" y="812808"/>
            <a:ext cx="7460267" cy="1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973775" y="807855"/>
            <a:ext cx="0" cy="149422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0313718" y="1114976"/>
            <a:ext cx="0" cy="62866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5" idx="2"/>
            <a:endCxn id="44" idx="0"/>
          </p:cNvCxnSpPr>
          <p:nvPr/>
        </p:nvCxnSpPr>
        <p:spPr>
          <a:xfrm>
            <a:off x="10313718" y="4294559"/>
            <a:ext cx="0" cy="3208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56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Ближайшая деятельность</a:t>
            </a:r>
            <a:b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сопровождению реализуемых </a:t>
            </a:r>
            <a:b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2019 году проектов</a:t>
            </a:r>
            <a:endParaRPr lang="ru-RU" dirty="0">
              <a:solidFill>
                <a:srgbClr val="99663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600206"/>
            <a:ext cx="11249891" cy="4525963"/>
          </a:xfr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just">
              <a:buFont typeface="Times New Roman" panose="02020603050405020304" pitchFamily="18" charset="0"/>
              <a:buChar char="*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приказов, по утверждению (внесение дополнений существующих приказов) проектов и проектной документации (ответственный: А.А. Кораблева)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*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сборника с паспортами и планами работ по реализации проектов на 2019 (ответственный: А.А. Кораблева, руководители проектов)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*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информационной продукции для широкой педагогической общественности  реализуемых проектах (рекламные проспекты) (ответственный: А.А.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ораблева)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*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на сайте страницы «Федеральные и региональные проекты» о текущей информации по  проектам (ответственные: руководители проектов)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Times New Roman" panose="02020603050405020304" pitchFamily="18" charset="0"/>
              <a:buChar char="*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сопровождаемых в 2019 региональных проектов (ответственные: А.А. Кораблева, Г.Г. Гайнуллина, И.А. Горина, руководители проектов)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Times New Roman" panose="02020603050405020304" pitchFamily="18" charset="0"/>
              <a:buChar char="*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потенциальных возможностей для участия в конкурсах и грантах по результатам завершающихся проектов (ответственный Г.Г. Гайнуллина).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77" y="209005"/>
            <a:ext cx="1417910" cy="1346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86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519" y="2000393"/>
            <a:ext cx="10901546" cy="388721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Принять к сведению информацию о реализации региональных проектов, действующих с 01.01.2019 в соответствии с государственным заданием учредителя и техническим заданием 2 и считать работу по реализации региональных проектов удовлетворительной.</a:t>
            </a: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endParaRPr lang="ru-RU" sz="1100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Обновить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реестр сопровождаемых в 2019 ИРО региональных проектов и обновить сайт соответствующий раздел (ответственные: А.А. Кораблева, Г.Г. Гайнуллина, И.А. Горина, руководители проектов; срок декабрь 2019 г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.).</a:t>
            </a: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endParaRPr lang="ru-RU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Утвердить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следующий график рассмотрения на ученом совете проектов, сопровождаемых ИРО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:</a:t>
            </a: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endParaRPr lang="ru-RU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‒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проекты, вновь утверждаемые (не позднее месяца со дня утверждения государственного задания учредителя и технического задания 2);</a:t>
            </a:r>
          </a:p>
          <a:p>
            <a:pPr lvl="0" algn="just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‒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проекты, находящиеся на стадии завершения (ноябрь – декабрь последнего года реализации проекта).</a:t>
            </a: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Symbol"/>
              <a:buChar char=""/>
            </a:pPr>
            <a:endParaRPr lang="ru-RU" sz="11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5720" y="380011"/>
            <a:ext cx="475040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Рекомендации </a:t>
            </a:r>
            <a:r>
              <a:rPr lang="ru-RU" sz="32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решении</a:t>
            </a:r>
          </a:p>
          <a:p>
            <a:pPr algn="ctr"/>
            <a:r>
              <a:rPr lang="ru-RU" sz="3200" b="1" i="1" dirty="0">
                <a:ln w="9525">
                  <a:solidFill>
                    <a:prstClr val="black"/>
                  </a:solidFill>
                </a:ln>
                <a:solidFill>
                  <a:srgbClr val="9966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ученого совета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62" y="140956"/>
            <a:ext cx="1433347" cy="1346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4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117686" y="3013501"/>
            <a:ext cx="66078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0" cap="none" spc="0" normalizeH="0" baseline="0" noProof="0" dirty="0" smtClean="0">
                <a:ln w="9525">
                  <a:solidFill>
                    <a:prstClr val="black"/>
                  </a:solidFill>
                </a:ln>
                <a:solidFill>
                  <a:srgbClr val="C19859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</a:t>
            </a:r>
            <a:r>
              <a:rPr kumimoji="0" lang="ru-RU" sz="4800" b="1" i="1" u="none" strike="noStrike" kern="0" cap="none" spc="0" normalizeH="0" noProof="0" dirty="0" smtClean="0">
                <a:ln w="9525">
                  <a:solidFill>
                    <a:prstClr val="black"/>
                  </a:solidFill>
                </a:ln>
                <a:solidFill>
                  <a:srgbClr val="C19859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за внимание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953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603</Words>
  <Application>Microsoft Office PowerPoint</Application>
  <PresentationFormat>Произвольный</PresentationFormat>
  <Paragraphs>74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2_Тема Office</vt:lpstr>
      <vt:lpstr>Тема Office</vt:lpstr>
      <vt:lpstr>1_Тема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Ближайшая деятельность по сопровождению реализуемых  в 2019 году проектов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Галина Валентиновна Куприянова</cp:lastModifiedBy>
  <cp:revision>73</cp:revision>
  <cp:lastPrinted>2019-06-14T08:00:04Z</cp:lastPrinted>
  <dcterms:created xsi:type="dcterms:W3CDTF">2017-01-30T13:00:35Z</dcterms:created>
  <dcterms:modified xsi:type="dcterms:W3CDTF">2019-06-14T08:26:22Z</dcterms:modified>
</cp:coreProperties>
</file>