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notesMasterIdLst>
    <p:notesMasterId r:id="rId14"/>
  </p:notesMasterIdLst>
  <p:handoutMasterIdLst>
    <p:handoutMasterId r:id="rId15"/>
  </p:handoutMasterIdLst>
  <p:sldIdLst>
    <p:sldId id="259" r:id="rId6"/>
    <p:sldId id="266" r:id="rId7"/>
    <p:sldId id="269" r:id="rId8"/>
    <p:sldId id="267" r:id="rId9"/>
    <p:sldId id="265" r:id="rId10"/>
    <p:sldId id="270" r:id="rId11"/>
    <p:sldId id="271" r:id="rId12"/>
    <p:sldId id="26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4" d="100"/>
          <a:sy n="54" d="100"/>
        </p:scale>
        <p:origin x="-413" y="-8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14.06.2019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A80C7-B43B-4971-8727-DF0CFC0DB0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6630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ru-RU" smtClean="0"/>
              <a:t>14.06.2019</a:t>
            </a:r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6AEB8-8E76-44F4-9246-58E77E3578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5358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6AEB8-8E76-44F4-9246-58E77E3578ED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14.06.2019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9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445F12-0504-4832-9F9C-B2260DDDEE05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ru-RU" smtClean="0"/>
              <a:t>14.06.2019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755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9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197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68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294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55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581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302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12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744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884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133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27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3008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43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78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36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753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95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811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532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473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1746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855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2835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314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516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740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87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8918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157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5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4072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783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93402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558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907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6521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7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217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1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0321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15216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986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434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17.06.2019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3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CA80D50-DE6C-4704-B7C3-588230F1356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17.06.2019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CC6B192-CE83-4DCA-98B0-CCD953914A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6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AEE85-6B0F-4CFD-BFD6-38ED9E1064D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5CBA-0FAA-4B27-A6F9-3D8A575964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1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748D2-667D-461C-A035-5C61DA5AD5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EE9AE-72FF-49FC-B9ED-A2384A73324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33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023" y="1846429"/>
            <a:ext cx="10485912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36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«Реализация</a:t>
            </a:r>
            <a:r>
              <a:rPr lang="ru-RU" sz="48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программы по развитию личностного потенциала»</a:t>
            </a:r>
            <a:r>
              <a:rPr lang="ru-RU" sz="3600" b="1" i="1" dirty="0" smtClean="0">
                <a:ln w="1905">
                  <a:solidFill>
                    <a:srgbClr val="7030A0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(совместно с благотворительным фондом Сбербанка России): первые результаты и перспективы</a:t>
            </a:r>
            <a:endParaRPr lang="ru-RU" sz="3600" b="1" i="1" dirty="0" smtClean="0">
              <a:ln w="1905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b="1" i="1" dirty="0" smtClean="0">
              <a:ln w="1905">
                <a:solidFill>
                  <a:srgbClr val="7030A0"/>
                </a:solidFill>
              </a:ln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РАБОЧЕЙ ГРУППЫ ПРОЕКТА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Кораблева </a:t>
            </a:r>
            <a:r>
              <a:rPr lang="ru-RU" sz="20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А. А., руководитель Центра сопровождения проектов, руководитель </a:t>
            </a: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20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Гайнуллина </a:t>
            </a:r>
            <a:r>
              <a:rPr lang="ru-RU" sz="20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 Г., старший методист Центра сопровождения </a:t>
            </a: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0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Измайлова </a:t>
            </a:r>
            <a:r>
              <a:rPr lang="ru-RU" sz="20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Е. Л., старший методист Центра сопровождения </a:t>
            </a: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  <a:endParaRPr lang="ru-RU" sz="20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Горина </a:t>
            </a:r>
            <a:r>
              <a:rPr lang="ru-RU" sz="2000" b="1" i="1" dirty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И.  А., специалист Центра сопровождения </a:t>
            </a: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</a:t>
            </a:r>
          </a:p>
          <a:p>
            <a:pPr algn="r">
              <a:lnSpc>
                <a:spcPct val="90000"/>
              </a:lnSpc>
            </a:pPr>
            <a:endParaRPr lang="ru-RU" sz="2000" b="1" i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90000"/>
              </a:lnSpc>
            </a:pPr>
            <a:r>
              <a:rPr lang="ru-RU" sz="20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Ученый совет, 14 июня 2019 </a:t>
            </a:r>
            <a:endParaRPr lang="ru-RU" sz="2000" b="1" i="1" dirty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n w="1905">
                <a:solidFill>
                  <a:srgbClr val="7030A0"/>
                </a:solidFill>
              </a:ln>
              <a:gradFill flip="none" rotWithShape="1">
                <a:gsLst>
                  <a:gs pos="0">
                    <a:schemeClr val="accent4">
                      <a:lumMod val="50000"/>
                      <a:shade val="30000"/>
                      <a:satMod val="115000"/>
                    </a:schemeClr>
                  </a:gs>
                  <a:gs pos="50000">
                    <a:schemeClr val="accent4">
                      <a:lumMod val="50000"/>
                      <a:shade val="67500"/>
                      <a:satMod val="115000"/>
                    </a:schemeClr>
                  </a:gs>
                  <a:gs pos="100000">
                    <a:schemeClr val="accent4">
                      <a:lumMod val="50000"/>
                      <a:shade val="100000"/>
                      <a:satMod val="115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е 3"/>
          <p:cNvSpPr txBox="1"/>
          <p:nvPr/>
        </p:nvSpPr>
        <p:spPr>
          <a:xfrm>
            <a:off x="205543" y="1528149"/>
            <a:ext cx="1908265" cy="279446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A52D3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ЦЕЛЬ ПРОЕКТА</a:t>
            </a:r>
          </a:p>
          <a:p>
            <a:pPr marL="0" marR="0" lvl="0" indent="0" algn="just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Calibri"/>
                <a:cs typeface="Times New Roman"/>
              </a:rPr>
              <a:t>Создание условий для проектирования и внедрения в общеобразовательных организациях эффективных педагогических практик построения личностно-развивающей образовательной среды, способствующей развитию личностного потенциала и формированию компетенций XXI века у субъектов педагогического процесса.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Поле 1"/>
          <p:cNvSpPr txBox="1"/>
          <p:nvPr/>
        </p:nvSpPr>
        <p:spPr>
          <a:xfrm>
            <a:off x="4062135" y="339436"/>
            <a:ext cx="1744899" cy="3938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A52D3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ЗАДАЧИ ПРОЕКТА</a:t>
            </a:r>
          </a:p>
        </p:txBody>
      </p:sp>
      <p:sp>
        <p:nvSpPr>
          <p:cNvPr id="4" name="Поле 4"/>
          <p:cNvSpPr txBox="1"/>
          <p:nvPr/>
        </p:nvSpPr>
        <p:spPr>
          <a:xfrm>
            <a:off x="7077694" y="1000001"/>
            <a:ext cx="4773879" cy="548392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0480" marR="110490" lvl="0" indent="450215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линейка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модульных ППК для различных целевых групп: управленческой команды, команды педагогов образовательных организаций, команды </a:t>
            </a:r>
            <a:r>
              <a:rPr kumimoji="0" 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целостности проекта, повышает эффективность проекта в целом; </a:t>
            </a:r>
          </a:p>
          <a:p>
            <a:pPr marL="30480" marR="110490" lvl="0" indent="450215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командный характер проектирования и реализации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ППК, позволяющий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усилия в реализации целей и задач ППК, ее концепции,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обогатить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слушателей за счет различных подходов педагогов к содержанию программы и выбору технологий;</a:t>
            </a:r>
          </a:p>
          <a:p>
            <a:pPr marL="30480" marR="110490" lvl="0" indent="450215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специальное обучение преподавателей ГАУ ДПО ЯО ИРО, осуществляющих в дальнейшем курсовую подготовку участников проекта и методическое сопровождение каждого участника (ОО);</a:t>
            </a:r>
          </a:p>
          <a:p>
            <a:pPr marL="30480" marR="110490" lvl="0" indent="450215" algn="just">
              <a:lnSpc>
                <a:spcPct val="90000"/>
              </a:lnSpc>
              <a:spcAft>
                <a:spcPts val="1000"/>
              </a:spcAft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специальной курсовой подготовки </a:t>
            </a: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педагогов, осуществляемая в единстве с системой методической работы внутри образовательной организации;</a:t>
            </a:r>
          </a:p>
          <a:p>
            <a:pPr marL="201930" marR="110490" indent="-171450" algn="just">
              <a:lnSpc>
                <a:spcPct val="90000"/>
              </a:lnSpc>
              <a:spcAft>
                <a:spcPts val="1000"/>
              </a:spcAft>
              <a:buFontTx/>
              <a:buChar char="-"/>
              <a:defRPr/>
            </a:pPr>
            <a:r>
              <a:rPr lang="ru-RU" sz="1000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управленческой команды образовательной организации по ППК «Управление личностно-развивающей образовательной </a:t>
            </a:r>
            <a:r>
              <a:rPr lang="ru-RU" sz="10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средой» как 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своеобразный </a:t>
            </a:r>
            <a:r>
              <a:rPr kumimoji="0" lang="ru-RU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</a:t>
            </a: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проектирования личностно-развивающей образовательной среды, способствующей личностному развитию;</a:t>
            </a:r>
          </a:p>
          <a:p>
            <a:pPr marL="30480" marR="110490" lvl="0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включение в проект образовательных организаций–генераторов инновационного опыта по проблеме проекта, накопленного до начала проекта, что, с одной стороны, позволяет усилить мотивационный и практический компонент подготовки педагогов организаций, не обладающих таким опытом, а с другой, выстраивает для организаций-генераторов индивидуальный маршрут подготовки, расширяющий имеющиеся компетентности;</a:t>
            </a:r>
          </a:p>
          <a:p>
            <a:pPr marL="30480" marR="110490" lvl="0" indent="450215" algn="just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на уровне региона сообщества обучающихся педагогов «Развитие личностного потенциала» и сообществ внутри каждой образовательной организации по тематике проекта являются формой эффективного управления проектом;</a:t>
            </a:r>
          </a:p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создание мотивационного поля за счет проведения системы конкурсов, конференций с возможностью публикации, участия в грантах, что создает условия для творческой профессиональной самореализации участников проекта.</a:t>
            </a:r>
          </a:p>
        </p:txBody>
      </p:sp>
      <p:sp>
        <p:nvSpPr>
          <p:cNvPr id="5" name="Поле 2"/>
          <p:cNvSpPr txBox="1"/>
          <p:nvPr/>
        </p:nvSpPr>
        <p:spPr>
          <a:xfrm>
            <a:off x="8777844" y="339436"/>
            <a:ext cx="1373578" cy="39386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1" u="none" strike="noStrike" kern="0" cap="none" spc="0" normalizeH="0" baseline="0" noProof="0" dirty="0">
                <a:ln>
                  <a:noFill/>
                </a:ln>
                <a:solidFill>
                  <a:srgbClr val="A52D36"/>
                </a:solidFill>
                <a:effectLst/>
                <a:uLnTx/>
                <a:uFillTx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УСЛОВИЯ</a:t>
            </a:r>
          </a:p>
        </p:txBody>
      </p:sp>
      <p:sp>
        <p:nvSpPr>
          <p:cNvPr id="6" name="Поле 5"/>
          <p:cNvSpPr txBox="1"/>
          <p:nvPr/>
        </p:nvSpPr>
        <p:spPr>
          <a:xfrm>
            <a:off x="2517569" y="1000001"/>
            <a:ext cx="3636000" cy="90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30480" marR="110490" algn="just">
              <a:lnSpc>
                <a:spcPct val="90000"/>
              </a:lnSpc>
              <a:spcAft>
                <a:spcPts val="1000"/>
              </a:spcAft>
            </a:pP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Обеспечить на базе ГАУ ДПО ЯО ИРО организационно-педагогические условия для повышения профессиональной подготовленности управленческой и педагогической команд образовательных организаций к реализации комплексной программы развития личностного потенциала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оле 6"/>
          <p:cNvSpPr txBox="1"/>
          <p:nvPr/>
        </p:nvSpPr>
        <p:spPr>
          <a:xfrm>
            <a:off x="2517569" y="2521330"/>
            <a:ext cx="3636000" cy="90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90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 Выработать механизмы методического сопровождения образовательных организаций Ярославской области – участников проекта </a:t>
            </a:r>
            <a:r>
              <a:rPr lang="ru-RU" sz="1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</a:t>
            </a:r>
            <a:r>
              <a:rPr lang="ru-RU" sz="1000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этапе проектирования и реализации идей по созданию среды, способствующей формированию у обучающихся компетенций XXI века и развитию личностного потенциала.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0" name="Поле 7"/>
          <p:cNvSpPr txBox="1"/>
          <p:nvPr/>
        </p:nvSpPr>
        <p:spPr>
          <a:xfrm>
            <a:off x="2517569" y="3991372"/>
            <a:ext cx="3636000" cy="90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6350">
            <a:solidFill>
              <a:prstClr val="black"/>
            </a:solidFill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000" dirty="0">
                <a:solidFill>
                  <a:srgbClr val="002060"/>
                </a:solidFill>
                <a:latin typeface="Times New Roman"/>
                <a:ea typeface="Calibri"/>
              </a:rPr>
              <a:t>3. Создать, внедрить и распространить оригинальные педагогические практики социально-эмоционального и когнитивного развития обучающихся в условиях РСО.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cxnSp>
        <p:nvCxnSpPr>
          <p:cNvPr id="12" name="Прямая соединительная линия 11"/>
          <p:cNvCxnSpPr>
            <a:stCxn id="3" idx="3"/>
            <a:endCxn id="5" idx="1"/>
          </p:cNvCxnSpPr>
          <p:nvPr/>
        </p:nvCxnSpPr>
        <p:spPr>
          <a:xfrm>
            <a:off x="5807034" y="536369"/>
            <a:ext cx="297081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3" idx="1"/>
          </p:cNvCxnSpPr>
          <p:nvPr/>
        </p:nvCxnSpPr>
        <p:spPr>
          <a:xfrm>
            <a:off x="1159675" y="536368"/>
            <a:ext cx="2902460" cy="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2" idx="0"/>
          </p:cNvCxnSpPr>
          <p:nvPr/>
        </p:nvCxnSpPr>
        <p:spPr>
          <a:xfrm>
            <a:off x="1159675" y="536369"/>
            <a:ext cx="1" cy="9917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5" idx="2"/>
            <a:endCxn id="4" idx="0"/>
          </p:cNvCxnSpPr>
          <p:nvPr/>
        </p:nvCxnSpPr>
        <p:spPr>
          <a:xfrm>
            <a:off x="9464633" y="733301"/>
            <a:ext cx="1" cy="2667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H="1">
            <a:off x="6590806" y="1450001"/>
            <a:ext cx="1" cy="2991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stCxn id="6" idx="3"/>
          </p:cNvCxnSpPr>
          <p:nvPr/>
        </p:nvCxnSpPr>
        <p:spPr>
          <a:xfrm>
            <a:off x="6153569" y="1450001"/>
            <a:ext cx="43723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0" idx="3"/>
          </p:cNvCxnSpPr>
          <p:nvPr/>
        </p:nvCxnSpPr>
        <p:spPr>
          <a:xfrm>
            <a:off x="6153569" y="4441372"/>
            <a:ext cx="4372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6" idx="2"/>
            <a:endCxn id="7" idx="0"/>
          </p:cNvCxnSpPr>
          <p:nvPr/>
        </p:nvCxnSpPr>
        <p:spPr>
          <a:xfrm>
            <a:off x="4335569" y="1900001"/>
            <a:ext cx="0" cy="6213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7" idx="2"/>
            <a:endCxn id="10" idx="0"/>
          </p:cNvCxnSpPr>
          <p:nvPr/>
        </p:nvCxnSpPr>
        <p:spPr>
          <a:xfrm>
            <a:off x="4335569" y="3421330"/>
            <a:ext cx="0" cy="57004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7" idx="1"/>
          </p:cNvCxnSpPr>
          <p:nvPr/>
        </p:nvCxnSpPr>
        <p:spPr>
          <a:xfrm>
            <a:off x="2113808" y="2945686"/>
            <a:ext cx="40376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>
            <a:endCxn id="6" idx="1"/>
          </p:cNvCxnSpPr>
          <p:nvPr/>
        </p:nvCxnSpPr>
        <p:spPr>
          <a:xfrm flipV="1">
            <a:off x="2113808" y="1450001"/>
            <a:ext cx="403761" cy="3550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0" idx="1"/>
          </p:cNvCxnSpPr>
          <p:nvPr/>
        </p:nvCxnSpPr>
        <p:spPr>
          <a:xfrm>
            <a:off x="2113808" y="3991372"/>
            <a:ext cx="403761" cy="450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7" idx="3"/>
          </p:cNvCxnSpPr>
          <p:nvPr/>
        </p:nvCxnSpPr>
        <p:spPr>
          <a:xfrm>
            <a:off x="6153569" y="2971330"/>
            <a:ext cx="43723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590807" y="2971330"/>
            <a:ext cx="486887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8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22" y="292719"/>
            <a:ext cx="10505343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377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-Составлена проектная документация, подписано соглашение  между ДО ЯО и БФС «Вклад в будущее»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6350" y="726234"/>
            <a:ext cx="10505342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- Совместно с МГПУ разработана программа «Социально-эмоциональное и когнитивное развитие ребенка в условиях реализации ФГОС»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461" y="2307464"/>
            <a:ext cx="10347232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</a:rPr>
              <a:t>- Организация 1 сессии обучения 106 участников педагогического модуля по ППК «</a:t>
            </a:r>
            <a:r>
              <a:rPr lang="ru-RU" sz="1200" b="1" dirty="0">
                <a:solidFill>
                  <a:srgbClr val="002060"/>
                </a:solidFill>
              </a:rPr>
              <a:t>Социально-эмоциональное и когнитивное развитие ребенка в условиях реализации ФГОС» </a:t>
            </a:r>
            <a:r>
              <a:rPr lang="ru-RU" sz="1200" b="1" dirty="0" smtClean="0">
                <a:solidFill>
                  <a:srgbClr val="002060"/>
                </a:solidFill>
              </a:rPr>
              <a:t>(26.03.- 06.04.2018)</a:t>
            </a:r>
            <a:endParaRPr lang="ru-RU" sz="1200" b="1" dirty="0">
              <a:solidFill>
                <a:srgbClr val="002060"/>
              </a:solidFill>
            </a:endParaRPr>
          </a:p>
          <a:p>
            <a:pPr defTabSz="914377">
              <a:defRPr/>
            </a:pP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660" y="1155608"/>
            <a:ext cx="10427677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-Обучено 56 управленцев из образовательных организаций-участников проекта (из них 8- ИРО по ППК «Управление личностно-развивающей образовательной средой (из них 8 чел. – ИРО, 03-12.2018-12.03.2019)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34461" y="3131500"/>
            <a:ext cx="10349878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- Каждой управленческой командой ОО проведена защита своего проекта ЛРОС – 12 проектов (12.03.19)</a:t>
            </a:r>
            <a:r>
              <a:rPr lang="ru-RU" sz="1200" b="1" dirty="0" smtClean="0">
                <a:solidFill>
                  <a:srgbClr val="C00000"/>
                </a:solidFill>
              </a:rPr>
              <a:t> 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4460" y="3712609"/>
            <a:ext cx="10347231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914377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-Внедряется система организационно-методического сопровождения участников проекта : разрабатывается система кураторского сопровождения, формируется сообщество «Развитие личностного потенциала»,  проведен организационные </a:t>
            </a:r>
            <a:r>
              <a:rPr lang="ru-RU" sz="1200" b="1" dirty="0" err="1" smtClean="0">
                <a:solidFill>
                  <a:srgbClr val="002060"/>
                </a:solidFill>
              </a:rPr>
              <a:t>вебинары</a:t>
            </a:r>
            <a:r>
              <a:rPr lang="ru-RU" sz="1200" b="1" dirty="0" smtClean="0">
                <a:solidFill>
                  <a:srgbClr val="002060"/>
                </a:solidFill>
              </a:rPr>
              <a:t>) </a:t>
            </a:r>
            <a:endParaRPr lang="en-US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34460" y="1768488"/>
            <a:ext cx="10276740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-Подготовлена команда тренеров эмоционального интеллекта из состава  сотрудников ИРО (проведен модельный тренинг, совещания тренеров)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2835" y="1"/>
            <a:ext cx="1163514" cy="665018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anchor="ctr">
            <a:noAutofit/>
          </a:bodyPr>
          <a:lstStyle/>
          <a:p>
            <a:pPr algn="ctr" defTabSz="914377">
              <a:defRPr/>
            </a:pPr>
            <a:r>
              <a:rPr lang="ru-RU" sz="2400" b="1" i="1" dirty="0" smtClean="0">
                <a:ln w="1905"/>
                <a:solidFill>
                  <a:schemeClr val="accent4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Первые результаты 2018-2019  </a:t>
            </a:r>
            <a:endParaRPr lang="ru-RU" sz="2400" b="1" i="1" dirty="0">
              <a:ln w="1905"/>
              <a:solidFill>
                <a:schemeClr val="accent4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34461" y="4456871"/>
            <a:ext cx="10313910" cy="461665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377"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-Проведены конференции: «Современные тренды образовательной политики: куда развиваться школе» (03.12.2018), « Образовательные тренды в содержании образовательных программ для развития навыков </a:t>
            </a:r>
            <a:r>
              <a:rPr lang="en-US" sz="1200" b="1" dirty="0" smtClean="0">
                <a:solidFill>
                  <a:srgbClr val="002060"/>
                </a:solidFill>
              </a:rPr>
              <a:t>XXI</a:t>
            </a:r>
            <a:r>
              <a:rPr lang="ru-RU" sz="1200" b="1" dirty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века» (26.03.2019)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6660" y="5188378"/>
            <a:ext cx="10406800" cy="6463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377">
              <a:defRPr/>
            </a:pPr>
            <a:r>
              <a:rPr lang="ru-RU" sz="1200" b="1" dirty="0">
                <a:solidFill>
                  <a:srgbClr val="C00000"/>
                </a:solidFill>
              </a:rPr>
              <a:t>-</a:t>
            </a:r>
            <a:r>
              <a:rPr lang="ru-RU" sz="1200" b="1" dirty="0" smtClean="0">
                <a:solidFill>
                  <a:srgbClr val="002060"/>
                </a:solidFill>
              </a:rPr>
              <a:t>Представлены первые результаты проекта на МСО ( А.В. Золотарева 11.04.19</a:t>
            </a:r>
            <a:r>
              <a:rPr lang="en-US" sz="1200" b="1" dirty="0" smtClean="0">
                <a:solidFill>
                  <a:srgbClr val="002060"/>
                </a:solidFill>
              </a:rPr>
              <a:t>)</a:t>
            </a:r>
            <a:r>
              <a:rPr lang="ru-RU" sz="1200" b="1" dirty="0" smtClean="0">
                <a:solidFill>
                  <a:srgbClr val="002060"/>
                </a:solidFill>
              </a:rPr>
              <a:t>,  на МФ «Евразийский образовательный диалог» ( А.А. Кораблева, А.М. Моисеев,  М.А. Пинская, Е.К. </a:t>
            </a:r>
            <a:r>
              <a:rPr lang="ru-RU" sz="1200" b="1" dirty="0" err="1" smtClean="0">
                <a:solidFill>
                  <a:srgbClr val="002060"/>
                </a:solidFill>
              </a:rPr>
              <a:t>Истратий</a:t>
            </a:r>
            <a:r>
              <a:rPr lang="ru-RU" sz="1200" b="1" dirty="0" smtClean="0">
                <a:solidFill>
                  <a:srgbClr val="002060"/>
                </a:solidFill>
              </a:rPr>
              <a:t>,  С.Ю </a:t>
            </a:r>
            <a:r>
              <a:rPr lang="ru-RU" sz="1200" b="1" dirty="0" err="1" smtClean="0">
                <a:solidFill>
                  <a:srgbClr val="002060"/>
                </a:solidFill>
              </a:rPr>
              <a:t>Каймакова</a:t>
            </a:r>
            <a:r>
              <a:rPr lang="ru-RU" sz="1200" b="1" dirty="0" smtClean="0">
                <a:solidFill>
                  <a:srgbClr val="002060"/>
                </a:solidFill>
              </a:rPr>
              <a:t> ( СОШ 3 г. Ярославль), М.Ю Тихомирова ( МОУ СШ №4 «Центр образования» ТМР), Н.А. Быкова (МУО СШ № 1 г. Гаврилов-Ям)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13905" y="6109955"/>
            <a:ext cx="10547320" cy="27699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accent6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defTabSz="914377">
              <a:defRPr/>
            </a:pPr>
            <a:r>
              <a:rPr lang="en-US" sz="1200" b="1" dirty="0" smtClean="0">
                <a:solidFill>
                  <a:prstClr val="black"/>
                </a:solidFill>
              </a:rPr>
              <a:t> </a:t>
            </a:r>
            <a:r>
              <a:rPr lang="en-US" sz="1200" b="1" dirty="0" smtClean="0">
                <a:solidFill>
                  <a:srgbClr val="C00000"/>
                </a:solidFill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</a:rPr>
              <a:t>- </a:t>
            </a:r>
            <a:r>
              <a:rPr lang="ru-RU" sz="1200" b="1" dirty="0" smtClean="0">
                <a:solidFill>
                  <a:srgbClr val="002060"/>
                </a:solidFill>
              </a:rPr>
              <a:t>Установлены деловые отношения с коллегами г. Калуги ( 2 пилотным регионом)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1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6" grpId="0" animBg="1"/>
      <p:bldP spid="22" grpId="0" animBg="1"/>
      <p:bldP spid="29" grpId="0" animBg="1"/>
      <p:bldP spid="14" grpId="0" animBg="1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8057" y="179441"/>
            <a:ext cx="8207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проектов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22" y="16128"/>
            <a:ext cx="1417910" cy="13466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-1036737" y="3321454"/>
            <a:ext cx="4292635" cy="10772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B25A4C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организаций 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51:</a:t>
            </a:r>
          </a:p>
          <a:p>
            <a:pPr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pPr algn="ctr"/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4432" y="1859668"/>
            <a:ext cx="2372930" cy="9787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A52D3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</a:t>
            </a:r>
          </a:p>
          <a:p>
            <a:pPr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организаций 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21197" y="3322619"/>
            <a:ext cx="2372930" cy="9787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A52D3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21197" y="4740115"/>
            <a:ext cx="2348829" cy="97872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A52D36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организаций 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17824" y="854189"/>
            <a:ext cx="3302054" cy="683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правленческая команда</a:t>
            </a:r>
          </a:p>
          <a:p>
            <a:pPr lvl="0" algn="ctr"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чел.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21740" y="1976548"/>
            <a:ext cx="2375064" cy="7571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8225" y="3421108"/>
            <a:ext cx="2057678" cy="7817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86679" y="4850914"/>
            <a:ext cx="2108974" cy="7817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86943" y="854190"/>
            <a:ext cx="2562305" cy="6832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</a:t>
            </a:r>
          </a:p>
          <a:p>
            <a:pPr lvl="0" algn="ctr">
              <a:lnSpc>
                <a:spcPct val="8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533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чел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8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481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11497" y="1902681"/>
            <a:ext cx="2499867" cy="830997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B25A4C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2019 </a:t>
            </a:r>
          </a:p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065712" y="3523355"/>
            <a:ext cx="2160270" cy="75713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193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884412" y="4878432"/>
            <a:ext cx="2560147" cy="781752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234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687792" y="13627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0687792" y="770139"/>
            <a:ext cx="1102673" cy="108952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tint val="66000"/>
                  <a:satMod val="160000"/>
                </a:schemeClr>
              </a:gs>
              <a:gs pos="50000">
                <a:schemeClr val="accent1">
                  <a:lumMod val="50000"/>
                  <a:tint val="44500"/>
                  <a:satMod val="160000"/>
                </a:schemeClr>
              </a:gs>
              <a:gs pos="100000">
                <a:schemeClr val="accent1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ctr"/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sz="16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Тьюторов</a:t>
            </a:r>
            <a:endParaRPr lang="ru-RU" sz="1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  <a:p>
            <a:pPr lvl="0" algn="ctr"/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10506" y="2198147"/>
            <a:ext cx="1261884" cy="5355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2019 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780157" y="3638099"/>
            <a:ext cx="1210588" cy="535531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– 2020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0874629" y="4850914"/>
            <a:ext cx="1210588" cy="5601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– 2021</a:t>
            </a: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16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838474" y="6120287"/>
            <a:ext cx="1210588" cy="560153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50000"/>
                  <a:tint val="66000"/>
                  <a:satMod val="160000"/>
                </a:schemeClr>
              </a:gs>
              <a:gs pos="50000">
                <a:schemeClr val="accent4">
                  <a:lumMod val="50000"/>
                  <a:tint val="44500"/>
                  <a:satMod val="160000"/>
                </a:schemeClr>
              </a:gs>
              <a:gs pos="100000">
                <a:schemeClr val="accent4">
                  <a:lumMod val="5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905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lvl="0" algn="ctr"/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ru-RU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9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Всего </a:t>
            </a:r>
            <a:r>
              <a:rPr lang="ru-RU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dirty="0"/>
          </a:p>
        </p:txBody>
      </p:sp>
      <p:cxnSp>
        <p:nvCxnSpPr>
          <p:cNvPr id="28" name="Прямая соединительная линия 27"/>
          <p:cNvCxnSpPr>
            <a:endCxn id="6" idx="1"/>
          </p:cNvCxnSpPr>
          <p:nvPr/>
        </p:nvCxnSpPr>
        <p:spPr>
          <a:xfrm>
            <a:off x="1648189" y="2319200"/>
            <a:ext cx="40624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8" name="Прямая соединительная линия 1027"/>
          <p:cNvCxnSpPr>
            <a:endCxn id="7" idx="1"/>
          </p:cNvCxnSpPr>
          <p:nvPr/>
        </p:nvCxnSpPr>
        <p:spPr>
          <a:xfrm>
            <a:off x="1648190" y="3811983"/>
            <a:ext cx="373007" cy="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642208" y="5224023"/>
            <a:ext cx="37300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stCxn id="6" idx="3"/>
            <a:endCxn id="11" idx="1"/>
          </p:cNvCxnSpPr>
          <p:nvPr/>
        </p:nvCxnSpPr>
        <p:spPr>
          <a:xfrm>
            <a:off x="4427362" y="2349033"/>
            <a:ext cx="39437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stCxn id="7" idx="3"/>
            <a:endCxn id="13" idx="1"/>
          </p:cNvCxnSpPr>
          <p:nvPr/>
        </p:nvCxnSpPr>
        <p:spPr>
          <a:xfrm>
            <a:off x="4394127" y="3811984"/>
            <a:ext cx="5940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8" idx="3"/>
            <a:endCxn id="14" idx="1"/>
          </p:cNvCxnSpPr>
          <p:nvPr/>
        </p:nvCxnSpPr>
        <p:spPr>
          <a:xfrm>
            <a:off x="4370026" y="5229480"/>
            <a:ext cx="61665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V="1">
            <a:off x="7196804" y="2355112"/>
            <a:ext cx="614693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13" idx="3"/>
          </p:cNvCxnSpPr>
          <p:nvPr/>
        </p:nvCxnSpPr>
        <p:spPr>
          <a:xfrm flipV="1">
            <a:off x="7045903" y="3811983"/>
            <a:ext cx="1019809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14" idx="3"/>
            <a:endCxn id="19" idx="1"/>
          </p:cNvCxnSpPr>
          <p:nvPr/>
        </p:nvCxnSpPr>
        <p:spPr>
          <a:xfrm>
            <a:off x="7095653" y="5241790"/>
            <a:ext cx="78875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 flipH="1" flipV="1">
            <a:off x="11341448" y="1876787"/>
            <a:ext cx="0" cy="31279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flipH="1" flipV="1">
            <a:off x="11341448" y="2723486"/>
            <a:ext cx="0" cy="90442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H="1" flipV="1">
            <a:off x="11341448" y="4173630"/>
            <a:ext cx="0" cy="67728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26" idx="0"/>
          </p:cNvCxnSpPr>
          <p:nvPr/>
        </p:nvCxnSpPr>
        <p:spPr>
          <a:xfrm flipH="1" flipV="1">
            <a:off x="11341448" y="5411067"/>
            <a:ext cx="0" cy="70922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>
            <a:stCxn id="10" idx="2"/>
            <a:endCxn id="11" idx="0"/>
          </p:cNvCxnSpPr>
          <p:nvPr/>
        </p:nvCxnSpPr>
        <p:spPr>
          <a:xfrm>
            <a:off x="5968851" y="1537453"/>
            <a:ext cx="0" cy="43909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11" idx="2"/>
            <a:endCxn id="13" idx="0"/>
          </p:cNvCxnSpPr>
          <p:nvPr/>
        </p:nvCxnSpPr>
        <p:spPr>
          <a:xfrm>
            <a:off x="6009272" y="2733678"/>
            <a:ext cx="7792" cy="68743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stCxn id="13" idx="2"/>
            <a:endCxn id="14" idx="0"/>
          </p:cNvCxnSpPr>
          <p:nvPr/>
        </p:nvCxnSpPr>
        <p:spPr>
          <a:xfrm>
            <a:off x="6017064" y="4202860"/>
            <a:ext cx="0" cy="64805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>
            <a:endCxn id="17" idx="0"/>
          </p:cNvCxnSpPr>
          <p:nvPr/>
        </p:nvCxnSpPr>
        <p:spPr>
          <a:xfrm flipH="1">
            <a:off x="9145847" y="2733678"/>
            <a:ext cx="0" cy="78967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stCxn id="15" idx="2"/>
            <a:endCxn id="16" idx="0"/>
          </p:cNvCxnSpPr>
          <p:nvPr/>
        </p:nvCxnSpPr>
        <p:spPr>
          <a:xfrm flipH="1">
            <a:off x="9061431" y="1537454"/>
            <a:ext cx="0" cy="36522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>
            <a:stCxn id="17" idx="2"/>
            <a:endCxn id="19" idx="0"/>
          </p:cNvCxnSpPr>
          <p:nvPr/>
        </p:nvCxnSpPr>
        <p:spPr>
          <a:xfrm>
            <a:off x="9145847" y="4280485"/>
            <a:ext cx="0" cy="597947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2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/>
        </p:nvCxnSpPr>
        <p:spPr>
          <a:xfrm flipV="1">
            <a:off x="496287" y="6316918"/>
            <a:ext cx="9704617" cy="202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476239" y="84777"/>
            <a:ext cx="20048" cy="62523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76239" y="525539"/>
            <a:ext cx="7907232" cy="5813063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3810909" y="3776567"/>
            <a:ext cx="0" cy="25502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5289836" y="2656115"/>
            <a:ext cx="0" cy="367072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 flipV="1">
            <a:off x="6245182" y="1978380"/>
            <a:ext cx="0" cy="43385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7226217" y="1170467"/>
            <a:ext cx="0" cy="514645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8383471" y="525539"/>
            <a:ext cx="0" cy="574607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495633" y="3776567"/>
            <a:ext cx="3259291" cy="1317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V="1">
            <a:off x="507604" y="2664005"/>
            <a:ext cx="4816345" cy="2795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454856" y="1980163"/>
            <a:ext cx="5758740" cy="5703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486442" y="1179848"/>
            <a:ext cx="6718925" cy="737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486263" y="560155"/>
            <a:ext cx="79341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9" name="TextBox 238"/>
          <p:cNvSpPr txBox="1"/>
          <p:nvPr/>
        </p:nvSpPr>
        <p:spPr>
          <a:xfrm>
            <a:off x="408841" y="2656115"/>
            <a:ext cx="52417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азработана система повышения квалификации педагогов в области СЭ и КР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888999" y="3307768"/>
            <a:ext cx="146899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оздана и реализована система сопровождения участников проекта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486263" y="2061546"/>
            <a:ext cx="52318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проектирована и функционирует ЛРОС, способствующая СЭ и КР обучающихся</a:t>
            </a:r>
            <a:endParaRPr lang="ru-RU" sz="1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442" y="3739651"/>
            <a:ext cx="33029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 </a:t>
            </a: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реализованы вариативные </a:t>
            </a:r>
          </a:p>
          <a:p>
            <a:pPr lvl="0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разработки и внедрения </a:t>
            </a:r>
          </a:p>
          <a:p>
            <a:pPr lvl="0">
              <a:lnSpc>
                <a:spcPct val="90000"/>
              </a:lnSpc>
            </a:pPr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программы личностного </a:t>
            </a:r>
            <a:endParaRPr lang="ru-RU" sz="11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обучающихся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26003" y="5117275"/>
            <a:ext cx="200468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созданы, внедрены и распространены </a:t>
            </a:r>
          </a:p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оригинальные педагогические </a:t>
            </a:r>
          </a:p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  СЭ и КР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252609" y="2723657"/>
            <a:ext cx="1114532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ффективно внедрены в образовательный процесс практики СЭ и КР обучающихся в условиях ЛРОС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52688" y="1369162"/>
            <a:ext cx="618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овышена квалификация административной команды образовательных организаций в области управления ЛРОС 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245182" y="1968592"/>
            <a:ext cx="1017079" cy="1463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оздана и реализована система развития личностного потенциала субъектов педагогического процесса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1298" y="570846"/>
            <a:ext cx="53735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квалификация </a:t>
            </a: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педагогов образовательных организаций в области СЭ и КР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7262261" y="1200764"/>
            <a:ext cx="107690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азработаны и внедрены педагогические практики СЭ и КР, созданы профессиональные сообщества обучающихся педагогов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81132" y="226586"/>
            <a:ext cx="41969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ключены в процесс проектирования и функционирования ЛРОС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455230" y="598955"/>
            <a:ext cx="1121622" cy="176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СЭ и КР обучающихся, повышение уровня педагогической культуры родителей (лиц их заменяющих) в области СЭР и КР детей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25090" y="4364316"/>
            <a:ext cx="23843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тратегические соглашения с потенциальными партнерами – участниками реализации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программы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личностного развития: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проектный кластер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ЛРОС;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-модели разработки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внедрения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рограммы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ЛРОС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3" name="TextBox 1042"/>
          <p:cNvSpPr txBox="1"/>
          <p:nvPr/>
        </p:nvSpPr>
        <p:spPr>
          <a:xfrm>
            <a:off x="1901468" y="5784675"/>
            <a:ext cx="1549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вторские материалы участников проекта, публикации участников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3" name="TextBox 1052"/>
          <p:cNvSpPr txBox="1"/>
          <p:nvPr/>
        </p:nvSpPr>
        <p:spPr>
          <a:xfrm>
            <a:off x="408841" y="3041018"/>
            <a:ext cx="4216119" cy="79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0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r>
              <a:rPr lang="ru-RU" sz="1000" dirty="0">
                <a:solidFill>
                  <a:srgbClr val="7030A0"/>
                </a:solidFill>
                <a:latin typeface="Times New Roman"/>
                <a:ea typeface="Times New Roman"/>
              </a:rPr>
              <a:t>«Управление личностно-развивающей </a:t>
            </a:r>
            <a:r>
              <a:rPr lang="ru-RU" sz="1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образовательной средой»;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ППК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7030A0"/>
                </a:solidFill>
                <a:latin typeface="Times New Roman"/>
                <a:ea typeface="Times New Roman"/>
              </a:rPr>
              <a:t>«Социально-эмоциональное и когнитивное развитие ребенка в условиях реализации ФГОС</a:t>
            </a:r>
            <a:r>
              <a:rPr lang="ru-RU" sz="1000" i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»;</a:t>
            </a:r>
          </a:p>
          <a:p>
            <a:pPr marL="171450" indent="-171450">
              <a:lnSpc>
                <a:spcPct val="90000"/>
              </a:lnSpc>
              <a:buFontTx/>
              <a:buChar char="-"/>
            </a:pPr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ППК «</a:t>
            </a:r>
            <a:r>
              <a:rPr lang="ru-RU" sz="1000" dirty="0" err="1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Тьюториал</a:t>
            </a:r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 профессиональных педагогических 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      сообществ</a:t>
            </a:r>
            <a:r>
              <a:rPr lang="ru-RU" sz="1100" dirty="0" smtClean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3883316" y="3910516"/>
            <a:ext cx="1465549" cy="2599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рофессиональное сообщество «РЛП»: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тренинговые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практики;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-паспорт куратора участников проекта;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-модель сопровождения;</a:t>
            </a:r>
          </a:p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аличие рекомендаций по проектированию ЛРОС и созданию методических продуктов;</a:t>
            </a:r>
          </a:p>
          <a:p>
            <a:pPr lvl="0"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-ППК «</a:t>
            </a:r>
            <a:r>
              <a:rPr lang="ru-RU" sz="1000" dirty="0" err="1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Тьюториал</a:t>
            </a:r>
            <a:r>
              <a:rPr lang="ru-RU" sz="10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 профессиональных педагогических сообществ</a:t>
            </a:r>
            <a:r>
              <a:rPr lang="ru-RU" sz="1100" dirty="0">
                <a:solidFill>
                  <a:srgbClr val="7030A0"/>
                </a:solidFill>
                <a:latin typeface="Times New Roman"/>
                <a:cs typeface="Times New Roman" panose="02020603050405020304" pitchFamily="18" charset="0"/>
              </a:rPr>
              <a:t>»</a:t>
            </a:r>
            <a:endParaRPr lang="ru-RU" sz="11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TextBox 215"/>
          <p:cNvSpPr txBox="1"/>
          <p:nvPr/>
        </p:nvSpPr>
        <p:spPr>
          <a:xfrm>
            <a:off x="552688" y="2367131"/>
            <a:ext cx="1210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проектов ЛРОС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5252609" y="4225816"/>
            <a:ext cx="992212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продукты, созданные педагогами ОО;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-получены УМП для организации СЭР и СР;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-публикации, обобщающие опыт педагогов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TextBox 217"/>
          <p:cNvSpPr txBox="1"/>
          <p:nvPr/>
        </p:nvSpPr>
        <p:spPr>
          <a:xfrm>
            <a:off x="506845" y="1710633"/>
            <a:ext cx="3372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ЛРОС (создается каждой командой);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-инструменты оценки образовательной среды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6270687" y="3669750"/>
            <a:ext cx="10004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разработки форм работы с педагогическим коллективом по проектированию ЛРОС, интеграции в нее методических продуктов учителей;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-общий план ОО по реализации проекта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507604" y="832456"/>
            <a:ext cx="28835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етодические разработки, продукты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7167359" y="2774841"/>
            <a:ext cx="1303226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-профессиональные сообщества;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-публикации педагогов по теме;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-конкурсные работы  педагогов;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-общий план  (программа) педагогической  работы  по СЭ  и  КР;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-предложения обучающихся  к построению ЛРОС;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 удовлетворенностью образовательной средой и т.д.;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-обновление  обучающимися  предметно-пространственной среды и др.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6" name="TextBox 1055"/>
          <p:cNvSpPr txBox="1"/>
          <p:nvPr/>
        </p:nvSpPr>
        <p:spPr>
          <a:xfrm>
            <a:off x="4728331" y="63015"/>
            <a:ext cx="153439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-проекты обучающихся;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-результаты диагностик;</a:t>
            </a:r>
          </a:p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-совместные разработки</a:t>
            </a:r>
            <a:endParaRPr lang="ru-RU" sz="1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0" name="TextBox 1149"/>
          <p:cNvSpPr txBox="1"/>
          <p:nvPr/>
        </p:nvSpPr>
        <p:spPr>
          <a:xfrm rot="16200000">
            <a:off x="-3326620" y="3210519"/>
            <a:ext cx="7202385" cy="246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РСО                                                     ИРО                       ОО           Администрация     Педагоги    Обучающиеся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41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лилиния 8"/>
          <p:cNvSpPr/>
          <p:nvPr/>
        </p:nvSpPr>
        <p:spPr>
          <a:xfrm>
            <a:off x="1280161" y="423948"/>
            <a:ext cx="10911839" cy="1167401"/>
          </a:xfrm>
          <a:custGeom>
            <a:avLst/>
            <a:gdLst>
              <a:gd name="connsiteX0" fmla="*/ 0 w 11422390"/>
              <a:gd name="connsiteY0" fmla="*/ 440531 h 1167401"/>
              <a:gd name="connsiteX1" fmla="*/ 6217920 w 11422390"/>
              <a:gd name="connsiteY1" fmla="*/ 448844 h 1167401"/>
              <a:gd name="connsiteX2" fmla="*/ 6575367 w 11422390"/>
              <a:gd name="connsiteY2" fmla="*/ 1163738 h 1167401"/>
              <a:gd name="connsiteX3" fmla="*/ 10989425 w 11422390"/>
              <a:gd name="connsiteY3" fmla="*/ 99709 h 1167401"/>
              <a:gd name="connsiteX4" fmla="*/ 11014363 w 11422390"/>
              <a:gd name="connsiteY4" fmla="*/ 108022 h 1167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22390" h="1167401">
                <a:moveTo>
                  <a:pt x="0" y="440531"/>
                </a:moveTo>
                <a:cubicBezTo>
                  <a:pt x="2561013" y="384420"/>
                  <a:pt x="5122026" y="328310"/>
                  <a:pt x="6217920" y="448844"/>
                </a:cubicBezTo>
                <a:cubicBezTo>
                  <a:pt x="7313814" y="569378"/>
                  <a:pt x="5780116" y="1221927"/>
                  <a:pt x="6575367" y="1163738"/>
                </a:cubicBezTo>
                <a:cubicBezTo>
                  <a:pt x="7370618" y="1105549"/>
                  <a:pt x="10249592" y="275662"/>
                  <a:pt x="10989425" y="99709"/>
                </a:cubicBezTo>
                <a:cubicBezTo>
                  <a:pt x="11729258" y="-76244"/>
                  <a:pt x="11371810" y="15889"/>
                  <a:pt x="11014363" y="108022"/>
                </a:cubicBezTo>
              </a:path>
            </a:pathLst>
          </a:custGeom>
          <a:noFill/>
          <a:ln>
            <a:solidFill>
              <a:srgbClr val="A32D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2050" name="Picture 2" descr="C:\Users\ДОМ\Desktop\25_03_19\1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8" y="1280161"/>
            <a:ext cx="11044989" cy="5338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2232" y="270749"/>
            <a:ext cx="8662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ообщество «Развитие личностного потенциала»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58" y="349135"/>
            <a:ext cx="854242" cy="656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862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2" y="224445"/>
            <a:ext cx="8146473" cy="556952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События, </a:t>
            </a:r>
            <a:r>
              <a:rPr lang="ru-RU" sz="2400" b="1" i="1" smtClean="0">
                <a:ln w="9525">
                  <a:solidFill>
                    <a:prstClr val="black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участники…       Вчера</a:t>
            </a:r>
            <a:r>
              <a:rPr lang="ru-RU" sz="2400" b="1" i="1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сегодня, завтра….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92" y="1051908"/>
            <a:ext cx="3224997" cy="2053936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0" y="3602261"/>
            <a:ext cx="3608939" cy="21483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68" y="4839678"/>
            <a:ext cx="3236727" cy="182184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212" y="166254"/>
            <a:ext cx="3574383" cy="21597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75" y="4459242"/>
            <a:ext cx="3559854" cy="2003719"/>
          </a:xfrm>
          <a:prstGeom prst="rect">
            <a:avLst/>
          </a:prstGeom>
        </p:spPr>
      </p:pic>
      <p:pic>
        <p:nvPicPr>
          <p:cNvPr id="11" name="Объект 5"/>
          <p:cNvPicPr>
            <a:picLocks noGrp="1" noChangeAspect="1"/>
          </p:cNvPicPr>
          <p:nvPr>
            <p:ph sz="half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532" y="1372004"/>
            <a:ext cx="3717355" cy="2758990"/>
          </a:xfr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93" y="2489140"/>
            <a:ext cx="3735048" cy="21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272" y="195401"/>
            <a:ext cx="11540728" cy="14326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272"/>
            <a:ext cx="12192000" cy="141802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117686" y="3013501"/>
            <a:ext cx="66078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b="1" i="1" kern="0" dirty="0" smtClean="0">
                <a:ln w="9525">
                  <a:solidFill>
                    <a:prstClr val="black"/>
                  </a:solidFill>
                </a:ln>
                <a:solidFill>
                  <a:srgbClr val="C19859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</a:t>
            </a:r>
            <a:endParaRPr lang="ru-RU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1194</Words>
  <Application>Microsoft Office PowerPoint</Application>
  <PresentationFormat>Произвольный</PresentationFormat>
  <Paragraphs>149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2_Тема Office</vt:lpstr>
      <vt:lpstr>3_Тема Office</vt:lpstr>
      <vt:lpstr>4_Тема Office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События, участники…       Вчера, сегодня, завтра….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Галина Валентиновна Куприянова</cp:lastModifiedBy>
  <cp:revision>76</cp:revision>
  <cp:lastPrinted>2019-06-17T11:37:54Z</cp:lastPrinted>
  <dcterms:created xsi:type="dcterms:W3CDTF">2017-01-30T13:00:35Z</dcterms:created>
  <dcterms:modified xsi:type="dcterms:W3CDTF">2019-06-17T11:48:49Z</dcterms:modified>
</cp:coreProperties>
</file>