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1"/>
    <p:sldMasterId id="2147483672" r:id="rId2"/>
  </p:sldMasterIdLst>
  <p:notesMasterIdLst>
    <p:notesMasterId r:id="rId13"/>
  </p:notesMasterIdLst>
  <p:handoutMasterIdLst>
    <p:handoutMasterId r:id="rId14"/>
  </p:handoutMasterIdLst>
  <p:sldIdLst>
    <p:sldId id="259" r:id="rId3"/>
    <p:sldId id="337" r:id="rId4"/>
    <p:sldId id="338" r:id="rId5"/>
    <p:sldId id="339" r:id="rId6"/>
    <p:sldId id="304" r:id="rId7"/>
    <p:sldId id="340" r:id="rId8"/>
    <p:sldId id="341" r:id="rId9"/>
    <p:sldId id="321" r:id="rId10"/>
    <p:sldId id="343" r:id="rId11"/>
    <p:sldId id="264" r:id="rId1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2D36"/>
    <a:srgbClr val="B25A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79" autoAdjust="0"/>
    <p:restoredTop sz="92114" autoAdjust="0"/>
  </p:normalViewPr>
  <p:slideViewPr>
    <p:cSldViewPr snapToGrid="0">
      <p:cViewPr>
        <p:scale>
          <a:sx n="100" d="100"/>
          <a:sy n="100" d="100"/>
        </p:scale>
        <p:origin x="182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08041E-0895-42D8-ADF3-23C2FF2C1CCD}" type="doc">
      <dgm:prSet loTypeId="urn:microsoft.com/office/officeart/2005/8/layout/arrow3" loCatId="relationship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855423B-5551-4C17-8D37-E95B19FD2EA0}">
      <dgm:prSet phldrT="[Текст]"/>
      <dgm:spPr/>
      <dgm:t>
        <a:bodyPr/>
        <a:lstStyle/>
        <a:p>
          <a:r>
            <a:rPr lang="ru-RU" dirty="0" smtClean="0"/>
            <a:t>Профессиональная компетентность педагога: требования (ФГОС, ПС…) </a:t>
          </a:r>
          <a:endParaRPr lang="ru-RU" dirty="0"/>
        </a:p>
      </dgm:t>
    </dgm:pt>
    <dgm:pt modelId="{3A47AD2F-DF55-4DC5-A669-2FEB6FC76252}" type="parTrans" cxnId="{C64F164E-9506-4A60-9642-FD7AE0106808}">
      <dgm:prSet/>
      <dgm:spPr/>
      <dgm:t>
        <a:bodyPr/>
        <a:lstStyle/>
        <a:p>
          <a:endParaRPr lang="ru-RU"/>
        </a:p>
      </dgm:t>
    </dgm:pt>
    <dgm:pt modelId="{4A4F92C3-9885-408F-B9F9-3B1C07F05119}" type="sibTrans" cxnId="{C64F164E-9506-4A60-9642-FD7AE0106808}">
      <dgm:prSet/>
      <dgm:spPr/>
      <dgm:t>
        <a:bodyPr/>
        <a:lstStyle/>
        <a:p>
          <a:endParaRPr lang="ru-RU"/>
        </a:p>
      </dgm:t>
    </dgm:pt>
    <dgm:pt modelId="{B28A3312-4514-4E7F-AF95-6642CA34218D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Профессиональная компетентность педагога : профессиональные потребности  педагога</a:t>
          </a:r>
          <a:r>
            <a:rPr lang="en-US" b="1" dirty="0" smtClean="0">
              <a:solidFill>
                <a:srgbClr val="C00000"/>
              </a:solidFill>
            </a:rPr>
            <a:t> </a:t>
          </a:r>
          <a:endParaRPr lang="ru-RU" b="1" dirty="0">
            <a:solidFill>
              <a:srgbClr val="C00000"/>
            </a:solidFill>
          </a:endParaRPr>
        </a:p>
      </dgm:t>
    </dgm:pt>
    <dgm:pt modelId="{31043094-5C07-4FDA-9F4C-8EBFE2817991}" type="parTrans" cxnId="{B0F13BDD-7BB9-4E37-8D05-6130FFB5F3E5}">
      <dgm:prSet/>
      <dgm:spPr/>
      <dgm:t>
        <a:bodyPr/>
        <a:lstStyle/>
        <a:p>
          <a:endParaRPr lang="ru-RU"/>
        </a:p>
      </dgm:t>
    </dgm:pt>
    <dgm:pt modelId="{F96A2E85-BEF0-4794-95DE-3B16FA2C20EF}" type="sibTrans" cxnId="{B0F13BDD-7BB9-4E37-8D05-6130FFB5F3E5}">
      <dgm:prSet/>
      <dgm:spPr/>
      <dgm:t>
        <a:bodyPr/>
        <a:lstStyle/>
        <a:p>
          <a:endParaRPr lang="ru-RU"/>
        </a:p>
      </dgm:t>
    </dgm:pt>
    <dgm:pt modelId="{9844DAB1-8DC2-43DF-A533-95CA5E40F0C8}" type="pres">
      <dgm:prSet presAssocID="{BD08041E-0895-42D8-ADF3-23C2FF2C1CC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4E59EB-BE04-4088-8A85-EAED9829E785}" type="pres">
      <dgm:prSet presAssocID="{BD08041E-0895-42D8-ADF3-23C2FF2C1CCD}" presName="divider" presStyleLbl="fgShp" presStyleIdx="0" presStyleCnt="1" custAng="21547536" custScaleY="206374"/>
      <dgm:spPr/>
      <dgm:t>
        <a:bodyPr/>
        <a:lstStyle/>
        <a:p>
          <a:endParaRPr lang="ru-RU"/>
        </a:p>
      </dgm:t>
    </dgm:pt>
    <dgm:pt modelId="{6B4006EC-1267-43BE-ACC1-E01C2E07BF05}" type="pres">
      <dgm:prSet presAssocID="{5855423B-5551-4C17-8D37-E95B19FD2EA0}" presName="downArrow" presStyleLbl="node1" presStyleIdx="0" presStyleCnt="2"/>
      <dgm:spPr/>
      <dgm:t>
        <a:bodyPr/>
        <a:lstStyle/>
        <a:p>
          <a:endParaRPr lang="ru-RU"/>
        </a:p>
      </dgm:t>
    </dgm:pt>
    <dgm:pt modelId="{3CEAC9C2-30B1-4E25-8A99-8F1B4CD1D37C}" type="pres">
      <dgm:prSet presAssocID="{5855423B-5551-4C17-8D37-E95B19FD2EA0}" presName="downArrowText" presStyleLbl="revTx" presStyleIdx="0" presStyleCnt="2" custScaleX="124740" custLinFactNeighborX="65" custLinFactNeighborY="-8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4D783-8E4F-4ADE-A392-3208A3815E86}" type="pres">
      <dgm:prSet presAssocID="{B28A3312-4514-4E7F-AF95-6642CA34218D}" presName="upArrow" presStyleLbl="node1" presStyleIdx="1" presStyleCnt="2"/>
      <dgm:spPr/>
      <dgm:t>
        <a:bodyPr/>
        <a:lstStyle/>
        <a:p>
          <a:endParaRPr lang="ru-RU"/>
        </a:p>
      </dgm:t>
    </dgm:pt>
    <dgm:pt modelId="{3C548E89-2626-4C1C-9B70-5C19E9C3C07B}" type="pres">
      <dgm:prSet presAssocID="{B28A3312-4514-4E7F-AF95-6642CA34218D}" presName="upArrowText" presStyleLbl="revTx" presStyleIdx="1" presStyleCnt="2" custScaleX="1312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F13BDD-7BB9-4E37-8D05-6130FFB5F3E5}" srcId="{BD08041E-0895-42D8-ADF3-23C2FF2C1CCD}" destId="{B28A3312-4514-4E7F-AF95-6642CA34218D}" srcOrd="1" destOrd="0" parTransId="{31043094-5C07-4FDA-9F4C-8EBFE2817991}" sibTransId="{F96A2E85-BEF0-4794-95DE-3B16FA2C20EF}"/>
    <dgm:cxn modelId="{4980AB6D-1243-42B5-B307-84FEE2A52E07}" type="presOf" srcId="{B28A3312-4514-4E7F-AF95-6642CA34218D}" destId="{3C548E89-2626-4C1C-9B70-5C19E9C3C07B}" srcOrd="0" destOrd="0" presId="urn:microsoft.com/office/officeart/2005/8/layout/arrow3"/>
    <dgm:cxn modelId="{8C357747-272D-4118-AEDA-BAC138841E2A}" type="presOf" srcId="{5855423B-5551-4C17-8D37-E95B19FD2EA0}" destId="{3CEAC9C2-30B1-4E25-8A99-8F1B4CD1D37C}" srcOrd="0" destOrd="0" presId="urn:microsoft.com/office/officeart/2005/8/layout/arrow3"/>
    <dgm:cxn modelId="{9A992049-A6A3-4AD3-AB7B-E83D62D8C61C}" type="presOf" srcId="{BD08041E-0895-42D8-ADF3-23C2FF2C1CCD}" destId="{9844DAB1-8DC2-43DF-A533-95CA5E40F0C8}" srcOrd="0" destOrd="0" presId="urn:microsoft.com/office/officeart/2005/8/layout/arrow3"/>
    <dgm:cxn modelId="{C64F164E-9506-4A60-9642-FD7AE0106808}" srcId="{BD08041E-0895-42D8-ADF3-23C2FF2C1CCD}" destId="{5855423B-5551-4C17-8D37-E95B19FD2EA0}" srcOrd="0" destOrd="0" parTransId="{3A47AD2F-DF55-4DC5-A669-2FEB6FC76252}" sibTransId="{4A4F92C3-9885-408F-B9F9-3B1C07F05119}"/>
    <dgm:cxn modelId="{E50D40DA-D6CD-480B-9051-1AF2B1D8B1D4}" type="presParOf" srcId="{9844DAB1-8DC2-43DF-A533-95CA5E40F0C8}" destId="{9E4E59EB-BE04-4088-8A85-EAED9829E785}" srcOrd="0" destOrd="0" presId="urn:microsoft.com/office/officeart/2005/8/layout/arrow3"/>
    <dgm:cxn modelId="{D3935E5C-02CC-4D36-B269-52BE94817364}" type="presParOf" srcId="{9844DAB1-8DC2-43DF-A533-95CA5E40F0C8}" destId="{6B4006EC-1267-43BE-ACC1-E01C2E07BF05}" srcOrd="1" destOrd="0" presId="urn:microsoft.com/office/officeart/2005/8/layout/arrow3"/>
    <dgm:cxn modelId="{7A888777-29F5-4486-9DEF-91C0DF2C0A8A}" type="presParOf" srcId="{9844DAB1-8DC2-43DF-A533-95CA5E40F0C8}" destId="{3CEAC9C2-30B1-4E25-8A99-8F1B4CD1D37C}" srcOrd="2" destOrd="0" presId="urn:microsoft.com/office/officeart/2005/8/layout/arrow3"/>
    <dgm:cxn modelId="{8ECDC034-E511-4275-A47E-FB6F3B1A2449}" type="presParOf" srcId="{9844DAB1-8DC2-43DF-A533-95CA5E40F0C8}" destId="{7D54D783-8E4F-4ADE-A392-3208A3815E86}" srcOrd="3" destOrd="0" presId="urn:microsoft.com/office/officeart/2005/8/layout/arrow3"/>
    <dgm:cxn modelId="{9791F36F-9FE5-4DBD-A00B-7289B0AB91EA}" type="presParOf" srcId="{9844DAB1-8DC2-43DF-A533-95CA5E40F0C8}" destId="{3C548E89-2626-4C1C-9B70-5C19E9C3C07B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08041E-0895-42D8-ADF3-23C2FF2C1CCD}" type="doc">
      <dgm:prSet loTypeId="urn:microsoft.com/office/officeart/2005/8/layout/arrow3" loCatId="relationship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28A3312-4514-4E7F-AF95-6642CA34218D}">
      <dgm:prSet phldrT="[Текст]"/>
      <dgm:spPr/>
      <dgm:t>
        <a:bodyPr/>
        <a:lstStyle/>
        <a:p>
          <a:r>
            <a:rPr lang="ru-RU" b="0" i="0" dirty="0" smtClean="0">
              <a:solidFill>
                <a:schemeClr val="tx1"/>
              </a:solidFill>
            </a:rPr>
            <a:t>Профессиональная компетентность педагога : профессиональные потребности  педагога</a:t>
          </a:r>
          <a:r>
            <a:rPr lang="en-US" b="0" i="0" dirty="0" smtClean="0">
              <a:solidFill>
                <a:schemeClr val="tx1"/>
              </a:solidFill>
            </a:rPr>
            <a:t> </a:t>
          </a:r>
          <a:endParaRPr lang="ru-RU" b="0" i="0" dirty="0">
            <a:solidFill>
              <a:schemeClr val="tx1"/>
            </a:solidFill>
          </a:endParaRPr>
        </a:p>
      </dgm:t>
    </dgm:pt>
    <dgm:pt modelId="{31043094-5C07-4FDA-9F4C-8EBFE2817991}" type="parTrans" cxnId="{B0F13BDD-7BB9-4E37-8D05-6130FFB5F3E5}">
      <dgm:prSet/>
      <dgm:spPr/>
      <dgm:t>
        <a:bodyPr/>
        <a:lstStyle/>
        <a:p>
          <a:endParaRPr lang="ru-RU"/>
        </a:p>
      </dgm:t>
    </dgm:pt>
    <dgm:pt modelId="{F96A2E85-BEF0-4794-95DE-3B16FA2C20EF}" type="sibTrans" cxnId="{B0F13BDD-7BB9-4E37-8D05-6130FFB5F3E5}">
      <dgm:prSet/>
      <dgm:spPr/>
      <dgm:t>
        <a:bodyPr/>
        <a:lstStyle/>
        <a:p>
          <a:endParaRPr lang="ru-RU"/>
        </a:p>
      </dgm:t>
    </dgm:pt>
    <dgm:pt modelId="{5855423B-5551-4C17-8D37-E95B19FD2EA0}">
      <dgm:prSet phldrT="[Текст]"/>
      <dgm:spPr/>
      <dgm:t>
        <a:bodyPr/>
        <a:lstStyle/>
        <a:p>
          <a:r>
            <a:rPr lang="ru-RU" dirty="0" smtClean="0"/>
            <a:t>Профессиональная компетентность педагога: требования (ФГОС, ПС…) </a:t>
          </a:r>
          <a:endParaRPr lang="ru-RU" dirty="0"/>
        </a:p>
      </dgm:t>
    </dgm:pt>
    <dgm:pt modelId="{4A4F92C3-9885-408F-B9F9-3B1C07F05119}" type="sibTrans" cxnId="{C64F164E-9506-4A60-9642-FD7AE0106808}">
      <dgm:prSet/>
      <dgm:spPr/>
      <dgm:t>
        <a:bodyPr/>
        <a:lstStyle/>
        <a:p>
          <a:endParaRPr lang="ru-RU"/>
        </a:p>
      </dgm:t>
    </dgm:pt>
    <dgm:pt modelId="{3A47AD2F-DF55-4DC5-A669-2FEB6FC76252}" type="parTrans" cxnId="{C64F164E-9506-4A60-9642-FD7AE0106808}">
      <dgm:prSet/>
      <dgm:spPr/>
      <dgm:t>
        <a:bodyPr/>
        <a:lstStyle/>
        <a:p>
          <a:endParaRPr lang="ru-RU"/>
        </a:p>
      </dgm:t>
    </dgm:pt>
    <dgm:pt modelId="{9844DAB1-8DC2-43DF-A533-95CA5E40F0C8}" type="pres">
      <dgm:prSet presAssocID="{BD08041E-0895-42D8-ADF3-23C2FF2C1CC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4E59EB-BE04-4088-8A85-EAED9829E785}" type="pres">
      <dgm:prSet presAssocID="{BD08041E-0895-42D8-ADF3-23C2FF2C1CCD}" presName="divider" presStyleLbl="fgShp" presStyleIdx="0" presStyleCnt="1" custAng="300000" custScaleY="206374"/>
      <dgm:spPr/>
      <dgm:t>
        <a:bodyPr/>
        <a:lstStyle/>
        <a:p>
          <a:endParaRPr lang="ru-RU"/>
        </a:p>
      </dgm:t>
    </dgm:pt>
    <dgm:pt modelId="{6B4006EC-1267-43BE-ACC1-E01C2E07BF05}" type="pres">
      <dgm:prSet presAssocID="{5855423B-5551-4C17-8D37-E95B19FD2EA0}" presName="downArrow" presStyleLbl="node1" presStyleIdx="0" presStyleCnt="2"/>
      <dgm:spPr/>
    </dgm:pt>
    <dgm:pt modelId="{3CEAC9C2-30B1-4E25-8A99-8F1B4CD1D37C}" type="pres">
      <dgm:prSet presAssocID="{5855423B-5551-4C17-8D37-E95B19FD2EA0}" presName="downArrowText" presStyleLbl="revTx" presStyleIdx="0" presStyleCnt="2" custScaleX="1247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4D783-8E4F-4ADE-A392-3208A3815E86}" type="pres">
      <dgm:prSet presAssocID="{B28A3312-4514-4E7F-AF95-6642CA34218D}" presName="upArrow" presStyleLbl="node1" presStyleIdx="1" presStyleCnt="2"/>
      <dgm:spPr/>
    </dgm:pt>
    <dgm:pt modelId="{3C548E89-2626-4C1C-9B70-5C19E9C3C07B}" type="pres">
      <dgm:prSet presAssocID="{B28A3312-4514-4E7F-AF95-6642CA34218D}" presName="upArrowText" presStyleLbl="revTx" presStyleIdx="1" presStyleCnt="2" custScaleX="1312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76ACFB-E11F-42D0-9343-FE8576E16512}" type="presOf" srcId="{BD08041E-0895-42D8-ADF3-23C2FF2C1CCD}" destId="{9844DAB1-8DC2-43DF-A533-95CA5E40F0C8}" srcOrd="0" destOrd="0" presId="urn:microsoft.com/office/officeart/2005/8/layout/arrow3"/>
    <dgm:cxn modelId="{B0F13BDD-7BB9-4E37-8D05-6130FFB5F3E5}" srcId="{BD08041E-0895-42D8-ADF3-23C2FF2C1CCD}" destId="{B28A3312-4514-4E7F-AF95-6642CA34218D}" srcOrd="1" destOrd="0" parTransId="{31043094-5C07-4FDA-9F4C-8EBFE2817991}" sibTransId="{F96A2E85-BEF0-4794-95DE-3B16FA2C20EF}"/>
    <dgm:cxn modelId="{06F615B1-C74A-47D2-83F0-0690ABEC36E8}" type="presOf" srcId="{5855423B-5551-4C17-8D37-E95B19FD2EA0}" destId="{3CEAC9C2-30B1-4E25-8A99-8F1B4CD1D37C}" srcOrd="0" destOrd="0" presId="urn:microsoft.com/office/officeart/2005/8/layout/arrow3"/>
    <dgm:cxn modelId="{C64F164E-9506-4A60-9642-FD7AE0106808}" srcId="{BD08041E-0895-42D8-ADF3-23C2FF2C1CCD}" destId="{5855423B-5551-4C17-8D37-E95B19FD2EA0}" srcOrd="0" destOrd="0" parTransId="{3A47AD2F-DF55-4DC5-A669-2FEB6FC76252}" sibTransId="{4A4F92C3-9885-408F-B9F9-3B1C07F05119}"/>
    <dgm:cxn modelId="{B4E2D8D2-08B8-4350-806E-FF8FA81372AE}" type="presOf" srcId="{B28A3312-4514-4E7F-AF95-6642CA34218D}" destId="{3C548E89-2626-4C1C-9B70-5C19E9C3C07B}" srcOrd="0" destOrd="0" presId="urn:microsoft.com/office/officeart/2005/8/layout/arrow3"/>
    <dgm:cxn modelId="{8EC2DDD8-D667-43E5-B37A-397AC0708139}" type="presParOf" srcId="{9844DAB1-8DC2-43DF-A533-95CA5E40F0C8}" destId="{9E4E59EB-BE04-4088-8A85-EAED9829E785}" srcOrd="0" destOrd="0" presId="urn:microsoft.com/office/officeart/2005/8/layout/arrow3"/>
    <dgm:cxn modelId="{9DE5347F-CBF0-498F-8BEE-366553F8611F}" type="presParOf" srcId="{9844DAB1-8DC2-43DF-A533-95CA5E40F0C8}" destId="{6B4006EC-1267-43BE-ACC1-E01C2E07BF05}" srcOrd="1" destOrd="0" presId="urn:microsoft.com/office/officeart/2005/8/layout/arrow3"/>
    <dgm:cxn modelId="{010668F9-E0DE-498F-B490-2F4D55235765}" type="presParOf" srcId="{9844DAB1-8DC2-43DF-A533-95CA5E40F0C8}" destId="{3CEAC9C2-30B1-4E25-8A99-8F1B4CD1D37C}" srcOrd="2" destOrd="0" presId="urn:microsoft.com/office/officeart/2005/8/layout/arrow3"/>
    <dgm:cxn modelId="{27E4B91B-7AA4-440A-B89C-3B03A23AA086}" type="presParOf" srcId="{9844DAB1-8DC2-43DF-A533-95CA5E40F0C8}" destId="{7D54D783-8E4F-4ADE-A392-3208A3815E86}" srcOrd="3" destOrd="0" presId="urn:microsoft.com/office/officeart/2005/8/layout/arrow3"/>
    <dgm:cxn modelId="{7E237E89-7996-4A22-BEF6-718F1D7D7075}" type="presParOf" srcId="{9844DAB1-8DC2-43DF-A533-95CA5E40F0C8}" destId="{3C548E89-2626-4C1C-9B70-5C19E9C3C07B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4E59EB-BE04-4088-8A85-EAED9829E785}">
      <dsp:nvSpPr>
        <dsp:cNvPr id="0" name=""/>
        <dsp:cNvSpPr/>
      </dsp:nvSpPr>
      <dsp:spPr>
        <a:xfrm rot="21247536">
          <a:off x="101460" y="1372195"/>
          <a:ext cx="7925078" cy="2674276"/>
        </a:xfrm>
        <a:prstGeom prst="mathMinus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4006EC-1267-43BE-ACC1-E01C2E07BF05}">
      <dsp:nvSpPr>
        <dsp:cNvPr id="0" name=""/>
        <dsp:cNvSpPr/>
      </dsp:nvSpPr>
      <dsp:spPr>
        <a:xfrm>
          <a:off x="975360" y="270933"/>
          <a:ext cx="2438400" cy="2167466"/>
        </a:xfrm>
        <a:prstGeom prst="down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EAC9C2-30B1-4E25-8A99-8F1B4CD1D37C}">
      <dsp:nvSpPr>
        <dsp:cNvPr id="0" name=""/>
        <dsp:cNvSpPr/>
      </dsp:nvSpPr>
      <dsp:spPr>
        <a:xfrm>
          <a:off x="3987791" y="0"/>
          <a:ext cx="3244437" cy="22758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Профессиональная компетентность педагога: требования (ФГОС, ПС…) </a:t>
          </a:r>
          <a:endParaRPr lang="ru-RU" sz="2300" kern="1200" dirty="0"/>
        </a:p>
      </dsp:txBody>
      <dsp:txXfrm>
        <a:off x="3987791" y="0"/>
        <a:ext cx="3244437" cy="2275840"/>
      </dsp:txXfrm>
    </dsp:sp>
    <dsp:sp modelId="{7D54D783-8E4F-4ADE-A392-3208A3815E86}">
      <dsp:nvSpPr>
        <dsp:cNvPr id="0" name=""/>
        <dsp:cNvSpPr/>
      </dsp:nvSpPr>
      <dsp:spPr>
        <a:xfrm>
          <a:off x="4714239" y="2980266"/>
          <a:ext cx="2438400" cy="2167466"/>
        </a:xfrm>
        <a:prstGeom prst="upArrow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548E89-2626-4C1C-9B70-5C19E9C3C07B}">
      <dsp:nvSpPr>
        <dsp:cNvPr id="0" name=""/>
        <dsp:cNvSpPr/>
      </dsp:nvSpPr>
      <dsp:spPr>
        <a:xfrm>
          <a:off x="812800" y="3142826"/>
          <a:ext cx="3413760" cy="22758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C00000"/>
              </a:solidFill>
            </a:rPr>
            <a:t>Профессиональная компетентность педагога : профессиональные потребности  педагога</a:t>
          </a:r>
          <a:r>
            <a:rPr lang="en-US" sz="2300" b="1" kern="1200" dirty="0" smtClean="0">
              <a:solidFill>
                <a:srgbClr val="C00000"/>
              </a:solidFill>
            </a:rPr>
            <a:t> </a:t>
          </a:r>
          <a:endParaRPr lang="ru-RU" sz="2300" b="1" kern="1200" dirty="0">
            <a:solidFill>
              <a:srgbClr val="C00000"/>
            </a:solidFill>
          </a:endParaRPr>
        </a:p>
      </dsp:txBody>
      <dsp:txXfrm>
        <a:off x="812800" y="3142826"/>
        <a:ext cx="3413760" cy="22758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4E59EB-BE04-4088-8A85-EAED9829E785}">
      <dsp:nvSpPr>
        <dsp:cNvPr id="0" name=""/>
        <dsp:cNvSpPr/>
      </dsp:nvSpPr>
      <dsp:spPr>
        <a:xfrm>
          <a:off x="101460" y="1372195"/>
          <a:ext cx="7925078" cy="2674276"/>
        </a:xfrm>
        <a:prstGeom prst="mathMinus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4006EC-1267-43BE-ACC1-E01C2E07BF05}">
      <dsp:nvSpPr>
        <dsp:cNvPr id="0" name=""/>
        <dsp:cNvSpPr/>
      </dsp:nvSpPr>
      <dsp:spPr>
        <a:xfrm>
          <a:off x="975360" y="270933"/>
          <a:ext cx="2438400" cy="2167466"/>
        </a:xfrm>
        <a:prstGeom prst="down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EAC9C2-30B1-4E25-8A99-8F1B4CD1D37C}">
      <dsp:nvSpPr>
        <dsp:cNvPr id="0" name=""/>
        <dsp:cNvSpPr/>
      </dsp:nvSpPr>
      <dsp:spPr>
        <a:xfrm>
          <a:off x="3986101" y="0"/>
          <a:ext cx="3244437" cy="22758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Профессиональная компетентность педагога: требования (ФГОС, ПС…) </a:t>
          </a:r>
          <a:endParaRPr lang="ru-RU" sz="2500" kern="1200" dirty="0"/>
        </a:p>
      </dsp:txBody>
      <dsp:txXfrm>
        <a:off x="3986101" y="0"/>
        <a:ext cx="3244437" cy="2275840"/>
      </dsp:txXfrm>
    </dsp:sp>
    <dsp:sp modelId="{7D54D783-8E4F-4ADE-A392-3208A3815E86}">
      <dsp:nvSpPr>
        <dsp:cNvPr id="0" name=""/>
        <dsp:cNvSpPr/>
      </dsp:nvSpPr>
      <dsp:spPr>
        <a:xfrm>
          <a:off x="4714239" y="2980266"/>
          <a:ext cx="2438400" cy="2167466"/>
        </a:xfrm>
        <a:prstGeom prst="upArrow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548E89-2626-4C1C-9B70-5C19E9C3C07B}">
      <dsp:nvSpPr>
        <dsp:cNvPr id="0" name=""/>
        <dsp:cNvSpPr/>
      </dsp:nvSpPr>
      <dsp:spPr>
        <a:xfrm>
          <a:off x="812800" y="3142826"/>
          <a:ext cx="3413760" cy="22758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>
              <a:solidFill>
                <a:schemeClr val="tx1"/>
              </a:solidFill>
            </a:rPr>
            <a:t>Профессиональная компетентность педагога : профессиональные потребности  педагога</a:t>
          </a:r>
          <a:r>
            <a:rPr lang="en-US" sz="2400" b="0" i="0" kern="1200" dirty="0" smtClean="0">
              <a:solidFill>
                <a:schemeClr val="tx1"/>
              </a:solidFill>
            </a:rPr>
            <a:t> </a:t>
          </a:r>
          <a:endParaRPr lang="ru-RU" sz="2400" b="0" i="0" kern="1200" dirty="0">
            <a:solidFill>
              <a:schemeClr val="tx1"/>
            </a:solidFill>
          </a:endParaRPr>
        </a:p>
      </dsp:txBody>
      <dsp:txXfrm>
        <a:off x="812800" y="3142826"/>
        <a:ext cx="3413760" cy="2275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876C3-6E37-427E-9DF0-FD34B72AFDAA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FB917-DCAD-4759-BA72-4467F13C35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277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04350-E959-4CD0-9518-D3F31B0284EA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8EA67-1C24-4BD0-AEA8-F632DBC45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371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35626-106E-4892-98E9-26EE470926D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96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9E7318B1-B823-4691-83F0-65EF10B1AE0B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747050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14.06.2019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16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14.06.2019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25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14.06.2019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150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14.06.2019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919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14.06.2019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709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14.06.2019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119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14.06.2019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227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14.06.2019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673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14.06.2019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003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14.06.2019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590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14.06.2019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14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14.06.2019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702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14.06.2019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10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14.06.2019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95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14.06.2019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279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14.06.2019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36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14.06.2019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16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14.06.2019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0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14.06.2019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738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14.06.2019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27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14.06.2019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18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14.06.2019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24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14.06.2019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46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14.06.2019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05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272" y="195401"/>
            <a:ext cx="11540728" cy="14326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54272"/>
            <a:ext cx="12192000" cy="14180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072632"/>
            <a:ext cx="9144000" cy="1356368"/>
          </a:xfrm>
        </p:spPr>
        <p:txBody>
          <a:bodyPr>
            <a:normAutofit/>
          </a:bodyPr>
          <a:lstStyle/>
          <a:p>
            <a:r>
              <a:rPr lang="ru-RU" sz="4000" b="1" dirty="0"/>
              <a:t>Тьюторский центр для учителей начальных классов</a:t>
            </a:r>
            <a:r>
              <a:rPr lang="ru-RU" sz="4000" dirty="0"/>
              <a:t> 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524000" y="3705226"/>
            <a:ext cx="9144000" cy="2270328"/>
          </a:xfrm>
        </p:spPr>
        <p:txBody>
          <a:bodyPr>
            <a:normAutofit fontScale="25000" lnSpcReduction="20000"/>
          </a:bodyPr>
          <a:lstStyle/>
          <a:p>
            <a:r>
              <a:rPr lang="ru-RU" sz="8000" b="1" dirty="0" smtClean="0"/>
              <a:t>Команда проекта</a:t>
            </a:r>
          </a:p>
          <a:p>
            <a:pPr>
              <a:spcAft>
                <a:spcPts val="0"/>
              </a:spcAft>
            </a:pPr>
            <a:r>
              <a:rPr lang="ru-RU" sz="8000" dirty="0"/>
              <a:t>Тихомирова Ольга </a:t>
            </a:r>
            <a:r>
              <a:rPr lang="ru-RU" sz="8000" dirty="0" smtClean="0"/>
              <a:t>Вячеславовна, руководитель проекта</a:t>
            </a:r>
            <a:endParaRPr lang="ru-RU" sz="8000" dirty="0"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8000" dirty="0"/>
              <a:t>Бородкина Наталия Вячеславовна </a:t>
            </a:r>
            <a:r>
              <a:rPr lang="ru-RU" sz="8000" dirty="0" smtClean="0">
                <a:cs typeface="Times New Roman"/>
              </a:rPr>
              <a:t>, </a:t>
            </a:r>
            <a:r>
              <a:rPr lang="ru-RU" sz="8000" dirty="0" err="1" smtClean="0"/>
              <a:t>тьютор</a:t>
            </a:r>
            <a:r>
              <a:rPr lang="ru-RU" sz="8000" dirty="0" smtClean="0"/>
              <a:t> </a:t>
            </a:r>
            <a:r>
              <a:rPr lang="ru-RU" sz="8000" dirty="0"/>
              <a:t>горячей линии</a:t>
            </a:r>
            <a:endParaRPr lang="ru-RU" sz="8000" dirty="0"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8000" dirty="0"/>
              <a:t>Гусева Любовь </a:t>
            </a:r>
            <a:r>
              <a:rPr lang="ru-RU" sz="8000" dirty="0" smtClean="0"/>
              <a:t>Алексеевна</a:t>
            </a:r>
            <a:r>
              <a:rPr lang="ru-RU" sz="8000" dirty="0" smtClean="0">
                <a:cs typeface="Times New Roman"/>
              </a:rPr>
              <a:t>, </a:t>
            </a:r>
            <a:r>
              <a:rPr lang="ru-RU" sz="8000" dirty="0" err="1" smtClean="0">
                <a:cs typeface="Times New Roman"/>
              </a:rPr>
              <a:t>т</a:t>
            </a:r>
            <a:r>
              <a:rPr lang="ru-RU" sz="8000" dirty="0" err="1" smtClean="0"/>
              <a:t>ьютор</a:t>
            </a:r>
            <a:endParaRPr lang="ru-RU" sz="8000" dirty="0"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8000" dirty="0"/>
              <a:t>Соловьев Яков </a:t>
            </a:r>
            <a:r>
              <a:rPr lang="ru-RU" sz="8000" dirty="0" smtClean="0"/>
              <a:t>Сергеевич</a:t>
            </a:r>
            <a:r>
              <a:rPr lang="ru-RU" sz="8000" dirty="0" smtClean="0">
                <a:cs typeface="Times New Roman"/>
              </a:rPr>
              <a:t>, к</a:t>
            </a:r>
            <a:r>
              <a:rPr lang="ru-RU" sz="8000" dirty="0" smtClean="0"/>
              <a:t>оординатор </a:t>
            </a:r>
            <a:r>
              <a:rPr lang="ru-RU" sz="8000" dirty="0" err="1"/>
              <a:t>тьюторской</a:t>
            </a:r>
            <a:r>
              <a:rPr lang="ru-RU" sz="8000" dirty="0"/>
              <a:t> сети</a:t>
            </a:r>
            <a:endParaRPr lang="ru-RU" sz="8000" dirty="0"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8000" dirty="0"/>
              <a:t>Сысуева Лариса </a:t>
            </a:r>
            <a:r>
              <a:rPr lang="ru-RU" sz="8000" dirty="0" smtClean="0"/>
              <a:t>Юрьевна</a:t>
            </a:r>
            <a:r>
              <a:rPr lang="ru-RU" sz="8000" dirty="0" smtClean="0">
                <a:cs typeface="Times New Roman"/>
              </a:rPr>
              <a:t>, к</a:t>
            </a:r>
            <a:r>
              <a:rPr lang="ru-RU" sz="8000" dirty="0" smtClean="0"/>
              <a:t>оординатор </a:t>
            </a:r>
            <a:r>
              <a:rPr lang="ru-RU" sz="8000" dirty="0"/>
              <a:t>муниципальных </a:t>
            </a:r>
            <a:r>
              <a:rPr lang="ru-RU" sz="8000" dirty="0" err="1"/>
              <a:t>тьюторских</a:t>
            </a:r>
            <a:r>
              <a:rPr lang="ru-RU" sz="8000" dirty="0"/>
              <a:t> </a:t>
            </a:r>
            <a:r>
              <a:rPr lang="ru-RU" sz="8000" dirty="0" smtClean="0"/>
              <a:t>команд</a:t>
            </a:r>
          </a:p>
          <a:p>
            <a:r>
              <a:rPr lang="ru-RU" sz="8000" dirty="0" smtClean="0">
                <a:ea typeface="Times New Roman"/>
                <a:cs typeface="Times New Roman"/>
              </a:rPr>
              <a:t>Кураторы </a:t>
            </a:r>
            <a:r>
              <a:rPr lang="ru-RU" sz="8000" dirty="0"/>
              <a:t>муниципальных </a:t>
            </a:r>
            <a:r>
              <a:rPr lang="ru-RU" sz="8000" dirty="0" err="1"/>
              <a:t>тьюторских</a:t>
            </a:r>
            <a:r>
              <a:rPr lang="ru-RU" sz="8000" dirty="0"/>
              <a:t> </a:t>
            </a:r>
            <a:r>
              <a:rPr lang="ru-RU" sz="8000" dirty="0" smtClean="0"/>
              <a:t>команд – 18 специалистов из 18 МР</a:t>
            </a:r>
            <a:endParaRPr lang="ru-RU" sz="8000" dirty="0"/>
          </a:p>
          <a:p>
            <a:pPr>
              <a:spcAft>
                <a:spcPts val="0"/>
              </a:spcAft>
            </a:pPr>
            <a:endParaRPr lang="ru-RU" sz="8000" dirty="0">
              <a:ea typeface="Times New Roman"/>
              <a:cs typeface="Times New Roman"/>
            </a:endParaRPr>
          </a:p>
          <a:p>
            <a:endParaRPr lang="ru-RU" sz="8000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986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768" y="70789"/>
            <a:ext cx="1680407" cy="1260305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175386" y="379498"/>
            <a:ext cx="9587864" cy="1468810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784402" y="2823436"/>
            <a:ext cx="73070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A52D36"/>
                </a:solidFill>
              </a:rPr>
              <a:t>Благодарю за внимание</a:t>
            </a:r>
            <a:endParaRPr lang="ru-RU" sz="5400" dirty="0">
              <a:solidFill>
                <a:srgbClr val="A52D36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63234" y="379497"/>
            <a:ext cx="262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A52D36"/>
                </a:solidFill>
              </a:rPr>
              <a:t>Образование без границ</a:t>
            </a:r>
            <a:endParaRPr lang="ru-RU" dirty="0">
              <a:solidFill>
                <a:srgbClr val="A52D36"/>
              </a:solidFill>
            </a:endParaRPr>
          </a:p>
        </p:txBody>
      </p:sp>
      <p:pic>
        <p:nvPicPr>
          <p:cNvPr id="10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63235" cy="1363235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3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90629093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1762126" y="146685"/>
            <a:ext cx="8829674" cy="6537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A52D36"/>
                </a:solidFill>
              </a:rPr>
              <a:t>Исходная проблема: как сохранить баланс?</a:t>
            </a:r>
            <a:endParaRPr lang="ru-RU" sz="3200" dirty="0">
              <a:solidFill>
                <a:srgbClr val="A52D36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768" y="70789"/>
            <a:ext cx="1680407" cy="126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3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161" y="160791"/>
            <a:ext cx="9264649" cy="47929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A52D36"/>
                </a:solidFill>
              </a:rPr>
              <a:t>Индивидуализация ДПО как основа баланса</a:t>
            </a:r>
            <a:endParaRPr lang="ru-RU" sz="3200" dirty="0">
              <a:solidFill>
                <a:srgbClr val="A52D36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15611093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87965" y="3105834"/>
            <a:ext cx="5816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Дополнительное профессиональное образование педагога (ИОМ педагога)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768" y="70789"/>
            <a:ext cx="1680407" cy="126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0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90725" y="143378"/>
            <a:ext cx="8270043" cy="532895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A52D36"/>
                </a:solidFill>
              </a:rPr>
              <a:t>Проектная задача: как усилить ресурсы?</a:t>
            </a:r>
            <a:endParaRPr lang="ru-RU" sz="3200" dirty="0">
              <a:solidFill>
                <a:srgbClr val="A52D36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11" name="Picture 3" descr="C:\Users\katusha\Desktop\карты\методисты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38" y="723899"/>
            <a:ext cx="4752974" cy="552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985689"/>
              </p:ext>
            </p:extLst>
          </p:nvPr>
        </p:nvGraphicFramePr>
        <p:xfrm>
          <a:off x="8362950" y="3735546"/>
          <a:ext cx="1824203" cy="1969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4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Есть штатный методист (специалист) по НОО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</a:rPr>
                        <a:t>Нет штатного методиста (специалиста) по НОО</a:t>
                      </a:r>
                      <a:endParaRPr lang="ru-RU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9525" marB="0" anchor="b">
                    <a:solidFill>
                      <a:srgbClr val="D995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15" name="Заголовок 4"/>
          <p:cNvSpPr txBox="1">
            <a:spLocks/>
          </p:cNvSpPr>
          <p:nvPr/>
        </p:nvSpPr>
        <p:spPr>
          <a:xfrm>
            <a:off x="2619376" y="6182229"/>
            <a:ext cx="6076949" cy="5328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/>
              <a:t>Специфика региона по методистам НОО</a:t>
            </a:r>
            <a:endParaRPr lang="ru-RU" sz="24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768" y="70789"/>
            <a:ext cx="1680407" cy="126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7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Прямая соединительная линия 39"/>
          <p:cNvCxnSpPr/>
          <p:nvPr/>
        </p:nvCxnSpPr>
        <p:spPr>
          <a:xfrm>
            <a:off x="3429727" y="2624732"/>
            <a:ext cx="2041978" cy="1282633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2580375" y="3429000"/>
            <a:ext cx="1280425" cy="524999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2819400" y="4609088"/>
            <a:ext cx="2730982" cy="1296411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2732775" y="4106400"/>
            <a:ext cx="2817607" cy="2010767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6365422" y="4508500"/>
            <a:ext cx="1860250" cy="1329266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365422" y="4093633"/>
            <a:ext cx="2168978" cy="74083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24" idx="5"/>
          </p:cNvCxnSpPr>
          <p:nvPr/>
        </p:nvCxnSpPr>
        <p:spPr>
          <a:xfrm>
            <a:off x="6365422" y="2624733"/>
            <a:ext cx="2041978" cy="1282633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4512524" y="2205533"/>
            <a:ext cx="959181" cy="745134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endCxn id="22" idx="3"/>
          </p:cNvCxnSpPr>
          <p:nvPr/>
        </p:nvCxnSpPr>
        <p:spPr>
          <a:xfrm flipV="1">
            <a:off x="6413350" y="2624733"/>
            <a:ext cx="1266467" cy="1049868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2091267" y="1667933"/>
            <a:ext cx="7442199" cy="4999566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1208" y="180975"/>
            <a:ext cx="9340386" cy="91675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A52D36"/>
                </a:solidFill>
              </a:rPr>
              <a:t>Организационная структура модели </a:t>
            </a:r>
            <a:r>
              <a:rPr lang="ru-RU" sz="3200" dirty="0">
                <a:solidFill>
                  <a:srgbClr val="A52D36"/>
                </a:solidFill>
              </a:rPr>
              <a:t>тьюторского </a:t>
            </a:r>
            <a:r>
              <a:rPr lang="ru-RU" sz="3200" dirty="0" smtClean="0">
                <a:solidFill>
                  <a:srgbClr val="A52D36"/>
                </a:solidFill>
              </a:rPr>
              <a:t>сопровождения </a:t>
            </a:r>
            <a:endParaRPr lang="ru-RU" sz="3200" dirty="0">
              <a:solidFill>
                <a:srgbClr val="A52D36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012267" y="3369733"/>
            <a:ext cx="1611633" cy="1498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ТЦ</a:t>
            </a:r>
          </a:p>
          <a:p>
            <a:pPr algn="ctr"/>
            <a:r>
              <a:rPr lang="ru-RU" dirty="0" smtClean="0"/>
              <a:t>Совет </a:t>
            </a:r>
            <a:r>
              <a:rPr lang="ru-RU" dirty="0" err="1" smtClean="0"/>
              <a:t>тьюторов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4450716" y="2899833"/>
            <a:ext cx="2734734" cy="24384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539070" y="4508500"/>
            <a:ext cx="1608664" cy="132926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Команда </a:t>
            </a:r>
            <a:r>
              <a:rPr lang="ru-RU" dirty="0" err="1" smtClean="0"/>
              <a:t>тьюторов</a:t>
            </a:r>
            <a:r>
              <a:rPr lang="ru-RU" dirty="0" smtClean="0"/>
              <a:t> МР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1655539" y="3429000"/>
            <a:ext cx="1764998" cy="132926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Школьные команды </a:t>
            </a:r>
            <a:r>
              <a:rPr lang="ru-RU" dirty="0" err="1" smtClean="0"/>
              <a:t>тьюторов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3646384" y="2578100"/>
            <a:ext cx="1608664" cy="132926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Команда </a:t>
            </a:r>
            <a:r>
              <a:rPr lang="ru-RU" dirty="0" err="1" smtClean="0"/>
              <a:t>тьюторов</a:t>
            </a:r>
            <a:r>
              <a:rPr lang="ru-RU" dirty="0" smtClean="0"/>
              <a:t> МР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6413350" y="2578100"/>
            <a:ext cx="1608664" cy="132926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Команда </a:t>
            </a:r>
            <a:r>
              <a:rPr lang="ru-RU" dirty="0" err="1" smtClean="0"/>
              <a:t>тьюторов</a:t>
            </a:r>
            <a:r>
              <a:rPr lang="ru-RU" dirty="0" smtClean="0"/>
              <a:t> МР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6381118" y="4576233"/>
            <a:ext cx="1608664" cy="132926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Команда </a:t>
            </a:r>
            <a:r>
              <a:rPr lang="ru-RU" dirty="0" err="1" smtClean="0"/>
              <a:t>тьюторов</a:t>
            </a:r>
            <a:r>
              <a:rPr lang="ru-RU" dirty="0" smtClean="0"/>
              <a:t> МР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2326371" y="1570567"/>
            <a:ext cx="1764998" cy="132926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Школьные команды </a:t>
            </a:r>
            <a:r>
              <a:rPr lang="ru-RU" dirty="0" err="1" smtClean="0"/>
              <a:t>тьюторов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1788256" y="5173133"/>
            <a:ext cx="1764998" cy="132926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Школьные команды </a:t>
            </a:r>
            <a:r>
              <a:rPr lang="ru-RU" dirty="0" err="1" smtClean="0"/>
              <a:t>тьюторов</a:t>
            </a: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4980899" y="5452534"/>
            <a:ext cx="1764998" cy="132926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Школьные команды </a:t>
            </a:r>
            <a:r>
              <a:rPr lang="ru-RU" dirty="0" err="1" smtClean="0"/>
              <a:t>тьюторов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7421339" y="1490133"/>
            <a:ext cx="1764998" cy="132926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Школьные команды </a:t>
            </a:r>
            <a:r>
              <a:rPr lang="ru-RU" dirty="0" err="1" smtClean="0"/>
              <a:t>тьюторов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8225672" y="3454400"/>
            <a:ext cx="1764998" cy="132926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Школьные команды </a:t>
            </a:r>
            <a:r>
              <a:rPr lang="ru-RU" dirty="0" err="1" smtClean="0"/>
              <a:t>тьюторов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4858902" y="1490133"/>
            <a:ext cx="1764998" cy="132926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Школьные команды </a:t>
            </a:r>
            <a:r>
              <a:rPr lang="ru-RU" dirty="0" err="1" smtClean="0"/>
              <a:t>тьюторов</a:t>
            </a: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7989782" y="5338233"/>
            <a:ext cx="1764998" cy="132926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Школьные команды </a:t>
            </a:r>
            <a:r>
              <a:rPr lang="ru-RU" dirty="0" err="1" smtClean="0"/>
              <a:t>тьюторов</a:t>
            </a:r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9885813" y="1111851"/>
            <a:ext cx="2226733" cy="2862322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Общие </a:t>
            </a:r>
          </a:p>
          <a:p>
            <a:r>
              <a:rPr lang="ru-RU" dirty="0" smtClean="0"/>
              <a:t>приоритеты профессионального развития педагогов</a:t>
            </a:r>
          </a:p>
          <a:p>
            <a:r>
              <a:rPr lang="ru-RU" dirty="0"/>
              <a:t>С</a:t>
            </a:r>
            <a:r>
              <a:rPr lang="ru-RU" dirty="0" smtClean="0"/>
              <a:t>одержание </a:t>
            </a:r>
            <a:r>
              <a:rPr lang="ru-RU" dirty="0"/>
              <a:t>деятельности </a:t>
            </a:r>
            <a:r>
              <a:rPr lang="ru-RU" dirty="0" smtClean="0"/>
              <a:t>ТЦ</a:t>
            </a:r>
          </a:p>
          <a:p>
            <a:r>
              <a:rPr lang="ru-RU" dirty="0"/>
              <a:t>Е</a:t>
            </a:r>
            <a:r>
              <a:rPr lang="ru-RU" dirty="0" smtClean="0"/>
              <a:t>диный </a:t>
            </a:r>
            <a:r>
              <a:rPr lang="ru-RU" dirty="0"/>
              <a:t>план мероприятий ДПО </a:t>
            </a:r>
            <a:endParaRPr lang="ru-RU" dirty="0" smtClean="0"/>
          </a:p>
          <a:p>
            <a:r>
              <a:rPr lang="ru-RU" dirty="0" smtClean="0"/>
              <a:t>План мероприятий для </a:t>
            </a:r>
            <a:r>
              <a:rPr lang="ru-RU" dirty="0" err="1" smtClean="0"/>
              <a:t>тьюторов</a:t>
            </a:r>
            <a:endParaRPr lang="ru-RU" dirty="0" smtClean="0"/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 flipV="1">
            <a:off x="6381118" y="3033285"/>
            <a:ext cx="3474081" cy="128263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9824584" y="4473476"/>
            <a:ext cx="2287962" cy="2308324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Потребности профессионального развития педагогов МР</a:t>
            </a:r>
          </a:p>
          <a:p>
            <a:r>
              <a:rPr lang="ru-RU" dirty="0" smtClean="0"/>
              <a:t>Сопровождение школьных команд</a:t>
            </a:r>
          </a:p>
          <a:p>
            <a:r>
              <a:rPr lang="ru-RU" dirty="0"/>
              <a:t>Е</a:t>
            </a:r>
            <a:r>
              <a:rPr lang="ru-RU" dirty="0" smtClean="0"/>
              <a:t>диный </a:t>
            </a:r>
            <a:r>
              <a:rPr lang="ru-RU" dirty="0"/>
              <a:t>план мероприятий </a:t>
            </a:r>
            <a:r>
              <a:rPr lang="ru-RU" dirty="0" smtClean="0"/>
              <a:t>МР</a:t>
            </a: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flipV="1">
            <a:off x="7570687" y="5111783"/>
            <a:ext cx="2184093" cy="30152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24864" y="1667933"/>
            <a:ext cx="2413173" cy="2308324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Составление и сопровождение ИП и ИОМ</a:t>
            </a:r>
          </a:p>
          <a:p>
            <a:r>
              <a:rPr lang="ru-RU" dirty="0" smtClean="0"/>
              <a:t>Навигация в ДПО</a:t>
            </a:r>
          </a:p>
          <a:p>
            <a:r>
              <a:rPr lang="ru-RU" dirty="0" smtClean="0"/>
              <a:t>Сопровождение ПОС</a:t>
            </a:r>
          </a:p>
          <a:p>
            <a:r>
              <a:rPr lang="ru-RU" dirty="0" smtClean="0"/>
              <a:t>Экспертиза разработок  </a:t>
            </a:r>
            <a:r>
              <a:rPr lang="ru-RU" dirty="0" err="1" smtClean="0"/>
              <a:t>тьюторантов</a:t>
            </a:r>
            <a:endParaRPr lang="ru-RU" dirty="0" smtClean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289" y="70788"/>
            <a:ext cx="1369257" cy="102694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85900" y="297181"/>
            <a:ext cx="10086975" cy="532895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A52D36"/>
                </a:solidFill>
              </a:rPr>
              <a:t>Какие задачи решаются</a:t>
            </a:r>
            <a:endParaRPr lang="ru-RU" sz="3200" dirty="0">
              <a:solidFill>
                <a:srgbClr val="A52D36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85825" y="1352549"/>
            <a:ext cx="10782300" cy="488632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1. </a:t>
            </a:r>
            <a:r>
              <a:rPr lang="ru-RU" dirty="0" smtClean="0">
                <a:solidFill>
                  <a:srgbClr val="A52D36"/>
                </a:solidFill>
              </a:rPr>
              <a:t>Национальный </a:t>
            </a:r>
            <a:r>
              <a:rPr lang="ru-RU" dirty="0">
                <a:solidFill>
                  <a:srgbClr val="A52D36"/>
                </a:solidFill>
              </a:rPr>
              <a:t>проект «Образование» </a:t>
            </a:r>
            <a:r>
              <a:rPr lang="en-US" dirty="0">
                <a:solidFill>
                  <a:srgbClr val="A52D36"/>
                </a:solidFill>
              </a:rPr>
              <a:t> </a:t>
            </a:r>
            <a:r>
              <a:rPr lang="ru-RU" dirty="0">
                <a:solidFill>
                  <a:srgbClr val="A52D36"/>
                </a:solidFill>
              </a:rPr>
              <a:t>ФП «Учитель будущего»: </a:t>
            </a:r>
          </a:p>
          <a:p>
            <a:pPr marL="0" indent="0">
              <a:buNone/>
            </a:pPr>
            <a:r>
              <a:rPr lang="ru-RU" i="1" dirty="0"/>
              <a:t>Задачи 1.2.-.1.3 повышение мастерства педагогов в форматах непрерывного дополнительного образования</a:t>
            </a:r>
            <a:endParaRPr lang="en-US" i="1" dirty="0"/>
          </a:p>
          <a:p>
            <a:pPr marL="0" indent="0">
              <a:buNone/>
            </a:pPr>
            <a:r>
              <a:rPr lang="ru-RU" dirty="0" smtClean="0">
                <a:sym typeface="Arial Narrow"/>
              </a:rPr>
              <a:t>2. Обеспечение современных требований </a:t>
            </a:r>
            <a:r>
              <a:rPr lang="ru-RU" dirty="0">
                <a:sym typeface="Arial Narrow"/>
              </a:rPr>
              <a:t>к качеству ДПО </a:t>
            </a:r>
            <a:r>
              <a:rPr lang="ru-RU" dirty="0" smtClean="0">
                <a:sym typeface="Arial Narrow"/>
              </a:rPr>
              <a:t>: оптимальное сочетание формального, неформального и </a:t>
            </a:r>
            <a:r>
              <a:rPr lang="ru-RU" dirty="0" err="1" smtClean="0">
                <a:sym typeface="Arial Narrow"/>
              </a:rPr>
              <a:t>информального</a:t>
            </a:r>
            <a:r>
              <a:rPr lang="ru-RU" dirty="0" smtClean="0">
                <a:sym typeface="Arial Narrow"/>
              </a:rPr>
              <a:t> образования </a:t>
            </a:r>
            <a:r>
              <a:rPr lang="ru-RU" b="1" dirty="0" smtClean="0">
                <a:solidFill>
                  <a:srgbClr val="A52D36"/>
                </a:solidFill>
                <a:sym typeface="Arial Narrow"/>
              </a:rPr>
              <a:t>ИОМ=ППК + семинары (мастер-классы…)+ публикации + конференции+…</a:t>
            </a:r>
          </a:p>
          <a:p>
            <a:pPr marL="0" indent="0">
              <a:buNone/>
            </a:pPr>
            <a:r>
              <a:rPr lang="ru-RU" dirty="0" smtClean="0">
                <a:sym typeface="Arial Narrow"/>
              </a:rPr>
              <a:t>3. Удовлетворение потребностей </a:t>
            </a:r>
            <a:r>
              <a:rPr lang="ru-RU" dirty="0">
                <a:sym typeface="Arial Narrow"/>
              </a:rPr>
              <a:t>учителей в практико- и </a:t>
            </a:r>
            <a:r>
              <a:rPr lang="ru-RU" dirty="0" err="1">
                <a:sym typeface="Arial Narrow"/>
              </a:rPr>
              <a:t>клиенто</a:t>
            </a:r>
            <a:r>
              <a:rPr lang="ru-RU" dirty="0">
                <a:sym typeface="Arial Narrow"/>
              </a:rPr>
              <a:t>-ориентированном </a:t>
            </a:r>
            <a:r>
              <a:rPr lang="ru-RU" dirty="0" smtClean="0">
                <a:sym typeface="Arial Narrow"/>
              </a:rPr>
              <a:t>неформальном ДПО </a:t>
            </a:r>
            <a:r>
              <a:rPr lang="ru-RU" dirty="0">
                <a:sym typeface="Arial Narrow"/>
              </a:rPr>
              <a:t>«на земле</a:t>
            </a:r>
            <a:r>
              <a:rPr lang="ru-RU" dirty="0" smtClean="0">
                <a:sym typeface="Arial Narrow"/>
              </a:rPr>
              <a:t>»</a:t>
            </a:r>
          </a:p>
          <a:p>
            <a:pPr marL="0" indent="0">
              <a:buNone/>
            </a:pPr>
            <a:r>
              <a:rPr lang="ru-RU" dirty="0" smtClean="0">
                <a:sym typeface="Arial Narrow"/>
              </a:rPr>
              <a:t>4. Потребность в новых механизмах поддержки учителей в районах с ограниченными ресурсами ММС («дойти до каждого педагога»)</a:t>
            </a:r>
          </a:p>
          <a:p>
            <a:pPr marL="0" indent="0">
              <a:buNone/>
            </a:pPr>
            <a:r>
              <a:rPr lang="ru-RU" dirty="0" smtClean="0">
                <a:sym typeface="Arial Narrow"/>
              </a:rPr>
              <a:t>5. Развитие «горизонтальных» форм обучения педагогов, в </a:t>
            </a:r>
            <a:r>
              <a:rPr lang="ru-RU" dirty="0" err="1" smtClean="0">
                <a:sym typeface="Arial Narrow"/>
              </a:rPr>
              <a:t>т.ч</a:t>
            </a:r>
            <a:r>
              <a:rPr lang="ru-RU" dirty="0" smtClean="0">
                <a:sym typeface="Arial Narrow"/>
              </a:rPr>
              <a:t>. сетевых</a:t>
            </a:r>
            <a:endParaRPr lang="ru-RU" dirty="0"/>
          </a:p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768" y="70789"/>
            <a:ext cx="1680407" cy="126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3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  <p:sp>
        <p:nvSpPr>
          <p:cNvPr id="6" name="Подзаголовок 2"/>
          <p:cNvSpPr>
            <a:spLocks noGrp="1"/>
          </p:cNvSpPr>
          <p:nvPr>
            <p:ph idx="1"/>
          </p:nvPr>
        </p:nvSpPr>
        <p:spPr>
          <a:xfrm>
            <a:off x="440266" y="1341438"/>
            <a:ext cx="11090366" cy="487838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A52D36"/>
                </a:solidFill>
              </a:rPr>
              <a:t>Для сельских школ и муниципальных служб с ограниченными ресурсами: </a:t>
            </a:r>
            <a:r>
              <a:rPr lang="ru-RU" dirty="0" err="1" smtClean="0"/>
              <a:t>тьютор</a:t>
            </a:r>
            <a:r>
              <a:rPr lang="ru-RU" dirty="0" smtClean="0"/>
              <a:t>, как проводник, навигатор,  способствующий межшкольному, межмуниципальному взаимодействию, «рычаг» развития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A52D36"/>
                </a:solidFill>
              </a:rPr>
              <a:t>Для городских школ и </a:t>
            </a:r>
            <a:r>
              <a:rPr lang="ru-RU" dirty="0" smtClean="0">
                <a:solidFill>
                  <a:srgbClr val="A52D36"/>
                </a:solidFill>
              </a:rPr>
              <a:t>ММС: </a:t>
            </a:r>
            <a:r>
              <a:rPr lang="ru-RU" dirty="0" smtClean="0"/>
              <a:t>расширение возможностей «дойти до каждого учителя» при большом контингенте, перераспределить ресурсы в конкретные «горячие точки» (н-р, сопровождение ИОМ молодых специалистов, конкурсантов, учителей при переходе на другие УМК)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A52D36"/>
                </a:solidFill>
              </a:rPr>
              <a:t>Для МР: </a:t>
            </a:r>
            <a:r>
              <a:rPr lang="ru-RU" dirty="0" smtClean="0"/>
              <a:t>тьюторская команда – это команда профессионалов, известных в районе, регионе, пользующихся доверием, нацеленных на свое профессиональное развитие и готовых поделиться своим опытом саморазвития и самообразования 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A52D36"/>
                </a:solidFill>
              </a:rPr>
              <a:t>Результаты фокус-групп ММС (2018-2019 г.) (единогласные позиции):</a:t>
            </a:r>
          </a:p>
          <a:p>
            <a:pPr marL="0" indent="0">
              <a:buNone/>
            </a:pPr>
            <a:r>
              <a:rPr lang="ru-RU" dirty="0" err="1" smtClean="0"/>
              <a:t>тьютор</a:t>
            </a:r>
            <a:r>
              <a:rPr lang="ru-RU" dirty="0" smtClean="0"/>
              <a:t> – это не вместо (МО, методиста МС…), это вместе, но с позиций </a:t>
            </a:r>
            <a:r>
              <a:rPr lang="ru-RU" b="1" i="1" dirty="0" smtClean="0">
                <a:solidFill>
                  <a:srgbClr val="A52D36"/>
                </a:solidFill>
              </a:rPr>
              <a:t>развития профессиональной компетентности каждого педагога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943100" y="150813"/>
            <a:ext cx="8058150" cy="83026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A52D36"/>
                </a:solidFill>
              </a:rPr>
              <a:t>Усиление ресурсов методических служб </a:t>
            </a:r>
            <a:endParaRPr lang="ru-RU" sz="3200" dirty="0">
              <a:solidFill>
                <a:srgbClr val="A52D36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768" y="70789"/>
            <a:ext cx="1680407" cy="126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9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952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0363"/>
            <a:ext cx="12192000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Заголовок 1"/>
          <p:cNvSpPr>
            <a:spLocks noGrp="1"/>
          </p:cNvSpPr>
          <p:nvPr>
            <p:ph type="title"/>
          </p:nvPr>
        </p:nvSpPr>
        <p:spPr>
          <a:xfrm>
            <a:off x="2428875" y="270668"/>
            <a:ext cx="7040015" cy="738187"/>
          </a:xfrm>
        </p:spPr>
        <p:txBody>
          <a:bodyPr>
            <a:normAutofit/>
          </a:bodyPr>
          <a:lstStyle/>
          <a:p>
            <a:r>
              <a:rPr lang="ru-RU" altLang="ru-RU" sz="3600" dirty="0" smtClean="0">
                <a:solidFill>
                  <a:srgbClr val="A52D36"/>
                </a:solidFill>
              </a:rPr>
              <a:t>Сайт Тьюторского центра</a:t>
            </a:r>
            <a:endParaRPr lang="ru-RU" altLang="ru-RU" sz="36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768" y="70789"/>
            <a:ext cx="1680407" cy="12603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0499" y="2250225"/>
            <a:ext cx="49963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A52D36"/>
                </a:solidFill>
                <a:latin typeface="+mj-lt"/>
                <a:ea typeface="+mj-ea"/>
                <a:cs typeface="+mj-cs"/>
              </a:rPr>
              <a:t>Основные </a:t>
            </a:r>
            <a:r>
              <a:rPr lang="ru-RU" sz="2400" dirty="0">
                <a:solidFill>
                  <a:srgbClr val="A52D36"/>
                </a:solidFill>
                <a:latin typeface="+mj-lt"/>
                <a:ea typeface="+mj-ea"/>
                <a:cs typeface="+mj-cs"/>
              </a:rPr>
              <a:t>сервисы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400" dirty="0" smtClean="0"/>
              <a:t>Наши встречи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400" dirty="0" smtClean="0"/>
              <a:t>Наши </a:t>
            </a:r>
            <a:r>
              <a:rPr lang="ru-RU" sz="2400" dirty="0" err="1" smtClean="0"/>
              <a:t>тьюторы</a:t>
            </a:r>
            <a:endParaRPr lang="ru-RU" sz="2400" dirty="0" smtClean="0"/>
          </a:p>
          <a:p>
            <a:pPr marL="457200" indent="-457200">
              <a:buFont typeface="Wingdings" pitchFamily="2" charset="2"/>
              <a:buChar char="q"/>
            </a:pPr>
            <a:r>
              <a:rPr lang="ru-RU" sz="2400" dirty="0" smtClean="0"/>
              <a:t>Пройти диагностику (конструктор ИОМ)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400" dirty="0" smtClean="0"/>
              <a:t>Консультации (запись к </a:t>
            </a:r>
            <a:r>
              <a:rPr lang="ru-RU" sz="2400" dirty="0" err="1" smtClean="0"/>
              <a:t>тьютору</a:t>
            </a:r>
            <a:r>
              <a:rPr lang="ru-RU" sz="2400" dirty="0" smtClean="0"/>
              <a:t>)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400" dirty="0" smtClean="0"/>
              <a:t>Самообразование </a:t>
            </a:r>
            <a:r>
              <a:rPr lang="en-US" sz="2400" dirty="0" smtClean="0"/>
              <a:t>(</a:t>
            </a:r>
            <a:r>
              <a:rPr lang="ru-RU" sz="2400" dirty="0" smtClean="0"/>
              <a:t>навигатор)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400" dirty="0" smtClean="0"/>
              <a:t>Горячая линия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9" t="26569" r="26820" b="26877"/>
          <a:stretch/>
        </p:blipFill>
        <p:spPr bwMode="auto">
          <a:xfrm>
            <a:off x="5186855" y="1279524"/>
            <a:ext cx="6754320" cy="4017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85750" y="1665450"/>
            <a:ext cx="4676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http://yatutor.iro.yar.ru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94439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526" b="39176"/>
          <a:stretch/>
        </p:blipFill>
        <p:spPr bwMode="auto">
          <a:xfrm>
            <a:off x="117157" y="-1"/>
            <a:ext cx="11979593" cy="6830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128324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2344</TotalTime>
  <Words>499</Words>
  <Application>Microsoft Office PowerPoint</Application>
  <PresentationFormat>Произвольный</PresentationFormat>
  <Paragraphs>74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1_Тема Office</vt:lpstr>
      <vt:lpstr>2_Тема Office</vt:lpstr>
      <vt:lpstr>Тьюторский центр для учителей начальных классов </vt:lpstr>
      <vt:lpstr>Презентация PowerPoint</vt:lpstr>
      <vt:lpstr>Индивидуализация ДПО как основа баланса</vt:lpstr>
      <vt:lpstr>Проектная задача: как усилить ресурсы?</vt:lpstr>
      <vt:lpstr>Организационная структура модели тьюторского сопровождения </vt:lpstr>
      <vt:lpstr>Какие задачи решаются</vt:lpstr>
      <vt:lpstr>Усиление ресурсов методических служб </vt:lpstr>
      <vt:lpstr>Сайт Тьюторского центра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Владимировна Суханова</dc:creator>
  <cp:lastModifiedBy>Галина Валентиновна Куприянова</cp:lastModifiedBy>
  <cp:revision>173</cp:revision>
  <cp:lastPrinted>2019-06-14T08:30:10Z</cp:lastPrinted>
  <dcterms:created xsi:type="dcterms:W3CDTF">2017-01-30T13:00:35Z</dcterms:created>
  <dcterms:modified xsi:type="dcterms:W3CDTF">2019-06-14T08:30:26Z</dcterms:modified>
</cp:coreProperties>
</file>