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72" r:id="rId14"/>
    <p:sldId id="275" r:id="rId15"/>
    <p:sldId id="273" r:id="rId16"/>
    <p:sldId id="274" r:id="rId17"/>
    <p:sldId id="276" r:id="rId18"/>
    <p:sldId id="267" r:id="rId19"/>
    <p:sldId id="269" r:id="rId20"/>
    <p:sldId id="270" r:id="rId21"/>
    <p:sldId id="271" r:id="rId22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6" d="100"/>
          <a:sy n="46" d="100"/>
        </p:scale>
        <p:origin x="-2069" y="-8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ru-RU" smtClean="0"/>
              <a:t>25.01.2019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E531EE-D65B-46E4-ACBA-C204F2AFA8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746006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ru-RU" smtClean="0"/>
              <a:t>25.01.2019</a:t>
            </a:r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D1CC37-D4F0-4DFD-ACB2-3033E2A33A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090721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1CC37-D4F0-4DFD-ACB2-3033E2A33AE1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ru-RU" smtClean="0"/>
              <a:t>25.01.2019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599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C77E149-9460-4C35-8132-DCEB0567CABC}" type="datetimeFigureOut">
              <a:rPr lang="ru-RU" smtClean="0"/>
              <a:t>28.01.2019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EE8D6C0-AFFB-47EB-9763-D13E2ECFCCD4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8293818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7E149-9460-4C35-8132-DCEB0567CABC}" type="datetimeFigureOut">
              <a:rPr lang="ru-RU" smtClean="0"/>
              <a:t>28.01.2019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8D6C0-AFFB-47EB-9763-D13E2ECFCC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273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7E149-9460-4C35-8132-DCEB0567CABC}" type="datetimeFigureOut">
              <a:rPr lang="ru-RU" smtClean="0"/>
              <a:t>28.01.2019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8D6C0-AFFB-47EB-9763-D13E2ECFCC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033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7E149-9460-4C35-8132-DCEB0567CABC}" type="datetimeFigureOut">
              <a:rPr lang="ru-RU" smtClean="0"/>
              <a:t>28.01.2019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8D6C0-AFFB-47EB-9763-D13E2ECFCC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045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77E149-9460-4C35-8132-DCEB0567CABC}" type="datetimeFigureOut">
              <a:rPr lang="ru-RU" smtClean="0"/>
              <a:t>28.01.2019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E8D6C0-AFFB-47EB-9763-D13E2ECFCCD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8005316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7E149-9460-4C35-8132-DCEB0567CABC}" type="datetimeFigureOut">
              <a:rPr lang="ru-RU" smtClean="0"/>
              <a:t>28.01.2019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8D6C0-AFFB-47EB-9763-D13E2ECFCC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705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7E149-9460-4C35-8132-DCEB0567CABC}" type="datetimeFigureOut">
              <a:rPr lang="ru-RU" smtClean="0"/>
              <a:t>28.01.2019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8D6C0-AFFB-47EB-9763-D13E2ECFCC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1981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7E149-9460-4C35-8132-DCEB0567CABC}" type="datetimeFigureOut">
              <a:rPr lang="ru-RU" smtClean="0"/>
              <a:t>28.01.2019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8D6C0-AFFB-47EB-9763-D13E2ECFCC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3182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7E149-9460-4C35-8132-DCEB0567CABC}" type="datetimeFigureOut">
              <a:rPr lang="ru-RU" smtClean="0"/>
              <a:t>28.01.2019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8D6C0-AFFB-47EB-9763-D13E2ECFCC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4261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77E149-9460-4C35-8132-DCEB0567CABC}" type="datetimeFigureOut">
              <a:rPr lang="ru-RU" smtClean="0"/>
              <a:t>28.01.2019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E8D6C0-AFFB-47EB-9763-D13E2ECFCCD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60496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77E149-9460-4C35-8132-DCEB0567CABC}" type="datetimeFigureOut">
              <a:rPr lang="ru-RU" smtClean="0"/>
              <a:t>28.01.2019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E8D6C0-AFFB-47EB-9763-D13E2ECFCCD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59178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1C77E149-9460-4C35-8132-DCEB0567CABC}" type="datetimeFigureOut">
              <a:rPr lang="ru-RU" smtClean="0"/>
              <a:t>28.01.2019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9EE8D6C0-AFFB-47EB-9763-D13E2ECFCCD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2477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800" dirty="0" smtClean="0"/>
              <a:t>Практики субъектно-ориентированного образования в условиях реализации ФГОС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История проекта. Основные итоги</a:t>
            </a:r>
          </a:p>
          <a:p>
            <a:r>
              <a:rPr lang="ru-RU" i="1" dirty="0" smtClean="0"/>
              <a:t>Головлева С.М., руководитель проекта, </a:t>
            </a:r>
          </a:p>
          <a:p>
            <a:r>
              <a:rPr lang="ru-RU" i="1" dirty="0" smtClean="0"/>
              <a:t>зав. каф. ЕМД ГАУ ДПО ЯО ИРО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484689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этапы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673352"/>
            <a:ext cx="9601200" cy="419404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2016 г.</a:t>
            </a:r>
          </a:p>
          <a:p>
            <a:r>
              <a:rPr lang="ru-RU" dirty="0" smtClean="0"/>
              <a:t>Продолжение реализации практик субъектно-ориентированного типа педагогического процесса</a:t>
            </a:r>
          </a:p>
          <a:p>
            <a:r>
              <a:rPr lang="ru-RU" dirty="0" smtClean="0"/>
              <a:t>Проекты по формированию образовательной среды</a:t>
            </a:r>
          </a:p>
          <a:p>
            <a:r>
              <a:rPr lang="ru-RU" dirty="0" smtClean="0"/>
              <a:t>Осмысление практик, формирование описаний</a:t>
            </a:r>
          </a:p>
          <a:p>
            <a:r>
              <a:rPr lang="ru-RU" dirty="0" smtClean="0"/>
              <a:t>Формирование подхода к построению педагогической системы</a:t>
            </a:r>
          </a:p>
          <a:p>
            <a:r>
              <a:rPr lang="ru-RU" dirty="0" smtClean="0"/>
              <a:t>Разработка и апробация инструмента оценки педагогической системы</a:t>
            </a:r>
          </a:p>
          <a:p>
            <a:pPr marL="0" indent="0">
              <a:buNone/>
            </a:pPr>
            <a:r>
              <a:rPr lang="ru-RU" b="1" dirty="0" smtClean="0"/>
              <a:t>Ключевое событие</a:t>
            </a:r>
            <a:r>
              <a:rPr lang="ru-RU" dirty="0" smtClean="0"/>
              <a:t>: Представление </a:t>
            </a:r>
            <a:r>
              <a:rPr lang="ru-RU" dirty="0"/>
              <a:t>результатов проекта на Межрегиональной научно-практической конференции «Инновации в образовании: региональные практики», </a:t>
            </a:r>
            <a:r>
              <a:rPr lang="ru-RU" dirty="0" smtClean="0"/>
              <a:t>13 декабря 2016 г.</a:t>
            </a:r>
          </a:p>
          <a:p>
            <a:pPr marL="0" indent="0">
              <a:buNone/>
            </a:pPr>
            <a:r>
              <a:rPr lang="ru-RU" dirty="0" smtClean="0"/>
              <a:t>Продукты этапа:</a:t>
            </a:r>
          </a:p>
          <a:p>
            <a:pPr lvl="0"/>
            <a:r>
              <a:rPr lang="ru-RU" b="1" dirty="0"/>
              <a:t>Рекомендации по формированию образовательной среды субъектно-ориентированного типа</a:t>
            </a:r>
            <a:r>
              <a:rPr lang="ru-RU" dirty="0"/>
              <a:t> / Методические рекомендации. Авторский </a:t>
            </a:r>
            <a:r>
              <a:rPr lang="ru-RU" dirty="0" err="1"/>
              <a:t>колл</a:t>
            </a:r>
            <a:r>
              <a:rPr lang="ru-RU" dirty="0"/>
              <a:t>. под общ. </a:t>
            </a:r>
            <a:r>
              <a:rPr lang="ru-RU" dirty="0" err="1"/>
              <a:t>ред</a:t>
            </a:r>
            <a:r>
              <a:rPr lang="ru-RU" dirty="0"/>
              <a:t> Головлевой С.М. – Ярославль: ИРО ЯО. 2016 г. – 66 с.</a:t>
            </a:r>
          </a:p>
          <a:p>
            <a:pPr lvl="0"/>
            <a:r>
              <a:rPr lang="ru-RU" b="1" dirty="0"/>
              <a:t>Опыт формирования педагогических компетенций субъектно-ориентированного типа</a:t>
            </a:r>
            <a:r>
              <a:rPr lang="ru-RU" dirty="0"/>
              <a:t> / Описание. Авторский </a:t>
            </a:r>
            <a:r>
              <a:rPr lang="ru-RU" dirty="0" err="1"/>
              <a:t>колл</a:t>
            </a:r>
            <a:r>
              <a:rPr lang="ru-RU" dirty="0"/>
              <a:t>. под общ. </a:t>
            </a:r>
            <a:r>
              <a:rPr lang="ru-RU" dirty="0" err="1"/>
              <a:t>ред</a:t>
            </a:r>
            <a:r>
              <a:rPr lang="ru-RU" dirty="0"/>
              <a:t> Семеновой О.Ю. – Ярославль: ИРО ЯО. 2016 г. – 116 с.</a:t>
            </a:r>
          </a:p>
          <a:p>
            <a:r>
              <a:rPr lang="ru-RU" b="1" dirty="0"/>
              <a:t>Комплексная методика оценки состояния педагогической системы</a:t>
            </a:r>
            <a:r>
              <a:rPr lang="ru-RU" dirty="0"/>
              <a:t> / Описание. Авторский </a:t>
            </a:r>
            <a:r>
              <a:rPr lang="ru-RU" dirty="0" err="1"/>
              <a:t>колл</a:t>
            </a:r>
            <a:r>
              <a:rPr lang="ru-RU" dirty="0"/>
              <a:t>. под общ. </a:t>
            </a:r>
            <a:r>
              <a:rPr lang="ru-RU" dirty="0" err="1"/>
              <a:t>ред</a:t>
            </a:r>
            <a:r>
              <a:rPr lang="ru-RU" dirty="0"/>
              <a:t> Головлевой С.М. – Ярославль: ИРО ЯО. 2016 г. – 72 с.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4935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этапы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2017-2018 гг.</a:t>
            </a:r>
          </a:p>
          <a:p>
            <a:r>
              <a:rPr lang="ru-RU" dirty="0" smtClean="0"/>
              <a:t>Оформление заявки на РИП «Программа распространения практик»</a:t>
            </a:r>
          </a:p>
          <a:p>
            <a:r>
              <a:rPr lang="ru-RU" dirty="0" smtClean="0"/>
              <a:t>Определение перечня площадок для распространения</a:t>
            </a:r>
          </a:p>
          <a:p>
            <a:r>
              <a:rPr lang="ru-RU" dirty="0" smtClean="0"/>
              <a:t>Определение механизмов распространения практик</a:t>
            </a:r>
          </a:p>
          <a:p>
            <a:r>
              <a:rPr lang="ru-RU" dirty="0" smtClean="0"/>
              <a:t>Продолжение распространения освоенных практик, закрепление механизмов</a:t>
            </a:r>
          </a:p>
          <a:p>
            <a:r>
              <a:rPr lang="ru-RU" dirty="0" smtClean="0"/>
              <a:t>Отработка реализации субъектно-ориентированного образования в масштабе муниципальных районов</a:t>
            </a:r>
          </a:p>
          <a:p>
            <a:pPr marL="0" indent="0">
              <a:buNone/>
            </a:pPr>
            <a:r>
              <a:rPr lang="ru-RU" dirty="0" smtClean="0"/>
              <a:t>Ключевое событие: Программа повышения квалификации для площадок. Семинар 14 декабря 2018 г. Отчет на ученом совете ИРО 21 декабря 2018 г. </a:t>
            </a:r>
          </a:p>
          <a:p>
            <a:pPr marL="0" indent="0">
              <a:buNone/>
            </a:pPr>
            <a:r>
              <a:rPr lang="ru-RU" dirty="0" smtClean="0"/>
              <a:t>Продукты этапа: Справки ОО об освоенных практиках. Новые версии ранних продуктов, подготовка к публикации.</a:t>
            </a:r>
          </a:p>
        </p:txBody>
      </p:sp>
    </p:spTree>
    <p:extLst>
      <p:ext uri="{BB962C8B-B14F-4D97-AF65-F5344CB8AC3E}">
        <p14:creationId xmlns:p14="http://schemas.microsoft.com/office/powerpoint/2010/main" val="38896189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Продукты проекта</a:t>
            </a:r>
            <a:endParaRPr lang="ru-RU" dirty="0"/>
          </a:p>
        </p:txBody>
      </p:sp>
      <p:grpSp>
        <p:nvGrpSpPr>
          <p:cNvPr id="3" name="Группа 2"/>
          <p:cNvGrpSpPr/>
          <p:nvPr/>
        </p:nvGrpSpPr>
        <p:grpSpPr>
          <a:xfrm>
            <a:off x="1631504" y="1226134"/>
            <a:ext cx="6336704" cy="4158530"/>
            <a:chOff x="395536" y="1214686"/>
            <a:chExt cx="8291264" cy="4590578"/>
          </a:xfrm>
        </p:grpSpPr>
        <p:grpSp>
          <p:nvGrpSpPr>
            <p:cNvPr id="56" name="Группа 55"/>
            <p:cNvGrpSpPr/>
            <p:nvPr/>
          </p:nvGrpSpPr>
          <p:grpSpPr>
            <a:xfrm>
              <a:off x="395536" y="1214686"/>
              <a:ext cx="8291264" cy="4590578"/>
              <a:chOff x="395536" y="1214686"/>
              <a:chExt cx="8291264" cy="4590578"/>
            </a:xfrm>
          </p:grpSpPr>
          <p:grpSp>
            <p:nvGrpSpPr>
              <p:cNvPr id="26" name="Группа 25"/>
              <p:cNvGrpSpPr/>
              <p:nvPr/>
            </p:nvGrpSpPr>
            <p:grpSpPr>
              <a:xfrm>
                <a:off x="395536" y="1214686"/>
                <a:ext cx="1810544" cy="1325036"/>
                <a:chOff x="395536" y="1232723"/>
                <a:chExt cx="1810544" cy="1325036"/>
              </a:xfrm>
            </p:grpSpPr>
            <p:sp>
              <p:nvSpPr>
                <p:cNvPr id="4" name="TextBox 3"/>
                <p:cNvSpPr txBox="1"/>
                <p:nvPr/>
              </p:nvSpPr>
              <p:spPr>
                <a:xfrm>
                  <a:off x="395536" y="1232723"/>
                  <a:ext cx="1810544" cy="1325036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lang="ru-RU" sz="1200" dirty="0"/>
                    <a:t>Цель – образ выпускника = </a:t>
                  </a:r>
                  <a:r>
                    <a:rPr lang="ru-RU" sz="1200" dirty="0">
                      <a:solidFill>
                        <a:srgbClr val="FF0000"/>
                      </a:solidFill>
                    </a:rPr>
                    <a:t>результат СОПП</a:t>
                  </a:r>
                </a:p>
                <a:p>
                  <a:endParaRPr lang="ru-RU" sz="1200" dirty="0"/>
                </a:p>
                <a:p>
                  <a:endParaRPr lang="ru-RU" sz="1200" dirty="0"/>
                </a:p>
                <a:p>
                  <a:endParaRPr lang="ru-RU" sz="1200" dirty="0"/>
                </a:p>
              </p:txBody>
            </p:sp>
            <p:grpSp>
              <p:nvGrpSpPr>
                <p:cNvPr id="7" name="Группа 6"/>
                <p:cNvGrpSpPr/>
                <p:nvPr/>
              </p:nvGrpSpPr>
              <p:grpSpPr>
                <a:xfrm>
                  <a:off x="988519" y="1872866"/>
                  <a:ext cx="397768" cy="648070"/>
                  <a:chOff x="561815" y="1850671"/>
                  <a:chExt cx="397768" cy="648070"/>
                </a:xfrm>
              </p:grpSpPr>
              <p:sp>
                <p:nvSpPr>
                  <p:cNvPr id="5" name="Овал 4"/>
                  <p:cNvSpPr/>
                  <p:nvPr/>
                </p:nvSpPr>
                <p:spPr>
                  <a:xfrm>
                    <a:off x="616684" y="1850671"/>
                    <a:ext cx="288032" cy="288033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sz="1200"/>
                  </a:p>
                </p:txBody>
              </p:sp>
              <p:sp>
                <p:nvSpPr>
                  <p:cNvPr id="6" name="Блок-схема: объединение 5"/>
                  <p:cNvSpPr/>
                  <p:nvPr/>
                </p:nvSpPr>
                <p:spPr>
                  <a:xfrm>
                    <a:off x="561815" y="2138703"/>
                    <a:ext cx="397768" cy="360038"/>
                  </a:xfrm>
                  <a:prstGeom prst="flowChartMerg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sz="1200"/>
                  </a:p>
                </p:txBody>
              </p:sp>
            </p:grpSp>
          </p:grpSp>
          <p:sp>
            <p:nvSpPr>
              <p:cNvPr id="25" name="Прямоугольник 24"/>
              <p:cNvSpPr/>
              <p:nvPr/>
            </p:nvSpPr>
            <p:spPr>
              <a:xfrm>
                <a:off x="395536" y="1232723"/>
                <a:ext cx="8291264" cy="4572541"/>
              </a:xfrm>
              <a:prstGeom prst="rect">
                <a:avLst/>
              </a:prstGeom>
              <a:no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 sz="1200"/>
              </a:p>
            </p:txBody>
          </p:sp>
        </p:grpSp>
        <p:grpSp>
          <p:nvGrpSpPr>
            <p:cNvPr id="60" name="Группа 59"/>
            <p:cNvGrpSpPr/>
            <p:nvPr/>
          </p:nvGrpSpPr>
          <p:grpSpPr>
            <a:xfrm>
              <a:off x="1264632" y="2415918"/>
              <a:ext cx="7422168" cy="3314452"/>
              <a:chOff x="1234231" y="2417263"/>
              <a:chExt cx="7422168" cy="3314452"/>
            </a:xfrm>
          </p:grpSpPr>
          <p:sp>
            <p:nvSpPr>
              <p:cNvPr id="9" name="Овал 8"/>
              <p:cNvSpPr/>
              <p:nvPr/>
            </p:nvSpPr>
            <p:spPr>
              <a:xfrm>
                <a:off x="1234231" y="2417263"/>
                <a:ext cx="7422168" cy="3314452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ru-RU" sz="1200"/>
              </a:p>
            </p:txBody>
          </p:sp>
          <p:sp>
            <p:nvSpPr>
              <p:cNvPr id="13" name="TextBox 6"/>
              <p:cNvSpPr txBox="1"/>
              <p:nvPr/>
            </p:nvSpPr>
            <p:spPr>
              <a:xfrm>
                <a:off x="3382805" y="2959077"/>
                <a:ext cx="1513409" cy="589113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just"/>
                <a:r>
                  <a:rPr lang="ru-RU" sz="1200" dirty="0">
                    <a:solidFill>
                      <a:srgbClr val="000000"/>
                    </a:solidFill>
                    <a:latin typeface="Calibri"/>
                    <a:ea typeface="Times New Roman"/>
                    <a:cs typeface="Times New Roman"/>
                  </a:rPr>
                  <a:t>Содержание образования</a:t>
                </a:r>
                <a:endParaRPr lang="ru-RU" sz="1200" dirty="0">
                  <a:latin typeface="Times New Roman"/>
                  <a:ea typeface="Times New Roman"/>
                </a:endParaRPr>
              </a:p>
              <a:p>
                <a:pPr algn="just"/>
                <a:r>
                  <a:rPr lang="ru-RU" sz="1400" dirty="0">
                    <a:latin typeface="Times New Roman"/>
                    <a:ea typeface="Calibri"/>
                    <a:cs typeface="Times New Roman"/>
                  </a:rPr>
                  <a:t> </a:t>
                </a:r>
              </a:p>
            </p:txBody>
          </p:sp>
          <p:sp>
            <p:nvSpPr>
              <p:cNvPr id="14" name="TextBox 7"/>
              <p:cNvSpPr txBox="1"/>
              <p:nvPr/>
            </p:nvSpPr>
            <p:spPr>
              <a:xfrm>
                <a:off x="3314599" y="4807715"/>
                <a:ext cx="1355052" cy="306502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just"/>
                <a:r>
                  <a:rPr lang="ru-RU" sz="1100" dirty="0">
                    <a:solidFill>
                      <a:srgbClr val="000000"/>
                    </a:solidFill>
                    <a:latin typeface="Calibri"/>
                    <a:ea typeface="Times New Roman"/>
                    <a:cs typeface="Times New Roman"/>
                  </a:rPr>
                  <a:t>Управление</a:t>
                </a:r>
                <a:endParaRPr lang="ru-RU" sz="1000" dirty="0">
                  <a:latin typeface="Times New Roman"/>
                  <a:ea typeface="Times New Roman"/>
                </a:endParaRPr>
              </a:p>
            </p:txBody>
          </p:sp>
          <p:sp>
            <p:nvSpPr>
              <p:cNvPr id="24" name="TextBox 34"/>
              <p:cNvSpPr txBox="1"/>
              <p:nvPr/>
            </p:nvSpPr>
            <p:spPr>
              <a:xfrm rot="615683">
                <a:off x="5782983" y="2781598"/>
                <a:ext cx="1827761" cy="317186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just"/>
                <a:r>
                  <a:rPr lang="ru-RU" sz="1600" i="1" dirty="0">
                    <a:solidFill>
                      <a:srgbClr val="000000"/>
                    </a:solidFill>
                    <a:latin typeface="Calibri"/>
                    <a:ea typeface="Times New Roman"/>
                    <a:cs typeface="Times New Roman"/>
                  </a:rPr>
                  <a:t>С  р  е  д  а</a:t>
                </a:r>
                <a:endParaRPr lang="ru-RU" sz="1400" dirty="0">
                  <a:latin typeface="Times New Roman"/>
                  <a:ea typeface="Times New Roman"/>
                </a:endParaRPr>
              </a:p>
            </p:txBody>
          </p:sp>
          <p:cxnSp>
            <p:nvCxnSpPr>
              <p:cNvPr id="22" name="Прямая со стрелкой 21"/>
              <p:cNvCxnSpPr/>
              <p:nvPr/>
            </p:nvCxnSpPr>
            <p:spPr>
              <a:xfrm flipH="1">
                <a:off x="3205873" y="3468163"/>
                <a:ext cx="262794" cy="48201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Прямая со стрелкой 22"/>
              <p:cNvCxnSpPr/>
              <p:nvPr/>
            </p:nvCxnSpPr>
            <p:spPr>
              <a:xfrm>
                <a:off x="3199367" y="4351334"/>
                <a:ext cx="459700" cy="458391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Группа 34"/>
            <p:cNvGrpSpPr/>
            <p:nvPr/>
          </p:nvGrpSpPr>
          <p:grpSpPr>
            <a:xfrm>
              <a:off x="2368500" y="3623020"/>
              <a:ext cx="5687953" cy="944518"/>
              <a:chOff x="1206335" y="3934952"/>
              <a:chExt cx="5687953" cy="944518"/>
            </a:xfrm>
          </p:grpSpPr>
          <p:sp>
            <p:nvSpPr>
              <p:cNvPr id="11" name="TextBox 4"/>
              <p:cNvSpPr txBox="1"/>
              <p:nvPr/>
            </p:nvSpPr>
            <p:spPr>
              <a:xfrm>
                <a:off x="1206335" y="4236557"/>
                <a:ext cx="1155573" cy="539815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just"/>
                <a:r>
                  <a:rPr lang="ru-RU" sz="1100" dirty="0">
                    <a:solidFill>
                      <a:srgbClr val="000000"/>
                    </a:solidFill>
                    <a:latin typeface="Calibri"/>
                    <a:ea typeface="Times New Roman"/>
                    <a:cs typeface="Times New Roman"/>
                  </a:rPr>
                  <a:t>Де </a:t>
                </a:r>
                <a:r>
                  <a:rPr lang="ru-RU" sz="1050" b="1" dirty="0">
                    <a:solidFill>
                      <a:srgbClr val="000000"/>
                    </a:solidFill>
                    <a:latin typeface="Calibri"/>
                    <a:ea typeface="Times New Roman"/>
                    <a:cs typeface="Times New Roman"/>
                  </a:rPr>
                  <a:t>педагога</a:t>
                </a:r>
                <a:endParaRPr lang="ru-RU" sz="1100" b="1" dirty="0">
                  <a:latin typeface="Times New Roman"/>
                  <a:ea typeface="Times New Roman"/>
                </a:endParaRPr>
              </a:p>
            </p:txBody>
          </p:sp>
          <p:cxnSp>
            <p:nvCxnSpPr>
              <p:cNvPr id="17" name="Прямая со стрелкой 16"/>
              <p:cNvCxnSpPr/>
              <p:nvPr/>
            </p:nvCxnSpPr>
            <p:spPr>
              <a:xfrm>
                <a:off x="2361908" y="4473419"/>
                <a:ext cx="936104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7" name="Группа 26"/>
              <p:cNvGrpSpPr/>
              <p:nvPr/>
            </p:nvGrpSpPr>
            <p:grpSpPr>
              <a:xfrm>
                <a:off x="3307236" y="4132521"/>
                <a:ext cx="3480616" cy="625022"/>
                <a:chOff x="3307236" y="4132521"/>
                <a:chExt cx="3480616" cy="625022"/>
              </a:xfrm>
            </p:grpSpPr>
            <p:sp>
              <p:nvSpPr>
                <p:cNvPr id="10" name="Прямоугольник 9"/>
                <p:cNvSpPr/>
                <p:nvPr/>
              </p:nvSpPr>
              <p:spPr>
                <a:xfrm>
                  <a:off x="3341780" y="4132521"/>
                  <a:ext cx="3446072" cy="625022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ru-RU" sz="1200"/>
                </a:p>
              </p:txBody>
            </p:sp>
            <p:sp>
              <p:nvSpPr>
                <p:cNvPr id="12" name="TextBox 5"/>
                <p:cNvSpPr txBox="1"/>
                <p:nvPr/>
              </p:nvSpPr>
              <p:spPr>
                <a:xfrm>
                  <a:off x="3307236" y="4236558"/>
                  <a:ext cx="1341932" cy="49704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algn="just"/>
                  <a:r>
                    <a:rPr lang="ru-RU" sz="1100" dirty="0">
                      <a:solidFill>
                        <a:srgbClr val="000000"/>
                      </a:solidFill>
                      <a:latin typeface="Calibri"/>
                      <a:ea typeface="Times New Roman"/>
                      <a:cs typeface="Times New Roman"/>
                    </a:rPr>
                    <a:t>Де </a:t>
                  </a:r>
                  <a:r>
                    <a:rPr lang="ru-RU" sz="600" dirty="0">
                      <a:solidFill>
                        <a:srgbClr val="000000"/>
                      </a:solidFill>
                      <a:latin typeface="Calibri"/>
                      <a:ea typeface="Times New Roman"/>
                      <a:cs typeface="Times New Roman"/>
                    </a:rPr>
                    <a:t>обучающегося</a:t>
                  </a:r>
                  <a:endParaRPr lang="ru-RU" sz="1000" dirty="0"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15" name="TextBox 8"/>
                <p:cNvSpPr txBox="1"/>
                <p:nvPr/>
              </p:nvSpPr>
              <p:spPr>
                <a:xfrm>
                  <a:off x="5240369" y="4243656"/>
                  <a:ext cx="1518935" cy="26714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algn="just"/>
                  <a:r>
                    <a:rPr lang="ru-RU" sz="1050" dirty="0">
                      <a:solidFill>
                        <a:srgbClr val="000000"/>
                      </a:solidFill>
                      <a:latin typeface="Calibri"/>
                      <a:ea typeface="Times New Roman"/>
                      <a:cs typeface="Times New Roman"/>
                    </a:rPr>
                    <a:t>Результат</a:t>
                  </a:r>
                  <a:endParaRPr lang="ru-RU" sz="1000" dirty="0">
                    <a:latin typeface="Times New Roman"/>
                    <a:ea typeface="Times New Roman"/>
                  </a:endParaRPr>
                </a:p>
              </p:txBody>
            </p:sp>
            <p:cxnSp>
              <p:nvCxnSpPr>
                <p:cNvPr id="19" name="Прямая соединительная линия 18"/>
                <p:cNvCxnSpPr/>
                <p:nvPr/>
              </p:nvCxnSpPr>
              <p:spPr>
                <a:xfrm>
                  <a:off x="4484336" y="4288776"/>
                  <a:ext cx="756455" cy="0"/>
                </a:xfrm>
                <a:prstGeom prst="line">
                  <a:avLst/>
                </a:prstGeom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Прямая соединительная линия 19"/>
                <p:cNvCxnSpPr>
                  <a:endCxn id="15" idx="1"/>
                </p:cNvCxnSpPr>
                <p:nvPr/>
              </p:nvCxnSpPr>
              <p:spPr>
                <a:xfrm>
                  <a:off x="4483991" y="4377222"/>
                  <a:ext cx="756378" cy="0"/>
                </a:xfrm>
                <a:prstGeom prst="line">
                  <a:avLst/>
                </a:prstGeom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Прямая соединительная линия 20"/>
                <p:cNvCxnSpPr/>
                <p:nvPr/>
              </p:nvCxnSpPr>
              <p:spPr>
                <a:xfrm>
                  <a:off x="4484336" y="4510875"/>
                  <a:ext cx="756455" cy="0"/>
                </a:xfrm>
                <a:prstGeom prst="line">
                  <a:avLst/>
                </a:prstGeom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8" name="Прямоугольник 27"/>
              <p:cNvSpPr/>
              <p:nvPr/>
            </p:nvSpPr>
            <p:spPr>
              <a:xfrm>
                <a:off x="1224366" y="3934952"/>
                <a:ext cx="5669922" cy="944518"/>
              </a:xfrm>
              <a:prstGeom prst="rect">
                <a:avLst/>
              </a:prstGeom>
              <a:solidFill>
                <a:schemeClr val="accent1">
                  <a:alpha val="31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1600" dirty="0"/>
              </a:p>
            </p:txBody>
          </p:sp>
        </p:grpSp>
        <p:grpSp>
          <p:nvGrpSpPr>
            <p:cNvPr id="55" name="Группа 54"/>
            <p:cNvGrpSpPr/>
            <p:nvPr/>
          </p:nvGrpSpPr>
          <p:grpSpPr>
            <a:xfrm>
              <a:off x="2627784" y="1227323"/>
              <a:ext cx="5582181" cy="2784157"/>
              <a:chOff x="2627784" y="1227323"/>
              <a:chExt cx="5582181" cy="2784157"/>
            </a:xfrm>
          </p:grpSpPr>
          <p:cxnSp>
            <p:nvCxnSpPr>
              <p:cNvPr id="18" name="Прямая со стрелкой 17"/>
              <p:cNvCxnSpPr/>
              <p:nvPr/>
            </p:nvCxnSpPr>
            <p:spPr>
              <a:xfrm flipH="1">
                <a:off x="2848808" y="2275912"/>
                <a:ext cx="192862" cy="161529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Прямая со стрелкой 15"/>
              <p:cNvCxnSpPr/>
              <p:nvPr/>
            </p:nvCxnSpPr>
            <p:spPr>
              <a:xfrm>
                <a:off x="4955477" y="2208081"/>
                <a:ext cx="130022" cy="180339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54" name="Группа 53"/>
              <p:cNvGrpSpPr/>
              <p:nvPr/>
            </p:nvGrpSpPr>
            <p:grpSpPr>
              <a:xfrm>
                <a:off x="2627784" y="1227323"/>
                <a:ext cx="5582181" cy="1146993"/>
                <a:chOff x="2627784" y="1227323"/>
                <a:chExt cx="5582181" cy="1146993"/>
              </a:xfrm>
            </p:grpSpPr>
            <p:grpSp>
              <p:nvGrpSpPr>
                <p:cNvPr id="44" name="Группа 43"/>
                <p:cNvGrpSpPr/>
                <p:nvPr/>
              </p:nvGrpSpPr>
              <p:grpSpPr>
                <a:xfrm>
                  <a:off x="4742599" y="1455972"/>
                  <a:ext cx="397768" cy="648072"/>
                  <a:chOff x="4981933" y="1517862"/>
                  <a:chExt cx="397768" cy="648072"/>
                </a:xfrm>
              </p:grpSpPr>
              <p:sp>
                <p:nvSpPr>
                  <p:cNvPr id="40" name="Овал 39"/>
                  <p:cNvSpPr/>
                  <p:nvPr/>
                </p:nvSpPr>
                <p:spPr>
                  <a:xfrm>
                    <a:off x="5036801" y="1517862"/>
                    <a:ext cx="288032" cy="288032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sz="1200"/>
                  </a:p>
                </p:txBody>
              </p:sp>
              <p:sp>
                <p:nvSpPr>
                  <p:cNvPr id="41" name="Блок-схема: объединение 40"/>
                  <p:cNvSpPr/>
                  <p:nvPr/>
                </p:nvSpPr>
                <p:spPr>
                  <a:xfrm>
                    <a:off x="4981933" y="1805894"/>
                    <a:ext cx="397768" cy="360040"/>
                  </a:xfrm>
                  <a:prstGeom prst="flowChartMerg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sz="1200"/>
                  </a:p>
                </p:txBody>
              </p:sp>
            </p:grpSp>
            <p:grpSp>
              <p:nvGrpSpPr>
                <p:cNvPr id="43" name="Группа 42"/>
                <p:cNvGrpSpPr/>
                <p:nvPr/>
              </p:nvGrpSpPr>
              <p:grpSpPr>
                <a:xfrm>
                  <a:off x="2945239" y="1394477"/>
                  <a:ext cx="295137" cy="756571"/>
                  <a:chOff x="4073551" y="1507406"/>
                  <a:chExt cx="295137" cy="756571"/>
                </a:xfrm>
              </p:grpSpPr>
              <p:sp>
                <p:nvSpPr>
                  <p:cNvPr id="38" name="Овал 37"/>
                  <p:cNvSpPr/>
                  <p:nvPr/>
                </p:nvSpPr>
                <p:spPr>
                  <a:xfrm>
                    <a:off x="4073551" y="1507406"/>
                    <a:ext cx="288032" cy="288032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sz="1200"/>
                  </a:p>
                </p:txBody>
              </p:sp>
              <p:sp>
                <p:nvSpPr>
                  <p:cNvPr id="42" name="Прямоугольник 41"/>
                  <p:cNvSpPr/>
                  <p:nvPr/>
                </p:nvSpPr>
                <p:spPr>
                  <a:xfrm>
                    <a:off x="4080656" y="1782543"/>
                    <a:ext cx="288032" cy="481434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sz="1200"/>
                  </a:p>
                </p:txBody>
              </p:sp>
            </p:grpSp>
            <p:sp>
              <p:nvSpPr>
                <p:cNvPr id="52" name="Прямоугольник 51"/>
                <p:cNvSpPr/>
                <p:nvPr/>
              </p:nvSpPr>
              <p:spPr>
                <a:xfrm>
                  <a:off x="2627784" y="1232723"/>
                  <a:ext cx="5428668" cy="1141593"/>
                </a:xfrm>
                <a:prstGeom prst="rect">
                  <a:avLst/>
                </a:prstGeom>
                <a:noFill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ru-RU" sz="1200"/>
                </a:p>
              </p:txBody>
            </p:sp>
            <p:sp>
              <p:nvSpPr>
                <p:cNvPr id="53" name="TextBox 52"/>
                <p:cNvSpPr txBox="1"/>
                <p:nvPr/>
              </p:nvSpPr>
              <p:spPr>
                <a:xfrm>
                  <a:off x="6114037" y="1227323"/>
                  <a:ext cx="2095928" cy="71348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1200" dirty="0"/>
                    <a:t>Участники образовательных</a:t>
                  </a:r>
                </a:p>
                <a:p>
                  <a:r>
                    <a:rPr lang="ru-RU" sz="1200" dirty="0"/>
                    <a:t> отношений</a:t>
                  </a:r>
                </a:p>
              </p:txBody>
            </p:sp>
          </p:grpSp>
        </p:grpSp>
      </p:grpSp>
      <p:sp>
        <p:nvSpPr>
          <p:cNvPr id="61" name="TextBox 60"/>
          <p:cNvSpPr txBox="1"/>
          <p:nvPr/>
        </p:nvSpPr>
        <p:spPr>
          <a:xfrm>
            <a:off x="8055614" y="1226135"/>
            <a:ext cx="2577007" cy="5213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itchFamily="34" charset="0"/>
              <a:buAutoNum type="arabicPeriod"/>
            </a:pPr>
            <a:r>
              <a:rPr lang="ru-RU" sz="1600" dirty="0"/>
              <a:t>Руководство по реализации СОПП в рамках (условиях) ОУ + Сборник описаний практик реализации СОПП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itchFamily="34" charset="0"/>
              <a:buAutoNum type="arabicPeriod"/>
            </a:pPr>
            <a:r>
              <a:rPr lang="ru-RU" sz="1600" dirty="0"/>
              <a:t>Программа стажировки «Развитие профессиональных компетенций педагога, реализующего СОПП» + Программа повышения квалификации «Реализация СОПП в организациях общего образования»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itchFamily="34" charset="0"/>
              <a:buAutoNum type="arabicPeriod"/>
            </a:pPr>
            <a:r>
              <a:rPr lang="ru-RU" sz="1600" dirty="0"/>
              <a:t>Рекомендации по формированию образовательной среды СОТ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itchFamily="34" charset="0"/>
              <a:buAutoNum type="arabicPeriod"/>
            </a:pPr>
            <a:r>
              <a:rPr lang="ru-RU" sz="1600" dirty="0"/>
              <a:t>Комплексная методика оценки состояния ПС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 typeface="Arial" pitchFamily="34" charset="0"/>
            </a:pPr>
            <a:endParaRPr lang="ru-RU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4217314" y="3418435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/>
              <a:t>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878805" y="1302882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/>
              <a:t>2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780256" y="2830699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/>
              <a:t>3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666690" y="4963951"/>
            <a:ext cx="335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/>
              <a:t>4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651044" y="4532131"/>
            <a:ext cx="526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/>
              <a:t>5…</a:t>
            </a:r>
          </a:p>
        </p:txBody>
      </p:sp>
    </p:spTree>
    <p:extLst>
      <p:ext uri="{BB962C8B-B14F-4D97-AF65-F5344CB8AC3E}">
        <p14:creationId xmlns:p14="http://schemas.microsoft.com/office/powerpoint/2010/main" val="338545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Итоговое мероприятие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Семинар-конференция «Проект развития образцов и Программа распространения педагогических практик субъектно-ориентированного типа педагогического процесса в условиях реализации ФГОС:  итоги  5 лет реализации»</a:t>
            </a:r>
          </a:p>
          <a:p>
            <a:r>
              <a:rPr lang="ru-RU" dirty="0"/>
              <a:t>14 декабря 2018 г. 10-00 ГАУ ДПО ЯО ИРО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95409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Программа мероприятия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/>
              <a:t>История реализации проекта. Основные итоги. </a:t>
            </a:r>
            <a:r>
              <a:rPr lang="ru-RU" b="1" i="1" dirty="0"/>
              <a:t>– Головлева Светлана Михайловна</a:t>
            </a:r>
            <a:r>
              <a:rPr lang="ru-RU" dirty="0"/>
              <a:t> </a:t>
            </a:r>
            <a:r>
              <a:rPr lang="ru-RU" i="1" dirty="0"/>
              <a:t>руководитель программы, зав. каф. ЕМД ГАУ ДПО ЯО ИРО.</a:t>
            </a:r>
            <a:endParaRPr lang="ru-RU" dirty="0"/>
          </a:p>
          <a:p>
            <a:pPr lvl="0"/>
            <a:r>
              <a:rPr lang="ru-RU" dirty="0" smtClean="0"/>
              <a:t>Опыт </a:t>
            </a:r>
            <a:r>
              <a:rPr lang="ru-RU" dirty="0"/>
              <a:t>реализации субъектно-ориентированного типа педагогического процесса на уровне муниципального района </a:t>
            </a:r>
            <a:endParaRPr lang="ru-RU" dirty="0" smtClean="0"/>
          </a:p>
          <a:p>
            <a:pPr lvl="0"/>
            <a:r>
              <a:rPr lang="ru-RU" b="1" i="1" dirty="0" smtClean="0"/>
              <a:t>Шувалова </a:t>
            </a:r>
            <a:r>
              <a:rPr lang="ru-RU" b="1" i="1" dirty="0"/>
              <a:t>Светлана Олеговна</a:t>
            </a:r>
            <a:r>
              <a:rPr lang="ru-RU" i="1" dirty="0"/>
              <a:t>, кандидат педагогических наук, директор; </a:t>
            </a:r>
            <a:r>
              <a:rPr lang="ru-RU" b="1" i="1" dirty="0" err="1"/>
              <a:t>Семёнова</a:t>
            </a:r>
            <a:r>
              <a:rPr lang="ru-RU" b="1" i="1" dirty="0"/>
              <a:t> Ольга Юрьевна</a:t>
            </a:r>
            <a:r>
              <a:rPr lang="ru-RU" dirty="0"/>
              <a:t>,</a:t>
            </a:r>
            <a:r>
              <a:rPr lang="ru-RU" i="1" dirty="0"/>
              <a:t> заместитель директора по НМР МУ ДПО «Информационно-образовательный Центр» г. Рыбинска.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28043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Программа мероприятия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Опыт </a:t>
            </a:r>
            <a:r>
              <a:rPr lang="ru-RU" dirty="0"/>
              <a:t>инновационных площадок Программы в реализации субъектно-ориентированного типа педагогического процесса в школе (площадки диссеминации):</a:t>
            </a:r>
          </a:p>
          <a:p>
            <a:pPr lvl="0"/>
            <a:r>
              <a:rPr lang="ru-RU" dirty="0"/>
              <a:t>МОУ Курбская СОШ Ярославского МР – </a:t>
            </a:r>
            <a:r>
              <a:rPr lang="ru-RU" b="1" i="1" dirty="0"/>
              <a:t>Ловецкая Татьяна Сергеевна</a:t>
            </a:r>
            <a:r>
              <a:rPr lang="ru-RU" dirty="0"/>
              <a:t>, </a:t>
            </a:r>
            <a:r>
              <a:rPr lang="ru-RU" i="1" dirty="0"/>
              <a:t>учитель русского языка и литературы, руководитель базовой площадки в ОО.</a:t>
            </a:r>
            <a:endParaRPr lang="ru-RU" dirty="0"/>
          </a:p>
          <a:p>
            <a:pPr lvl="0"/>
            <a:r>
              <a:rPr lang="ru-RU" dirty="0"/>
              <a:t>МОУ </a:t>
            </a:r>
            <a:r>
              <a:rPr lang="ru-RU" dirty="0" err="1"/>
              <a:t>Мордвиновская</a:t>
            </a:r>
            <a:r>
              <a:rPr lang="ru-RU" dirty="0"/>
              <a:t> СОШ Ярославского МР – </a:t>
            </a:r>
            <a:r>
              <a:rPr lang="ru-RU" b="1" i="1" dirty="0"/>
              <a:t>Сахарова Оксана Владимировна</a:t>
            </a:r>
            <a:r>
              <a:rPr lang="ru-RU" dirty="0"/>
              <a:t>, </a:t>
            </a:r>
            <a:r>
              <a:rPr lang="ru-RU" i="1" dirty="0"/>
              <a:t>директор</a:t>
            </a:r>
            <a:r>
              <a:rPr lang="ru-RU" dirty="0"/>
              <a:t>.</a:t>
            </a:r>
          </a:p>
          <a:p>
            <a:pPr lvl="0"/>
            <a:r>
              <a:rPr lang="ru-RU" dirty="0"/>
              <a:t>МОУ СОШ №71 г. Ярославля – </a:t>
            </a:r>
            <a:r>
              <a:rPr lang="ru-RU" b="1" i="1" dirty="0"/>
              <a:t>Лазарев Михаил Николаевич</a:t>
            </a:r>
            <a:r>
              <a:rPr lang="ru-RU" dirty="0"/>
              <a:t>, </a:t>
            </a:r>
            <a:r>
              <a:rPr lang="ru-RU" i="1" dirty="0"/>
              <a:t>директор</a:t>
            </a:r>
            <a:r>
              <a:rPr lang="ru-RU" dirty="0"/>
              <a:t>.</a:t>
            </a:r>
          </a:p>
          <a:p>
            <a:pPr lvl="0"/>
            <a:r>
              <a:rPr lang="ru-RU" dirty="0"/>
              <a:t>МОУ </a:t>
            </a:r>
            <a:r>
              <a:rPr lang="ru-RU" dirty="0" err="1"/>
              <a:t>Чёбаковская</a:t>
            </a:r>
            <a:r>
              <a:rPr lang="ru-RU" dirty="0"/>
              <a:t> СОШ </a:t>
            </a:r>
            <a:r>
              <a:rPr lang="ru-RU" dirty="0" err="1"/>
              <a:t>Тутаевского</a:t>
            </a:r>
            <a:r>
              <a:rPr lang="ru-RU" dirty="0"/>
              <a:t> МР – </a:t>
            </a:r>
            <a:r>
              <a:rPr lang="ru-RU" b="1" i="1" dirty="0"/>
              <a:t>Сухов Евгений Евгеньевич</a:t>
            </a:r>
            <a:r>
              <a:rPr lang="ru-RU" dirty="0"/>
              <a:t>, </a:t>
            </a:r>
            <a:r>
              <a:rPr lang="ru-RU" i="1" dirty="0"/>
              <a:t>директор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02744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Программа мероприятия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dirty="0" smtClean="0"/>
              <a:t>Опыт </a:t>
            </a:r>
            <a:r>
              <a:rPr lang="ru-RU" dirty="0"/>
              <a:t>системных практик реализации СОПП в образовательных организациях: </a:t>
            </a:r>
          </a:p>
          <a:p>
            <a:pPr lvl="0"/>
            <a:r>
              <a:rPr lang="ru-RU" dirty="0"/>
              <a:t>Субъектно-ориентированный подход в развитии социокультурной практики – </a:t>
            </a:r>
            <a:r>
              <a:rPr lang="ru-RU" b="1" i="1" dirty="0" err="1"/>
              <a:t>Аганина</a:t>
            </a:r>
            <a:r>
              <a:rPr lang="ru-RU" b="1" i="1" dirty="0"/>
              <a:t> Ольга Алексеевна</a:t>
            </a:r>
            <a:r>
              <a:rPr lang="ru-RU" dirty="0"/>
              <a:t>, </a:t>
            </a:r>
            <a:r>
              <a:rPr lang="ru-RU" i="1" dirty="0"/>
              <a:t>заместитель директора по УВР СОШ № 6 имени Л.И. </a:t>
            </a:r>
            <a:r>
              <a:rPr lang="ru-RU" i="1" dirty="0" err="1"/>
              <a:t>Ошанина</a:t>
            </a:r>
            <a:r>
              <a:rPr lang="ru-RU" i="1" dirty="0"/>
              <a:t> г. Рыбинска;</a:t>
            </a:r>
            <a:endParaRPr lang="ru-RU" dirty="0"/>
          </a:p>
          <a:p>
            <a:pPr lvl="0"/>
            <a:r>
              <a:rPr lang="ru-RU" dirty="0"/>
              <a:t>Возможности использования книги «Азбука школы» для организации педагогического процесса субъектно-ориентированного типа – </a:t>
            </a:r>
            <a:r>
              <a:rPr lang="ru-RU" b="1" i="1" dirty="0"/>
              <a:t>Абросимова Инна Константиновна</a:t>
            </a:r>
            <a:r>
              <a:rPr lang="ru-RU" dirty="0"/>
              <a:t>, </a:t>
            </a:r>
            <a:r>
              <a:rPr lang="ru-RU" i="1" dirty="0"/>
              <a:t>заместитель директора по УВР СОШ № 1 с углубленным изучением английского языка г. Рыбинска;</a:t>
            </a:r>
            <a:endParaRPr lang="ru-RU" dirty="0"/>
          </a:p>
          <a:p>
            <a:pPr lvl="0"/>
            <a:r>
              <a:rPr lang="ru-RU" dirty="0"/>
              <a:t>«Своя колея» или организационная культура школы – </a:t>
            </a:r>
            <a:r>
              <a:rPr lang="ru-RU" b="1" i="1" dirty="0"/>
              <a:t>Щедрина Полина Евгеньевна</a:t>
            </a:r>
            <a:r>
              <a:rPr lang="ru-RU" dirty="0"/>
              <a:t>, </a:t>
            </a:r>
            <a:r>
              <a:rPr lang="ru-RU" i="1" dirty="0"/>
              <a:t>заместитель директора по УВР СОШ № 32 им. А.А. Ухтомского г. Рыбинска;</a:t>
            </a:r>
            <a:endParaRPr lang="ru-RU" dirty="0"/>
          </a:p>
          <a:p>
            <a:pPr lvl="0"/>
            <a:r>
              <a:rPr lang="ru-RU" dirty="0"/>
              <a:t>Условия становления </a:t>
            </a:r>
            <a:r>
              <a:rPr lang="ru-RU" dirty="0" err="1"/>
              <a:t>субъектности</a:t>
            </a:r>
            <a:r>
              <a:rPr lang="ru-RU" dirty="0"/>
              <a:t> ребёнка дошкольного возраста – </a:t>
            </a:r>
            <a:r>
              <a:rPr lang="ru-RU" b="1" i="1" dirty="0"/>
              <a:t>Смирнова Галина Александровна</a:t>
            </a:r>
            <a:r>
              <a:rPr lang="ru-RU" dirty="0"/>
              <a:t>, </a:t>
            </a:r>
            <a:r>
              <a:rPr lang="ru-RU" i="1" dirty="0"/>
              <a:t>руководитель отдела психолого-педагогического сопровождения МУ ДПО «Информационно-образовательный Центр» г. Рыбинска. </a:t>
            </a:r>
            <a:endParaRPr lang="ru-RU" dirty="0"/>
          </a:p>
          <a:p>
            <a:pPr lvl="0"/>
            <a:r>
              <a:rPr lang="ru-RU" dirty="0"/>
              <a:t>Практики реализации субъектно-ориентированного типа педагогического процесса как основания и способы создания программы развития общеобразовательной школы – </a:t>
            </a:r>
            <a:r>
              <a:rPr lang="ru-RU" b="1" i="1" dirty="0" err="1"/>
              <a:t>Сапегина</a:t>
            </a:r>
            <a:r>
              <a:rPr lang="ru-RU" b="1" i="1" dirty="0"/>
              <a:t> Елена Анатольевна</a:t>
            </a:r>
            <a:r>
              <a:rPr lang="ru-RU" dirty="0"/>
              <a:t>, </a:t>
            </a:r>
            <a:r>
              <a:rPr lang="ru-RU" i="1" dirty="0"/>
              <a:t>директор </a:t>
            </a:r>
            <a:r>
              <a:rPr lang="ru-RU" b="1" i="1" dirty="0" err="1"/>
              <a:t>Сапегин</a:t>
            </a:r>
            <a:r>
              <a:rPr lang="ru-RU" b="1" i="1" dirty="0"/>
              <a:t> Кирилл Владимирович</a:t>
            </a:r>
            <a:r>
              <a:rPr lang="ru-RU" dirty="0"/>
              <a:t>, </a:t>
            </a:r>
            <a:r>
              <a:rPr lang="ru-RU" i="1" dirty="0"/>
              <a:t>кандидат искусствоведения, заместитель директора по инновационной деятельности, СШ №7 имени адмирала Ф.Ф. Ушакова г. Тутаев.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60548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428" y="149117"/>
            <a:ext cx="5715000" cy="260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263" y="2971383"/>
            <a:ext cx="5715000" cy="325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5205" y="1834719"/>
            <a:ext cx="569595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40816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Основная ценность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Глубокие теоретические основы, трансформированные в методики</a:t>
            </a:r>
          </a:p>
          <a:p>
            <a:r>
              <a:rPr lang="ru-RU" dirty="0" smtClean="0"/>
              <a:t>Нацеленность не на трансляцию образцовых практик, а на совместный поиск вариантов реализации практик и их анализ на основе теоретического фундамента</a:t>
            </a:r>
          </a:p>
          <a:p>
            <a:r>
              <a:rPr lang="ru-RU" dirty="0" smtClean="0"/>
              <a:t>Системный подход к трансформации школы, без которого невозможны какие-либо существенные изменения в образовательных результатах</a:t>
            </a:r>
          </a:p>
          <a:p>
            <a:r>
              <a:rPr lang="ru-RU" dirty="0" smtClean="0"/>
              <a:t>Добровольный порядок участия на всех этапах проекта</a:t>
            </a:r>
          </a:p>
          <a:p>
            <a:r>
              <a:rPr lang="ru-RU" dirty="0" smtClean="0"/>
              <a:t>Укрепление и обогащение теоретических оснований на основе наработанных практических образцов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02614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6384" y="1481328"/>
            <a:ext cx="11274552" cy="5102352"/>
          </a:xfrm>
        </p:spPr>
        <p:txBody>
          <a:bodyPr numCol="2">
            <a:noAutofit/>
          </a:bodyPr>
          <a:lstStyle/>
          <a:p>
            <a:pPr marL="182563" lvl="0" indent="-182563">
              <a:buFont typeface="+mj-lt"/>
              <a:buAutoNum type="arabicPeriod"/>
            </a:pPr>
            <a:r>
              <a:rPr lang="ru-RU" sz="1600" dirty="0"/>
              <a:t>Апробация целостной организации педагогического процесса (ПП), доведение его описания до уровня конкретных технологий и методик.</a:t>
            </a:r>
          </a:p>
          <a:p>
            <a:pPr marL="182563" lvl="0" indent="-182563">
              <a:buFont typeface="+mj-lt"/>
              <a:buAutoNum type="arabicPeriod"/>
            </a:pPr>
            <a:r>
              <a:rPr lang="ru-RU" sz="1600" dirty="0"/>
              <a:t>Уточнение технологии проектирования ПП, отвечающего требованиям ФГОС.</a:t>
            </a:r>
          </a:p>
          <a:p>
            <a:pPr marL="182563" lvl="0" indent="-182563">
              <a:buFont typeface="+mj-lt"/>
              <a:buAutoNum type="arabicPeriod"/>
            </a:pPr>
            <a:r>
              <a:rPr lang="ru-RU" sz="1600" dirty="0"/>
              <a:t>Корректировка инструментария оценки соответствия практики требованиям ФГОС.</a:t>
            </a:r>
          </a:p>
          <a:p>
            <a:pPr marL="182563" lvl="0" indent="-182563">
              <a:buFont typeface="+mj-lt"/>
              <a:buAutoNum type="arabicPeriod"/>
            </a:pPr>
            <a:r>
              <a:rPr lang="ru-RU" sz="1600" dirty="0"/>
              <a:t>Уточнение требований к образовательной среде и принципам взаимосвязи её компонентов как внутри школы, так и во внешнем образовательном пространстве.</a:t>
            </a:r>
          </a:p>
          <a:p>
            <a:pPr marL="182563" lvl="0" indent="-182563">
              <a:buFont typeface="+mj-lt"/>
              <a:buAutoNum type="arabicPeriod"/>
            </a:pPr>
            <a:r>
              <a:rPr lang="ru-RU" sz="1600" dirty="0"/>
              <a:t>Уточнение требований к управлению образовательной организацией, способствующему реализации субъектно-ориентированного типа ПП.</a:t>
            </a:r>
          </a:p>
          <a:p>
            <a:pPr marL="182563" lvl="0" indent="-182563">
              <a:buFont typeface="+mj-lt"/>
              <a:buAutoNum type="arabicPeriod"/>
            </a:pPr>
            <a:r>
              <a:rPr lang="ru-RU" sz="1600" dirty="0"/>
              <a:t> Создание методики формирования образовательной среды, отвечающей запросам ФГОС. </a:t>
            </a:r>
          </a:p>
          <a:p>
            <a:pPr marL="182563" indent="-182563">
              <a:buFont typeface="+mj-lt"/>
              <a:buAutoNum type="arabicPeriod"/>
            </a:pPr>
            <a:r>
              <a:rPr lang="ru-RU" sz="1600" dirty="0"/>
              <a:t>Разработка персонифицированной системы профессионального роста педагогов и освоения ими компетенций субъектно-ориентированного </a:t>
            </a:r>
            <a:r>
              <a:rPr lang="ru-RU" sz="1600" dirty="0" smtClean="0"/>
              <a:t>образования</a:t>
            </a:r>
          </a:p>
          <a:p>
            <a:pPr marL="0" indent="0">
              <a:buNone/>
            </a:pPr>
            <a:r>
              <a:rPr lang="ru-RU" sz="1600" dirty="0" smtClean="0"/>
              <a:t>За время проекта накоплено множество практик, анализ которых позволил определить и описать общие требования и рекомендации к их реализации</a:t>
            </a:r>
          </a:p>
          <a:p>
            <a:pPr marL="0" indent="0">
              <a:buNone/>
            </a:pPr>
            <a:r>
              <a:rPr lang="ru-RU" sz="1600" dirty="0" smtClean="0"/>
              <a:t>Технологии доведены до уровня методик, описаны механизмы формирования образовательной среды и, отчасти, педагогической системы</a:t>
            </a:r>
          </a:p>
          <a:p>
            <a:pPr marL="0" indent="0">
              <a:buNone/>
            </a:pPr>
            <a:r>
              <a:rPr lang="ru-RU" sz="1600" dirty="0" smtClean="0"/>
              <a:t>Разработана комплексная методика оценки педагогической системы и апробирована на различных образовательных организациях</a:t>
            </a:r>
          </a:p>
          <a:p>
            <a:pPr marL="0" indent="0">
              <a:buNone/>
            </a:pPr>
            <a:r>
              <a:rPr lang="ru-RU" sz="1600" dirty="0" smtClean="0"/>
              <a:t>Разработана модель образовательной среды, выделены опорные компоненты, описано их наполнение и механизм формирования образовательной среды</a:t>
            </a:r>
          </a:p>
          <a:p>
            <a:pPr marL="0" indent="0">
              <a:buNone/>
            </a:pPr>
            <a:r>
              <a:rPr lang="ru-RU" sz="1600" dirty="0" smtClean="0"/>
              <a:t>Апробированы и описаны отдельные практики управления, позволяющие сформулировать ряд рекомендаций</a:t>
            </a:r>
          </a:p>
          <a:p>
            <a:pPr marL="0" indent="0">
              <a:buNone/>
            </a:pPr>
            <a:r>
              <a:rPr lang="ru-RU" sz="1600" dirty="0" smtClean="0"/>
              <a:t>Разработана методика формирования образовательной среды</a:t>
            </a:r>
          </a:p>
          <a:p>
            <a:pPr marL="0" indent="0">
              <a:buNone/>
            </a:pPr>
            <a:r>
              <a:rPr lang="ru-RU" sz="1600" dirty="0" smtClean="0"/>
              <a:t>Разработана программа повышения квалификации и стажировки. Обе программы успешно реализованы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862017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Региональный инновационный </a:t>
            </a:r>
            <a:r>
              <a:rPr lang="ru-RU" dirty="0" smtClean="0"/>
              <a:t>проект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«Развитие образцов субъектно-ориентированного типа педагогического процесса в основной школе в условиях реализации ФГОС</a:t>
            </a:r>
            <a:r>
              <a:rPr lang="ru-RU" dirty="0" smtClean="0"/>
              <a:t>»</a:t>
            </a:r>
          </a:p>
          <a:p>
            <a:pPr marL="0" indent="0">
              <a:buNone/>
            </a:pPr>
            <a:r>
              <a:rPr lang="ru-RU" dirty="0" smtClean="0"/>
              <a:t>Приказ </a:t>
            </a:r>
            <a:r>
              <a:rPr lang="ru-RU" dirty="0"/>
              <a:t>Департамента образования Ярославской области №157/01-03 от 17.03.2014 г.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Срок реализации проекта – 2014-2016 гг.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91175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Цель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создание </a:t>
            </a:r>
            <a:r>
              <a:rPr lang="ru-RU" sz="2800" dirty="0"/>
              <a:t>единой </a:t>
            </a:r>
            <a:r>
              <a:rPr lang="ru-RU" sz="2800" b="1" dirty="0"/>
              <a:t>системы</a:t>
            </a:r>
            <a:r>
              <a:rPr lang="ru-RU" sz="2800" dirty="0"/>
              <a:t> педагогических, методических и организационно-управленческих </a:t>
            </a:r>
            <a:r>
              <a:rPr lang="ru-RU" sz="2800" b="1" dirty="0"/>
              <a:t>средств</a:t>
            </a:r>
            <a:r>
              <a:rPr lang="ru-RU" sz="2800" i="1" dirty="0"/>
              <a:t> </a:t>
            </a:r>
            <a:r>
              <a:rPr lang="ru-RU" sz="2800" dirty="0"/>
              <a:t>обеспечения воспитания школьников в соответствии с требованиями ФГОС в образовательном пространстве муниципального района.</a:t>
            </a:r>
          </a:p>
        </p:txBody>
      </p:sp>
    </p:spTree>
    <p:extLst>
      <p:ext uri="{BB962C8B-B14F-4D97-AF65-F5344CB8AC3E}">
        <p14:creationId xmlns:p14="http://schemas.microsoft.com/office/powerpoint/2010/main" val="9707410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400" dirty="0" smtClean="0"/>
              <a:t>Сформированы сообщества педагогов, разделяющих ценности субъектно-ориентированного образования и реализующих соответствующие практики</a:t>
            </a:r>
          </a:p>
          <a:p>
            <a:r>
              <a:rPr lang="ru-RU" sz="2400" dirty="0" smtClean="0"/>
              <a:t>Углублен теоретический фундамент проекта</a:t>
            </a:r>
          </a:p>
          <a:p>
            <a:r>
              <a:rPr lang="ru-RU" sz="2400" dirty="0" smtClean="0"/>
              <a:t>Итоги проекта легли в основу множества программ повышения квалификации, реализуемых на КЕМД</a:t>
            </a:r>
          </a:p>
          <a:p>
            <a:r>
              <a:rPr lang="ru-RU" sz="2400" dirty="0" smtClean="0"/>
              <a:t>Результаты деятельности проекта легли в основу нескольких РИП, действующих в регионе </a:t>
            </a:r>
          </a:p>
          <a:p>
            <a:r>
              <a:rPr lang="ru-RU" sz="2400" dirty="0" smtClean="0"/>
              <a:t>Созданы базовые площадки, коллективы которых планируют развивать идеи субъектно-ориентированного образования</a:t>
            </a:r>
            <a:r>
              <a:rPr lang="en-US" sz="2400" dirty="0"/>
              <a:t> </a:t>
            </a:r>
            <a:r>
              <a:rPr lang="ru-RU" sz="2400" dirty="0" smtClean="0"/>
              <a:t>(Курбская СОШ, </a:t>
            </a:r>
            <a:r>
              <a:rPr lang="ru-RU" sz="2400" dirty="0" err="1" smtClean="0"/>
              <a:t>Чебаковская</a:t>
            </a:r>
            <a:r>
              <a:rPr lang="ru-RU" sz="2400" dirty="0" smtClean="0"/>
              <a:t> СОШ)</a:t>
            </a:r>
          </a:p>
        </p:txBody>
      </p:sp>
    </p:spTree>
    <p:extLst>
      <p:ext uri="{BB962C8B-B14F-4D97-AF65-F5344CB8AC3E}">
        <p14:creationId xmlns:p14="http://schemas.microsoft.com/office/powerpoint/2010/main" val="2637966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Региональная инновационная площадка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«Программа распространения педагогических практик субъектно-ориентированного типа педагогического процесса в условиях реализации ФГОС»</a:t>
            </a:r>
          </a:p>
          <a:p>
            <a:pPr marL="0" indent="0">
              <a:buNone/>
            </a:pPr>
            <a:r>
              <a:rPr lang="ru-RU" dirty="0" smtClean="0"/>
              <a:t>Приказ </a:t>
            </a:r>
            <a:r>
              <a:rPr lang="ru-RU" dirty="0"/>
              <a:t>Департамента образования Ярославской области № 66/01-04/2 от </a:t>
            </a:r>
            <a:r>
              <a:rPr lang="ru-RU" dirty="0" smtClean="0"/>
              <a:t>07.03.2017</a:t>
            </a:r>
          </a:p>
          <a:p>
            <a:pPr marL="0" indent="0">
              <a:buNone/>
            </a:pPr>
            <a:r>
              <a:rPr lang="ru-RU" dirty="0" smtClean="0"/>
              <a:t>Срок реализации программы – 2017-2018 гг.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Общий срок реализации проекта – 5 лет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4907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Цель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создание </a:t>
            </a:r>
            <a:r>
              <a:rPr lang="ru-RU" sz="2800" dirty="0"/>
              <a:t>единой </a:t>
            </a:r>
            <a:r>
              <a:rPr lang="ru-RU" sz="2800" b="1" dirty="0"/>
              <a:t>системы</a:t>
            </a:r>
            <a:r>
              <a:rPr lang="ru-RU" sz="2800" dirty="0"/>
              <a:t> педагогических, методических и организационно-управленческих </a:t>
            </a:r>
            <a:r>
              <a:rPr lang="ru-RU" sz="2800" b="1" dirty="0"/>
              <a:t>средств</a:t>
            </a:r>
            <a:r>
              <a:rPr lang="ru-RU" sz="2800" i="1" dirty="0"/>
              <a:t> </a:t>
            </a:r>
            <a:r>
              <a:rPr lang="ru-RU" sz="2800" dirty="0"/>
              <a:t>обеспечения воспитания школьников в соответствии с требованиями ФГОС в образовательном пространстве муниципального района.</a:t>
            </a:r>
          </a:p>
        </p:txBody>
      </p:sp>
    </p:spTree>
    <p:extLst>
      <p:ext uri="{BB962C8B-B14F-4D97-AF65-F5344CB8AC3E}">
        <p14:creationId xmlns:p14="http://schemas.microsoft.com/office/powerpoint/2010/main" val="1848173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ru-RU" dirty="0"/>
              <a:t>Апробация целостной организации педагогического процесса (ПП), доведение его описания до уровня конкретных технологий и методик.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dirty="0"/>
              <a:t>Уточнение технологии проектирования ПП, отвечающего требованиям ФГОС.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dirty="0"/>
              <a:t>Корректировка инструментария оценки соответствия практики требованиям ФГОС.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dirty="0"/>
              <a:t>Уточнение требований к образовательной среде и принципам взаимосвязи её компонентов как внутри школы, так и во внешнем образовательном пространстве.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dirty="0"/>
              <a:t>Уточнение требований к управлению образовательной организацией, способствующему реализации субъектно-ориентированного типа ПП.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dirty="0"/>
              <a:t> Создание методики формирования образовательной среды, отвечающей запросам ФГОС. 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Разработка персонифицированной системы профессионального роста педагогов и освоения ими компетенций субъектно-ориентированного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827684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Соисполнители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20000"/>
          </a:bodyPr>
          <a:lstStyle/>
          <a:p>
            <a:r>
              <a:rPr lang="ru-RU" dirty="0"/>
              <a:t>Департамент образования </a:t>
            </a:r>
            <a:r>
              <a:rPr lang="ru-RU" b="1" dirty="0"/>
              <a:t>г. Рыбинска</a:t>
            </a:r>
          </a:p>
          <a:p>
            <a:r>
              <a:rPr lang="ru-RU" dirty="0"/>
              <a:t>МОУ ДПО Информационно-образовательный центр г. Рыбинска</a:t>
            </a:r>
          </a:p>
          <a:p>
            <a:r>
              <a:rPr lang="ru-RU" dirty="0"/>
              <a:t>МОУ СОШ № 32 им. акад. А.А. Ухтомского г. Рыбинск</a:t>
            </a:r>
          </a:p>
          <a:p>
            <a:r>
              <a:rPr lang="ru-RU" dirty="0"/>
              <a:t>МОУ СОШ №1 с углубленным изучением английского языка г. Рыбинск</a:t>
            </a:r>
          </a:p>
          <a:p>
            <a:r>
              <a:rPr lang="ru-RU" b="1" dirty="0"/>
              <a:t>Управление образования Администрации </a:t>
            </a:r>
            <a:r>
              <a:rPr lang="ru-RU" b="1" dirty="0" err="1"/>
              <a:t>Угличского</a:t>
            </a:r>
            <a:r>
              <a:rPr lang="ru-RU" b="1" dirty="0"/>
              <a:t> МР</a:t>
            </a:r>
          </a:p>
          <a:p>
            <a:r>
              <a:rPr lang="ru-RU" dirty="0"/>
              <a:t>Муниципальный методический центр г. Углича</a:t>
            </a:r>
          </a:p>
          <a:p>
            <a:r>
              <a:rPr lang="ru-RU" dirty="0"/>
              <a:t>МОУ СОШ № 3 г. Углич</a:t>
            </a:r>
          </a:p>
          <a:p>
            <a:r>
              <a:rPr lang="ru-RU" dirty="0" err="1"/>
              <a:t>Отрадновская</a:t>
            </a:r>
            <a:r>
              <a:rPr lang="ru-RU" dirty="0"/>
              <a:t> СОШ </a:t>
            </a:r>
            <a:r>
              <a:rPr lang="ru-RU" dirty="0" err="1"/>
              <a:t>Угличский</a:t>
            </a:r>
            <a:r>
              <a:rPr lang="ru-RU" dirty="0"/>
              <a:t> МР</a:t>
            </a:r>
          </a:p>
          <a:p>
            <a:r>
              <a:rPr lang="ru-RU" dirty="0"/>
              <a:t>МОУ СОШ № 8 г. Углич, межшкольный методический центр</a:t>
            </a:r>
          </a:p>
          <a:p>
            <a:r>
              <a:rPr lang="ru-RU" dirty="0"/>
              <a:t>Управление образования </a:t>
            </a:r>
            <a:r>
              <a:rPr lang="ru-RU" b="1" dirty="0"/>
              <a:t>г. Тутаев</a:t>
            </a:r>
          </a:p>
          <a:p>
            <a:r>
              <a:rPr lang="ru-RU" dirty="0"/>
              <a:t>Информационно-образовательный центр г. Тутаев</a:t>
            </a:r>
          </a:p>
          <a:p>
            <a:r>
              <a:rPr lang="ru-RU" dirty="0"/>
              <a:t>МОУ СОШ № 4 г. Тутаев</a:t>
            </a:r>
          </a:p>
          <a:p>
            <a:r>
              <a:rPr lang="ru-RU" dirty="0"/>
              <a:t>МОУ СОШ № 5 им. П.Н. </a:t>
            </a:r>
            <a:r>
              <a:rPr lang="ru-RU" dirty="0" err="1"/>
              <a:t>Бучина</a:t>
            </a:r>
            <a:r>
              <a:rPr lang="ru-RU" dirty="0"/>
              <a:t> г. Тутаев</a:t>
            </a:r>
          </a:p>
          <a:p>
            <a:r>
              <a:rPr lang="ru-RU" dirty="0"/>
              <a:t>МОУ СОШ № 7 им. адмирала Ф.Ф. Ушакова г. </a:t>
            </a:r>
            <a:r>
              <a:rPr lang="ru-RU" dirty="0" smtClean="0"/>
              <a:t>Тутаев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4383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Управление проектом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Идейными вдохновителями проекта стали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д.п.н</a:t>
            </a:r>
            <a:r>
              <a:rPr lang="ru-RU" dirty="0" smtClean="0"/>
              <a:t>. В.В</a:t>
            </a:r>
            <a:r>
              <a:rPr lang="ru-RU" dirty="0"/>
              <a:t>. Юдин – научный руководитель проекта и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В.А</a:t>
            </a:r>
            <a:r>
              <a:rPr lang="ru-RU" dirty="0"/>
              <a:t>. </a:t>
            </a:r>
            <a:r>
              <a:rPr lang="ru-RU" dirty="0" err="1"/>
              <a:t>Мокшеев</a:t>
            </a:r>
            <a:r>
              <a:rPr lang="ru-RU" dirty="0"/>
              <a:t>,</a:t>
            </a:r>
            <a:r>
              <a:rPr lang="ru-RU" i="1" dirty="0"/>
              <a:t> </a:t>
            </a:r>
            <a:r>
              <a:rPr lang="ru-RU" dirty="0"/>
              <a:t>советник ректората ГОАУ ЯО </a:t>
            </a:r>
            <a:r>
              <a:rPr lang="ru-RU" dirty="0" smtClean="0"/>
              <a:t>ИРО</a:t>
            </a:r>
            <a:endParaRPr lang="ru-RU" dirty="0"/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Руководителями проекта на разных этапах были: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С.К</a:t>
            </a:r>
            <a:r>
              <a:rPr lang="ru-RU" dirty="0"/>
              <a:t>. </a:t>
            </a:r>
            <a:r>
              <a:rPr lang="ru-RU" dirty="0" smtClean="0"/>
              <a:t>Бережная</a:t>
            </a:r>
          </a:p>
          <a:p>
            <a:pPr marL="0" indent="0">
              <a:buNone/>
            </a:pPr>
            <a:r>
              <a:rPr lang="ru-RU" dirty="0" smtClean="0"/>
              <a:t>С.М</a:t>
            </a:r>
            <a:r>
              <a:rPr lang="ru-RU" dirty="0"/>
              <a:t>. </a:t>
            </a:r>
            <a:r>
              <a:rPr lang="ru-RU" dirty="0" smtClean="0"/>
              <a:t>Головлева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371600" y="3776472"/>
            <a:ext cx="1746504" cy="3383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949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этапы проекта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371600" y="1527048"/>
            <a:ext cx="9601200" cy="434035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2014 год.</a:t>
            </a:r>
          </a:p>
          <a:p>
            <a:r>
              <a:rPr lang="ru-RU" dirty="0" smtClean="0"/>
              <a:t>Присвоение </a:t>
            </a:r>
            <a:r>
              <a:rPr lang="ru-RU" dirty="0"/>
              <a:t>соисполнителями идей субъектно-ориентированного образования, новых ценностей и видения современных образовательных результатов. </a:t>
            </a:r>
          </a:p>
          <a:p>
            <a:r>
              <a:rPr lang="ru-RU" dirty="0" smtClean="0"/>
              <a:t>Анализ </a:t>
            </a:r>
            <a:r>
              <a:rPr lang="ru-RU" dirty="0"/>
              <a:t>имеющейся практики образовательной организации и вычленения элементов, приближенных к практикам субъектно-ориентированного типа.</a:t>
            </a:r>
          </a:p>
          <a:p>
            <a:pPr marL="0" indent="0">
              <a:buNone/>
            </a:pPr>
            <a:r>
              <a:rPr lang="ru-RU" b="1" dirty="0" smtClean="0"/>
              <a:t>Ключевое событие</a:t>
            </a:r>
            <a:r>
              <a:rPr lang="ru-RU" dirty="0" smtClean="0"/>
              <a:t>: 1-2 июля 2014 </a:t>
            </a:r>
            <a:r>
              <a:rPr lang="ru-RU" dirty="0"/>
              <a:t>года </a:t>
            </a:r>
            <a:r>
              <a:rPr lang="ru-RU" dirty="0" smtClean="0"/>
              <a:t>г</a:t>
            </a:r>
            <a:r>
              <a:rPr lang="ru-RU" dirty="0"/>
              <a:t>. </a:t>
            </a:r>
            <a:r>
              <a:rPr lang="ru-RU" dirty="0" smtClean="0"/>
              <a:t>Углич. Семинар.</a:t>
            </a:r>
          </a:p>
          <a:p>
            <a:r>
              <a:rPr lang="ru-RU" dirty="0" smtClean="0"/>
              <a:t>Обсуждение разнообразных педагогических практик, имеющихся </a:t>
            </a:r>
            <a:r>
              <a:rPr lang="ru-RU" dirty="0"/>
              <a:t>в активе у соисполнителей </a:t>
            </a:r>
            <a:r>
              <a:rPr lang="ru-RU" dirty="0" smtClean="0"/>
              <a:t>проекта </a:t>
            </a:r>
          </a:p>
          <a:p>
            <a:r>
              <a:rPr lang="ru-RU" dirty="0"/>
              <a:t>О</a:t>
            </a:r>
            <a:r>
              <a:rPr lang="ru-RU" dirty="0" smtClean="0"/>
              <a:t>пределение оснований </a:t>
            </a:r>
            <a:r>
              <a:rPr lang="ru-RU" dirty="0"/>
              <a:t>классификации практик по типу реализуемого педагогического процесса, </a:t>
            </a:r>
            <a:r>
              <a:rPr lang="ru-RU" dirty="0" smtClean="0"/>
              <a:t>оснований </a:t>
            </a:r>
            <a:r>
              <a:rPr lang="ru-RU" dirty="0"/>
              <a:t>отнесения практики к субъектно-ориентированному типу. </a:t>
            </a:r>
            <a:endParaRPr lang="ru-RU" dirty="0" smtClean="0"/>
          </a:p>
          <a:p>
            <a:r>
              <a:rPr lang="ru-RU" dirty="0" smtClean="0"/>
              <a:t>Рассмотрение </a:t>
            </a:r>
            <a:r>
              <a:rPr lang="ru-RU" dirty="0"/>
              <a:t>подходов к целостной реализации субъектно-ориентированного педагогического процесса и реальные возможности в существующих условиях. </a:t>
            </a:r>
            <a:endParaRPr lang="ru-RU" dirty="0" smtClean="0"/>
          </a:p>
          <a:p>
            <a:r>
              <a:rPr lang="ru-RU" dirty="0" smtClean="0"/>
              <a:t>Определение наиболее </a:t>
            </a:r>
            <a:r>
              <a:rPr lang="ru-RU" dirty="0"/>
              <a:t>удобной формой реализации практики субъектно-ориентированного типа </a:t>
            </a:r>
            <a:r>
              <a:rPr lang="ru-RU" dirty="0" smtClean="0"/>
              <a:t>- общешкольных проектов.</a:t>
            </a:r>
          </a:p>
          <a:p>
            <a:pPr marL="0" indent="0">
              <a:buNone/>
            </a:pPr>
            <a:r>
              <a:rPr lang="ru-RU" dirty="0" smtClean="0"/>
              <a:t>Продукт этапа: </a:t>
            </a:r>
            <a:r>
              <a:rPr lang="ru-RU" b="1" dirty="0"/>
              <a:t>Рекомендации по организации педагогического процесса субъектно-ориентированного типа</a:t>
            </a:r>
            <a:r>
              <a:rPr lang="ru-RU" dirty="0"/>
              <a:t> / Методические рекомендации. Авторский </a:t>
            </a:r>
            <a:r>
              <a:rPr lang="ru-RU" dirty="0" err="1"/>
              <a:t>колл</a:t>
            </a:r>
            <a:r>
              <a:rPr lang="ru-RU" dirty="0"/>
              <a:t>. под </a:t>
            </a:r>
            <a:r>
              <a:rPr lang="ru-RU" dirty="0" err="1"/>
              <a:t>научн</a:t>
            </a:r>
            <a:r>
              <a:rPr lang="ru-RU" dirty="0"/>
              <a:t>. </a:t>
            </a:r>
            <a:r>
              <a:rPr lang="ru-RU" dirty="0" err="1"/>
              <a:t>ред</a:t>
            </a:r>
            <a:r>
              <a:rPr lang="ru-RU" dirty="0"/>
              <a:t> Юдина В.В. – Ярославль: ИРО ЯО. 2015 г. – 82 с.</a:t>
            </a:r>
          </a:p>
        </p:txBody>
      </p:sp>
    </p:spTree>
    <p:extLst>
      <p:ext uri="{BB962C8B-B14F-4D97-AF65-F5344CB8AC3E}">
        <p14:creationId xmlns:p14="http://schemas.microsoft.com/office/powerpoint/2010/main" val="308744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этапы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2015 г. </a:t>
            </a:r>
          </a:p>
          <a:p>
            <a:r>
              <a:rPr lang="ru-RU" dirty="0" smtClean="0"/>
              <a:t>Апробация практик субъектно-ориентированного типа педагогического процесса</a:t>
            </a:r>
          </a:p>
          <a:p>
            <a:r>
              <a:rPr lang="ru-RU" dirty="0" smtClean="0"/>
              <a:t>Обсуждение подходов к формированию образовательной среды в организациях</a:t>
            </a:r>
          </a:p>
          <a:p>
            <a:r>
              <a:rPr lang="ru-RU" dirty="0" smtClean="0"/>
              <a:t>Формирование подходов к оценке образовательной среды и компетентности педагогов</a:t>
            </a:r>
          </a:p>
          <a:p>
            <a:r>
              <a:rPr lang="ru-RU" dirty="0" smtClean="0"/>
              <a:t>Формирование и апробация системы сопровождения педагогов и становления их </a:t>
            </a:r>
            <a:r>
              <a:rPr lang="ru-RU" dirty="0" err="1" smtClean="0"/>
              <a:t>субъектности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Ключевые события и продукты этапа: разработка и утверждение программы повышения квалификации и стажировки. </a:t>
            </a:r>
          </a:p>
          <a:p>
            <a:r>
              <a:rPr lang="ru-RU" b="1" dirty="0" smtClean="0"/>
              <a:t>Программа </a:t>
            </a:r>
            <a:r>
              <a:rPr lang="ru-RU" b="1" dirty="0"/>
              <a:t>повышения квалификации «Реализация СОПП в организациях общего образования»</a:t>
            </a:r>
            <a:r>
              <a:rPr lang="ru-RU" dirty="0"/>
              <a:t> 72 ч. авторы Головлева С.М., Пешкова А.В., утверждена ученым советом ИРО 17.04.2015 г. протокол №3.</a:t>
            </a:r>
          </a:p>
          <a:p>
            <a:r>
              <a:rPr lang="ru-RU" b="1" dirty="0"/>
              <a:t>Программа стажировки «Развитие профессиональных компетенций педагога, реализующего СОПП»</a:t>
            </a:r>
            <a:r>
              <a:rPr lang="ru-RU" dirty="0"/>
              <a:t> 72 ч. Авторы: Шувалова С.О., </a:t>
            </a:r>
            <a:r>
              <a:rPr lang="ru-RU" dirty="0" err="1"/>
              <a:t>Модулина</a:t>
            </a:r>
            <a:r>
              <a:rPr lang="ru-RU" dirty="0"/>
              <a:t> О.Б., Семенова О.Ю., Павлова И.С., утверждена ученым советом ИРО 17.04.2015 г. протокол №3, победитель конкурса программ стажировки, получен грант на реализацию стажировки.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527329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Урожай</Template>
  <TotalTime>95</TotalTime>
  <Words>1538</Words>
  <Application>Microsoft Office PowerPoint</Application>
  <PresentationFormat>Произвольный</PresentationFormat>
  <Paragraphs>158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Crop</vt:lpstr>
      <vt:lpstr>Практики субъектно-ориентированного образования в условиях реализации ФГОС</vt:lpstr>
      <vt:lpstr>Региональный инновационный проект</vt:lpstr>
      <vt:lpstr>Региональная инновационная площадка</vt:lpstr>
      <vt:lpstr>Цель проекта</vt:lpstr>
      <vt:lpstr>Задачи проекта</vt:lpstr>
      <vt:lpstr>Соисполнители проекта</vt:lpstr>
      <vt:lpstr>Управление проектом</vt:lpstr>
      <vt:lpstr>Основные этапы проекта</vt:lpstr>
      <vt:lpstr>Основные этапы проекта</vt:lpstr>
      <vt:lpstr>Основные этапы проекта</vt:lpstr>
      <vt:lpstr>Основные этапы проекта</vt:lpstr>
      <vt:lpstr>Продукты проекта</vt:lpstr>
      <vt:lpstr>Итоговое мероприятие проекта</vt:lpstr>
      <vt:lpstr>Программа мероприятия</vt:lpstr>
      <vt:lpstr>Программа мероприятия</vt:lpstr>
      <vt:lpstr>Программа мероприятия</vt:lpstr>
      <vt:lpstr>Презентация PowerPoint</vt:lpstr>
      <vt:lpstr>Основная ценность проекта</vt:lpstr>
      <vt:lpstr>Задачи проекта</vt:lpstr>
      <vt:lpstr>Цель проекта</vt:lpstr>
      <vt:lpstr>Итоги проекта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Практики субъектно-ориентированного образования в условиях реализации ФГОС</dc:title>
  <dc:creator>Sve</dc:creator>
  <cp:lastModifiedBy>Галина Валентиновна Куприянова</cp:lastModifiedBy>
  <cp:revision>10</cp:revision>
  <cp:lastPrinted>2019-01-28T09:13:39Z</cp:lastPrinted>
  <dcterms:created xsi:type="dcterms:W3CDTF">2018-12-13T21:01:56Z</dcterms:created>
  <dcterms:modified xsi:type="dcterms:W3CDTF">2019-01-28T09:14:23Z</dcterms:modified>
</cp:coreProperties>
</file>