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787" autoAdjust="0"/>
  </p:normalViewPr>
  <p:slideViewPr>
    <p:cSldViewPr>
      <p:cViewPr varScale="1">
        <p:scale>
          <a:sx n="56" d="100"/>
          <a:sy n="56" d="100"/>
        </p:scale>
        <p:origin x="-240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25.01.2019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D8FD7-CC14-4434-9F48-8CE5D84B11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611183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25.01.2019</a:t>
            </a:r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60846-BEF6-46BA-9603-A1B5ED03E4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040858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60846-BEF6-46BA-9603-A1B5ED03E4B7}" type="slidenum">
              <a:rPr lang="ru-RU" smtClean="0"/>
              <a:t>1</a:t>
            </a:fld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25.01.2019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8702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школе  создан  Внутришкольный  информационный портал;  </a:t>
            </a:r>
          </a:p>
          <a:p>
            <a:r>
              <a:rPr lang="ru-RU" sz="16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сформирована  информационно - образовательная среда в рамках  реализации ФГОС ОО, в рамках которой  функционируют модульные  дистанционные курсы по русскому языку, математике, биологии, имеются контрольно-измерительные материалы по всем предметам школьной программы; </a:t>
            </a:r>
          </a:p>
          <a:p>
            <a:r>
              <a:rPr lang="ru-RU" sz="16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организовано сетевое профильное образование  в рамках реализации ФГОС СОО;  </a:t>
            </a:r>
          </a:p>
          <a:p>
            <a:r>
              <a:rPr lang="ru-RU" sz="16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разработана  модель  измерительных материалов для оценки  качества образования по  физике, по предметам начальной школы; </a:t>
            </a:r>
          </a:p>
          <a:p>
            <a:r>
              <a:rPr lang="ru-RU" sz="16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разработана система  мониторинга  планируемых результатов  учащихся начальной школы;  </a:t>
            </a:r>
          </a:p>
          <a:p>
            <a:r>
              <a:rPr lang="ru-RU" sz="16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модернизирована  организационно - технологическая инфраструктура  школьной библиотеки,  обновлен фонд школьной библиотеки; </a:t>
            </a:r>
          </a:p>
          <a:p>
            <a:r>
              <a:rPr lang="ru-RU" sz="16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разработан  механизм использования  современных пакетов информационной и сетевой  поддержки  (динамическая  геометрия, малые  средства информатизации); обеспечены  возможности  дистанционного обучения математике;  </a:t>
            </a:r>
          </a:p>
          <a:p>
            <a:r>
              <a:rPr lang="ru-RU" sz="16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обеспечено  взаимодействие деятельности педагога как классного руководителя через сетевое взаимодействие школ г.  Ярославля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60846-BEF6-46BA-9603-A1B5ED03E4B7}" type="slidenum">
              <a:rPr lang="ru-RU" smtClean="0"/>
              <a:t>2</a:t>
            </a:fld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25.01.2019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8373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pPr lvl="0"/>
            <a:r>
              <a:rPr lang="ru-RU" sz="16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Педагогический коллектив МОУ средней школы №89</a:t>
            </a:r>
            <a:r>
              <a:rPr lang="ru-RU" sz="16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готов к трансляции опыта по направлению «Развитие образовательного потенциала школы через совершенствование информационно-методической среды» </a:t>
            </a:r>
            <a:r>
              <a:rPr lang="ru-RU" sz="16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статусе базовой площадки. </a:t>
            </a:r>
          </a:p>
          <a:p>
            <a:r>
              <a:rPr lang="ru-RU" sz="16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Коллектив, административная команда школы готовы предложить   мастер - классы, обучающие семинары, семинары-стажировки для руководителей образовательных организаций, управленческих команд,  педагогов, социальных партнеров.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60846-BEF6-46BA-9603-A1B5ED03E4B7}" type="slidenum">
              <a:rPr lang="ru-RU" smtClean="0"/>
              <a:t>3</a:t>
            </a:fld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25.01.2019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7472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* Темы: </a:t>
            </a:r>
          </a:p>
          <a:p>
            <a:pPr lvl="0"/>
            <a:r>
              <a:rPr lang="ru-RU" dirty="0" smtClean="0"/>
              <a:t>Управление проектами. </a:t>
            </a:r>
          </a:p>
          <a:p>
            <a:pPr lvl="0"/>
            <a:r>
              <a:rPr lang="ru-RU" dirty="0" smtClean="0"/>
              <a:t>Современный русский язык и культура речи руководителя: документы и их функции; правила и нормы оформления деловой документации.</a:t>
            </a:r>
          </a:p>
          <a:p>
            <a:pPr lvl="0"/>
            <a:r>
              <a:rPr lang="ru-RU" dirty="0" smtClean="0"/>
              <a:t>Управление образовательным процессом. </a:t>
            </a:r>
          </a:p>
          <a:p>
            <a:pPr lvl="0"/>
            <a:r>
              <a:rPr lang="ru-RU" dirty="0" smtClean="0"/>
              <a:t>Информационные технологии в управлении организацией.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60846-BEF6-46BA-9603-A1B5ED03E4B7}" type="slidenum">
              <a:rPr lang="ru-RU" smtClean="0"/>
              <a:t>4</a:t>
            </a:fld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25.01.2019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5909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Результаты работы центра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разработан комплекс диагностических процедур и методов, направленных на раннее выявление и отслеживание развития одаренных детей;</a:t>
            </a:r>
            <a:endParaRPr lang="ru-RU" dirty="0" smtClean="0">
              <a:effectLst/>
              <a:ea typeface="+mn-ea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создана система информационного обеспечения процесса выявления, поддержки и развития одаренных детей.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разработаны индивидуальные карты и программы развития одарённых учащихся.</a:t>
            </a:r>
            <a:endParaRPr lang="ru-RU" dirty="0" smtClean="0">
              <a:effectLst/>
              <a:ea typeface="+mn-ea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организовано психологическое просвещение и обучение педагогов и родителей одарённых и талантливых детей.</a:t>
            </a:r>
            <a:endParaRPr lang="ru-RU" dirty="0" smtClean="0">
              <a:effectLst/>
              <a:ea typeface="+mn-ea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60846-BEF6-46BA-9603-A1B5ED03E4B7}" type="slidenum">
              <a:rPr lang="ru-RU" smtClean="0"/>
              <a:t>5</a:t>
            </a:fld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25.01.2019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1653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Разработаны и проведены семинары-практикумы на темы «Выявление, сопровождение и психолого-педагогическая поддержка детей с особыми образовательными потребностями», «Технология разработки ИОМ для детей с особыми образовательными потребностями». </a:t>
            </a:r>
          </a:p>
          <a:p>
            <a:r>
              <a:rPr lang="ru-RU" dirty="0" smtClean="0"/>
              <a:t>Создан и систематически пополняется банк информационно-методических</a:t>
            </a:r>
            <a:r>
              <a:rPr lang="ru-RU" baseline="0" dirty="0" smtClean="0"/>
              <a:t> материалов по вопросам одаренности.</a:t>
            </a:r>
          </a:p>
          <a:p>
            <a:r>
              <a:rPr lang="ru-RU" baseline="0" dirty="0" smtClean="0"/>
              <a:t>Педагогами подготовлен ряд публикаций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60846-BEF6-46BA-9603-A1B5ED03E4B7}" type="slidenum">
              <a:rPr lang="ru-RU" smtClean="0"/>
              <a:t>6</a:t>
            </a:fld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25.01.2019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43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60846-BEF6-46BA-9603-A1B5ED03E4B7}" type="slidenum">
              <a:rPr lang="ru-RU" smtClean="0"/>
              <a:t>7</a:t>
            </a:fld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25.01.2019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704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B1E1-FAB7-4988-AD29-98FAA8AA097E}" type="datetimeFigureOut">
              <a:rPr lang="ru-RU" smtClean="0"/>
              <a:t>28.01.2019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E1E7-2BF9-44DE-8B83-67E833C9D6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7339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B1E1-FAB7-4988-AD29-98FAA8AA097E}" type="datetimeFigureOut">
              <a:rPr lang="ru-RU" smtClean="0"/>
              <a:t>28.01.2019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E1E7-2BF9-44DE-8B83-67E833C9D6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5228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B1E1-FAB7-4988-AD29-98FAA8AA097E}" type="datetimeFigureOut">
              <a:rPr lang="ru-RU" smtClean="0"/>
              <a:t>28.01.2019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E1E7-2BF9-44DE-8B83-67E833C9D6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126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B1E1-FAB7-4988-AD29-98FAA8AA097E}" type="datetimeFigureOut">
              <a:rPr lang="ru-RU" smtClean="0"/>
              <a:t>28.01.2019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E1E7-2BF9-44DE-8B83-67E833C9D6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096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B1E1-FAB7-4988-AD29-98FAA8AA097E}" type="datetimeFigureOut">
              <a:rPr lang="ru-RU" smtClean="0"/>
              <a:t>28.01.2019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E1E7-2BF9-44DE-8B83-67E833C9D6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6071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B1E1-FAB7-4988-AD29-98FAA8AA097E}" type="datetimeFigureOut">
              <a:rPr lang="ru-RU" smtClean="0"/>
              <a:t>28.01.2019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E1E7-2BF9-44DE-8B83-67E833C9D6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41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B1E1-FAB7-4988-AD29-98FAA8AA097E}" type="datetimeFigureOut">
              <a:rPr lang="ru-RU" smtClean="0"/>
              <a:t>28.01.2019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E1E7-2BF9-44DE-8B83-67E833C9D6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990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B1E1-FAB7-4988-AD29-98FAA8AA097E}" type="datetimeFigureOut">
              <a:rPr lang="ru-RU" smtClean="0"/>
              <a:t>28.01.2019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E1E7-2BF9-44DE-8B83-67E833C9D6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7756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B1E1-FAB7-4988-AD29-98FAA8AA097E}" type="datetimeFigureOut">
              <a:rPr lang="ru-RU" smtClean="0"/>
              <a:t>28.01.2019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E1E7-2BF9-44DE-8B83-67E833C9D6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2872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B1E1-FAB7-4988-AD29-98FAA8AA097E}" type="datetimeFigureOut">
              <a:rPr lang="ru-RU" smtClean="0"/>
              <a:t>28.01.2019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E1E7-2BF9-44DE-8B83-67E833C9D6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699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B1E1-FAB7-4988-AD29-98FAA8AA097E}" type="datetimeFigureOut">
              <a:rPr lang="ru-RU" smtClean="0"/>
              <a:t>28.01.2019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E1E7-2BF9-44DE-8B83-67E833C9D6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7316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3B1E1-FAB7-4988-AD29-98FAA8AA097E}" type="datetimeFigureOut">
              <a:rPr lang="ru-RU" smtClean="0"/>
              <a:t>28.01.2019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AE1E7-2BF9-44DE-8B83-67E833C9D6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5502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Об утверждении базовых площадок института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Ученый совет 25.01.2019</a:t>
            </a:r>
            <a:endParaRPr lang="ru-RU" dirty="0"/>
          </a:p>
        </p:txBody>
      </p:sp>
      <p:pic>
        <p:nvPicPr>
          <p:cNvPr id="7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8569325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8310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/>
          <a:lstStyle/>
          <a:p>
            <a:r>
              <a:rPr lang="ru-RU" dirty="0" smtClean="0"/>
              <a:t>МОУ средняя школа №89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57200" y="2132856"/>
            <a:ext cx="4038600" cy="39933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Тема: </a:t>
            </a:r>
            <a:r>
              <a:rPr lang="ru-RU" sz="3600" b="1" dirty="0" smtClean="0"/>
              <a:t>Развитие образовательного потенциала школы через совершенствование информационно-методической среды</a:t>
            </a:r>
            <a:endParaRPr lang="ru-RU" sz="3600" b="1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25144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ru-RU" sz="2600" dirty="0" smtClean="0"/>
              <a:t>Внутришкольный информационный портал</a:t>
            </a:r>
          </a:p>
          <a:p>
            <a:r>
              <a:rPr lang="ru-RU" sz="2600" dirty="0" smtClean="0"/>
              <a:t>ИОС в рамках реализации ФГОС ОО (модульные дистанционные курсы по ряду предметов)</a:t>
            </a:r>
          </a:p>
          <a:p>
            <a:r>
              <a:rPr lang="ru-RU" sz="2600" dirty="0" smtClean="0"/>
              <a:t>Сетевое профильное образование ФГОС СОО</a:t>
            </a:r>
          </a:p>
          <a:p>
            <a:r>
              <a:rPr lang="ru-RU" sz="2600" dirty="0" smtClean="0"/>
              <a:t>Система мониторинга</a:t>
            </a:r>
            <a:endParaRPr lang="ru-RU" sz="2600" dirty="0"/>
          </a:p>
        </p:txBody>
      </p:sp>
      <p:pic>
        <p:nvPicPr>
          <p:cNvPr id="7" name="Рисунок 6" descr="https://school89.edu.yar.ru/foto1/gerb_foto_w180_h20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543050" cy="190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6299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Достижения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268760"/>
            <a:ext cx="4316288" cy="525658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000" dirty="0" smtClean="0"/>
              <a:t>2017 – Премия Губернатора ЯО – внутришкольный информационный портал</a:t>
            </a:r>
          </a:p>
          <a:p>
            <a:r>
              <a:rPr lang="ru-RU" sz="2000" dirty="0" smtClean="0"/>
              <a:t>2017 – победитель </a:t>
            </a:r>
            <a:r>
              <a:rPr lang="ru-RU" sz="2000" dirty="0"/>
              <a:t>конкурсного отбора </a:t>
            </a:r>
            <a:r>
              <a:rPr lang="ru-RU" sz="2000" dirty="0" smtClean="0"/>
              <a:t>ОО ЯО на </a:t>
            </a:r>
            <a:r>
              <a:rPr lang="ru-RU" sz="2000" dirty="0"/>
              <a:t>получение гранта по направлению «Модернизация  организационно-технологической инфраструктуры и обновление фондов школьных библиотек», реализуемого  в рамках федеральной целевой программы развития образования 2016-2020 г.г.</a:t>
            </a:r>
            <a:r>
              <a:rPr lang="ru-RU" sz="2000" dirty="0" smtClean="0"/>
              <a:t> </a:t>
            </a:r>
          </a:p>
          <a:p>
            <a:r>
              <a:rPr lang="ru-RU" sz="2000" dirty="0" smtClean="0"/>
              <a:t>2018 – победитель Открытого публичного Всероссийского смотра ОО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525658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2018-2019 уч.год:</a:t>
            </a:r>
          </a:p>
          <a:p>
            <a:r>
              <a:rPr lang="ru-RU" dirty="0" smtClean="0"/>
              <a:t>МИП «Повышение качества управления образовательным процессом через обучающую среду внутришкольного информационного пространства»</a:t>
            </a:r>
          </a:p>
          <a:p>
            <a:r>
              <a:rPr lang="ru-RU" dirty="0" smtClean="0"/>
              <a:t>МРЦ «Сетевое взаимодействие ОО при реализации образовательных программ ПО и ППО»</a:t>
            </a:r>
          </a:p>
          <a:p>
            <a:r>
              <a:rPr lang="ru-RU" dirty="0" smtClean="0"/>
              <a:t>МРЦ «Реализация Концепции развития математического образования в МСО г . Ярославля»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577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ОО как БП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ППП «Менеджмент организации» (Модуль 1*; Модуль 2</a:t>
            </a:r>
            <a:r>
              <a:rPr lang="ru-RU" dirty="0" smtClean="0"/>
              <a:t>*)</a:t>
            </a:r>
          </a:p>
          <a:p>
            <a:r>
              <a:rPr lang="ru-RU" dirty="0"/>
              <a:t>ППК «ФГОС: организация методической работы в школе</a:t>
            </a:r>
            <a:r>
              <a:rPr lang="ru-RU" dirty="0" smtClean="0"/>
              <a:t>»</a:t>
            </a:r>
          </a:p>
          <a:p>
            <a:r>
              <a:rPr lang="ru-RU" dirty="0"/>
              <a:t>ППК «ФГОС: конструирование основной образовательной программы среднего общего образования</a:t>
            </a:r>
            <a:r>
              <a:rPr lang="ru-RU" dirty="0" smtClean="0"/>
              <a:t>»</a:t>
            </a:r>
          </a:p>
          <a:p>
            <a:r>
              <a:rPr lang="ru-RU" dirty="0"/>
              <a:t>ППК «Управление качеством образования в условиях реализации ФГОС ОО»  (модуль 2</a:t>
            </a:r>
            <a:r>
              <a:rPr lang="ru-RU" dirty="0" smtClean="0"/>
              <a:t>)</a:t>
            </a:r>
          </a:p>
          <a:p>
            <a:r>
              <a:rPr lang="ru-RU" dirty="0"/>
              <a:t>Проведение семинаров, мастер-классов по введению и реализации ФГОС ОО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6021288"/>
            <a:ext cx="86409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ЦОМ + Инфцентр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44580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МОУ ДО ЦВР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Тема</a:t>
            </a:r>
            <a:r>
              <a:rPr lang="ru-RU" b="1" dirty="0" smtClean="0"/>
              <a:t>: </a:t>
            </a:r>
            <a:r>
              <a:rPr lang="ru-RU" b="1" i="1" dirty="0"/>
              <a:t>Распространение лучших практик и опыта по направленностям дополнительного образования детей (физкультурно-спортивной и социально-педагогической направленности</a:t>
            </a:r>
            <a:r>
              <a:rPr lang="ru-RU" b="1" i="1" dirty="0" smtClean="0"/>
              <a:t>)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Программа поддержки одаренных и талантливых детей</a:t>
            </a:r>
          </a:p>
          <a:p>
            <a:r>
              <a:rPr lang="ru-RU" dirty="0" smtClean="0"/>
              <a:t>Программа «Шахматы» (интегрированные маршруты; разные уровни освоения; дистанционное обучение)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63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Достижения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МРЦ «Выявление, развитие и поддержка одаренных и талантливых детей в системе ДОД»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Публикации:</a:t>
            </a:r>
          </a:p>
          <a:p>
            <a:r>
              <a:rPr lang="ru-RU" dirty="0" smtClean="0"/>
              <a:t>Создание мотивационной среды для работы по выявлению и поддержке одаренных учащихся</a:t>
            </a:r>
          </a:p>
          <a:p>
            <a:r>
              <a:rPr lang="ru-RU" dirty="0" smtClean="0"/>
              <a:t>Методические рекомендации по работе с одаренными и талантливыми детьми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2015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ОО как БП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r>
              <a:rPr lang="ru-RU" sz="2600" dirty="0"/>
              <a:t>Разработка дополнительных общеобразовательных программ социально-педагогической и физкультурно-спортивной направленностей (разноуровневая, модульная для детей от 5 до 18 лет</a:t>
            </a:r>
            <a:r>
              <a:rPr lang="ru-RU" sz="2600" dirty="0" smtClean="0"/>
              <a:t>)</a:t>
            </a:r>
          </a:p>
          <a:p>
            <a:r>
              <a:rPr lang="ru-RU" sz="2600" dirty="0"/>
              <a:t>Стажировка слушателей дополнительной профессиональной программы «Педагогическая деятельность в сфере дополнительного образования</a:t>
            </a:r>
            <a:r>
              <a:rPr lang="ru-RU" sz="2600" dirty="0" smtClean="0"/>
              <a:t>»</a:t>
            </a:r>
          </a:p>
          <a:p>
            <a:r>
              <a:rPr lang="ru-RU" sz="2600" dirty="0"/>
              <a:t>Стажировка слушателей дополнительной профессиональной программы «Профстандарт педагога дополнительного образования детей и взрослых»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6021288"/>
            <a:ext cx="86409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РМЦ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3462114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660</Words>
  <Application>Microsoft Office PowerPoint</Application>
  <PresentationFormat>Экран (4:3)</PresentationFormat>
  <Paragraphs>76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Об утверждении базовых площадок института</vt:lpstr>
      <vt:lpstr>МОУ средняя школа №89</vt:lpstr>
      <vt:lpstr>Достижения</vt:lpstr>
      <vt:lpstr>ОО как БП</vt:lpstr>
      <vt:lpstr>МОУ ДО ЦВР</vt:lpstr>
      <vt:lpstr>Достижения</vt:lpstr>
      <vt:lpstr>ОО как БП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средняя школа №89</dc:title>
  <dc:creator>Галина Валентиновна Куприянова</dc:creator>
  <cp:lastModifiedBy>Галина Валентиновна Куприянова</cp:lastModifiedBy>
  <cp:revision>8</cp:revision>
  <cp:lastPrinted>2019-01-28T09:17:14Z</cp:lastPrinted>
  <dcterms:created xsi:type="dcterms:W3CDTF">2019-01-22T09:20:50Z</dcterms:created>
  <dcterms:modified xsi:type="dcterms:W3CDTF">2019-01-28T09:17:31Z</dcterms:modified>
</cp:coreProperties>
</file>