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3" r:id="rId2"/>
    <p:sldId id="421" r:id="rId3"/>
    <p:sldId id="438" r:id="rId4"/>
    <p:sldId id="440" r:id="rId5"/>
    <p:sldId id="447" r:id="rId6"/>
    <p:sldId id="446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60" r:id="rId19"/>
    <p:sldId id="459" r:id="rId20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  <a:srgbClr val="990000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2" autoAdjust="0"/>
    <p:restoredTop sz="84914" autoAdjust="0"/>
  </p:normalViewPr>
  <p:slideViewPr>
    <p:cSldViewPr>
      <p:cViewPr varScale="1">
        <p:scale>
          <a:sx n="98" d="100"/>
          <a:sy n="98" d="100"/>
        </p:scale>
        <p:origin x="22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B4D87F-6DB9-4203-9991-4B3340705BF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50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B4D87F-6DB9-4203-9991-4B3340705BF3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207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09.06.2022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95401"/>
            <a:ext cx="8712968" cy="947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085184"/>
            <a:ext cx="8715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Уланова Галина Александровна, проректор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Матвеева Анна Александровна, заведующий ОСУП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+mn-lt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Ярославль, 09 июня 2022</a:t>
            </a: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1988840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аудита</a:t>
            </a:r>
            <a:r>
              <a:rPr lang="ru-RU" sz="3200" b="1" dirty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деятельности ГАУ ДПО ЯО ИРО</a:t>
            </a:r>
          </a:p>
          <a:p>
            <a:pPr algn="ctr"/>
            <a:r>
              <a:rPr lang="ru-RU" sz="28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полугодие 2022 г.)</a:t>
            </a:r>
            <a:endParaRPr lang="ru-RU" sz="2800" b="1" dirty="0">
              <a:solidFill>
                <a:srgbClr val="0046D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/>
          </a:bodyPr>
          <a:lstStyle/>
          <a:p>
            <a:r>
              <a:rPr lang="ru-RU" sz="2800" i="1" dirty="0"/>
              <a:t>Оформление документов строгой отчетности (удостоверений, дипломов)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Выводы</a:t>
            </a:r>
            <a:r>
              <a:rPr lang="ru-RU" sz="1600" dirty="0"/>
              <a:t>: </a:t>
            </a:r>
          </a:p>
          <a:p>
            <a:pPr lvl="0"/>
            <a:r>
              <a:rPr lang="ru-RU" sz="1600" dirty="0"/>
              <a:t>За апрель-май было оформлено 1888 удостоверений, из них испорчено 65 бланков, что </a:t>
            </a:r>
            <a:r>
              <a:rPr lang="ru-RU" sz="1600" dirty="0" smtClean="0"/>
              <a:t>составило </a:t>
            </a:r>
            <a:r>
              <a:rPr lang="ru-RU" sz="1600" dirty="0"/>
              <a:t>3,4 %.</a:t>
            </a:r>
          </a:p>
          <a:p>
            <a:pPr lvl="0"/>
            <a:r>
              <a:rPr lang="ru-RU" sz="1600" dirty="0" smtClean="0"/>
              <a:t>В </a:t>
            </a:r>
            <a:r>
              <a:rPr lang="ru-RU" sz="1600" dirty="0"/>
              <a:t>апреле-мае было оформлено 18 дипломов и 18 приложений к дипломам, из которых было испорчено 8 приложений, что составило 22%.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Рекомендации</a:t>
            </a:r>
            <a:r>
              <a:rPr lang="ru-RU" sz="1600" b="1" dirty="0"/>
              <a:t>: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1. Руководителям КОО, КДО и ЦПМ своевременно контролировать работу методистов по оформлению документов строгой отчетности (срок – сентябрь </a:t>
            </a:r>
            <a:r>
              <a:rPr lang="ru-RU" sz="1600" dirty="0" smtClean="0"/>
              <a:t>2022).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2. Руководителям СП на заседании СП обсудить результаты аудита и проработать меры по устранению ошибок печати (срок – июнь </a:t>
            </a:r>
            <a:r>
              <a:rPr lang="ru-RU" sz="1600" dirty="0" smtClean="0"/>
              <a:t>2022).</a:t>
            </a:r>
            <a:endParaRPr lang="ru-RU" sz="1600" dirty="0"/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9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Оформление учебных и информационно-методических мероприятий в ИС ИРО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328592"/>
          </a:xfrm>
        </p:spPr>
        <p:txBody>
          <a:bodyPr/>
          <a:lstStyle/>
          <a:p>
            <a:pPr marL="0" indent="0" algn="ctr">
              <a:buNone/>
            </a:pPr>
            <a:endParaRPr lang="ru-RU" sz="2000" b="1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928763"/>
              </p:ext>
            </p:extLst>
          </p:nvPr>
        </p:nvGraphicFramePr>
        <p:xfrm>
          <a:off x="35496" y="1052736"/>
          <a:ext cx="9073008" cy="530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752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ошибок в  мероприятиях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ошибок в сведениях </a:t>
                      </a:r>
                      <a:r>
                        <a:rPr lang="ru-RU" smtClean="0"/>
                        <a:t>об обучающихся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5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январь-апрель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январь-апрель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КДО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РМЦ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ЦВиС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ЦНППМПР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ЦРКП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ЦРПО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ЦПМ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1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/>
          </a:bodyPr>
          <a:lstStyle/>
          <a:p>
            <a:r>
              <a:rPr lang="ru-RU" sz="2800" i="1" dirty="0"/>
              <a:t>Оформление учебных и информационно-методических мероприятий в ИС ИРО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Выводы</a:t>
            </a:r>
            <a:r>
              <a:rPr lang="ru-RU" sz="1600" dirty="0"/>
              <a:t>: </a:t>
            </a:r>
          </a:p>
          <a:p>
            <a:pPr lvl="0"/>
            <a:r>
              <a:rPr lang="ru-RU" sz="1600" dirty="0" smtClean="0"/>
              <a:t>При </a:t>
            </a:r>
            <a:r>
              <a:rPr lang="ru-RU" sz="1600" dirty="0"/>
              <a:t>занесении </a:t>
            </a:r>
            <a:r>
              <a:rPr lang="ru-RU" sz="1600" dirty="0" smtClean="0"/>
              <a:t>учебных и информационно-методических мероприятий </a:t>
            </a:r>
            <a:r>
              <a:rPr lang="ru-RU" sz="1600" dirty="0"/>
              <a:t>в ИС ИРО допускается большое количество ошибок.</a:t>
            </a:r>
          </a:p>
          <a:p>
            <a:pPr lvl="0"/>
            <a:r>
              <a:rPr lang="ru-RU" sz="1600" dirty="0" smtClean="0"/>
              <a:t>Качественно оформляют мероприятия пользователи ИС ИРО </a:t>
            </a:r>
            <a:r>
              <a:rPr lang="ru-RU" sz="1600" dirty="0"/>
              <a:t>в </a:t>
            </a:r>
            <a:r>
              <a:rPr lang="ru-RU" sz="1600" dirty="0" smtClean="0"/>
              <a:t>КИО, РМЦ</a:t>
            </a:r>
            <a:r>
              <a:rPr lang="ru-RU" sz="1600" dirty="0"/>
              <a:t>, ЦИТ, ЦОМ, </a:t>
            </a:r>
            <a:r>
              <a:rPr lang="ru-RU" sz="1600" dirty="0" smtClean="0"/>
              <a:t>ЦРКП, ЦРПО.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pPr marL="0" indent="0">
              <a:buNone/>
            </a:pPr>
            <a:r>
              <a:rPr lang="ru-RU" sz="1600" b="1" dirty="0"/>
              <a:t>Рекомендации: </a:t>
            </a:r>
            <a:endParaRPr lang="ru-RU" sz="1600" dirty="0"/>
          </a:p>
          <a:p>
            <a:pPr marL="0" lvl="0" indent="0">
              <a:buNone/>
            </a:pPr>
            <a:r>
              <a:rPr lang="ru-RU" sz="1600" dirty="0" smtClean="0"/>
              <a:t>1. Пользователям </a:t>
            </a:r>
            <a:r>
              <a:rPr lang="ru-RU" sz="1600" dirty="0"/>
              <a:t>ИС </a:t>
            </a:r>
            <a:r>
              <a:rPr lang="ru-RU" sz="1600" dirty="0" smtClean="0"/>
              <a:t>ИРО: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- вносить актуальную информацию о мероприятиях и обучающихся (срок - постоянно), </a:t>
            </a:r>
          </a:p>
          <a:p>
            <a:pPr marL="0" indent="0">
              <a:buNone/>
            </a:pPr>
            <a:r>
              <a:rPr lang="ru-RU" sz="1600" dirty="0"/>
              <a:t>- </a:t>
            </a:r>
            <a:r>
              <a:rPr lang="ru-RU" sz="1600" dirty="0" smtClean="0"/>
              <a:t>исправлять ошибки </a:t>
            </a:r>
            <a:r>
              <a:rPr lang="ru-RU" sz="1600" dirty="0"/>
              <a:t>в течении </a:t>
            </a:r>
            <a:r>
              <a:rPr lang="ru-RU" sz="1600" dirty="0" smtClean="0"/>
              <a:t>3-х </a:t>
            </a:r>
            <a:r>
              <a:rPr lang="ru-RU" sz="1600" dirty="0"/>
              <a:t>рабочих дней после проверки специалистом ОСУП.</a:t>
            </a:r>
          </a:p>
          <a:p>
            <a:pPr marL="0" indent="0">
              <a:buNone/>
            </a:pPr>
            <a:r>
              <a:rPr lang="ru-RU" sz="1600" dirty="0"/>
              <a:t>2. Руководителям КОО, </a:t>
            </a:r>
            <a:r>
              <a:rPr lang="ru-RU" sz="1600" dirty="0" err="1"/>
              <a:t>ЦВиС</a:t>
            </a:r>
            <a:r>
              <a:rPr lang="ru-RU" sz="1600" dirty="0"/>
              <a:t>, </a:t>
            </a:r>
            <a:r>
              <a:rPr lang="ru-RU" sz="1600" dirty="0" smtClean="0"/>
              <a:t>ЦНППМПР </a:t>
            </a:r>
            <a:r>
              <a:rPr lang="ru-RU" sz="1600" dirty="0"/>
              <a:t>и ЦПМ проконтролировать работу пользователей ИС ИРО по устранению </a:t>
            </a:r>
            <a:r>
              <a:rPr lang="ru-RU" sz="1600" dirty="0" smtClean="0"/>
              <a:t>выявленных </a:t>
            </a:r>
            <a:r>
              <a:rPr lang="ru-RU" sz="1600" dirty="0"/>
              <a:t>ошибок (срок - до 15.06.2022).</a:t>
            </a:r>
          </a:p>
          <a:p>
            <a:pPr marL="0" indent="0">
              <a:buNone/>
            </a:pPr>
            <a:r>
              <a:rPr lang="ru-RU" sz="1600" dirty="0"/>
              <a:t>3. Руководителям СП на заседании СП обсудить результаты аудита, обратив особое внимание пользователей ИС ИРО на внесение корректных сведений по мероприятиям и </a:t>
            </a:r>
            <a:r>
              <a:rPr lang="ru-RU" sz="1600" dirty="0" smtClean="0"/>
              <a:t>обучающимся </a:t>
            </a:r>
            <a:r>
              <a:rPr lang="ru-RU" sz="1600" dirty="0"/>
              <a:t>(</a:t>
            </a:r>
            <a:r>
              <a:rPr lang="ru-RU" sz="1600" dirty="0" smtClean="0"/>
              <a:t>срок - июнь 2022).</a:t>
            </a:r>
            <a:endParaRPr lang="ru-RU" sz="1600" dirty="0"/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Направление № 2: </a:t>
            </a:r>
            <a:r>
              <a:rPr lang="ru-RU" sz="2400" i="1" dirty="0"/>
              <a:t>Организация учебного процесса на интеграционной платформе онлайн-образования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«</a:t>
            </a:r>
            <a:r>
              <a:rPr lang="ru-RU" sz="2400" i="1" dirty="0"/>
              <a:t>ЭРА-СКОП»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r>
              <a:rPr lang="ru-RU" sz="2000" b="1" i="1" dirty="0"/>
              <a:t>Проверяемые СП</a:t>
            </a:r>
            <a:r>
              <a:rPr lang="ru-RU" sz="2000" dirty="0"/>
              <a:t>: </a:t>
            </a:r>
            <a:r>
              <a:rPr lang="ru-RU" sz="2000" dirty="0" smtClean="0"/>
              <a:t>КДО, КОО</a:t>
            </a:r>
            <a:endParaRPr lang="ru-RU" sz="2000" dirty="0"/>
          </a:p>
          <a:p>
            <a:endParaRPr lang="ru-RU" sz="2000" b="1" i="1" dirty="0" smtClean="0"/>
          </a:p>
          <a:p>
            <a:r>
              <a:rPr lang="ru-RU" sz="2000" b="1" i="1" dirty="0" smtClean="0"/>
              <a:t>Сроки </a:t>
            </a:r>
            <a:r>
              <a:rPr lang="ru-RU" sz="2000" b="1" i="1" dirty="0"/>
              <a:t>проведения</a:t>
            </a:r>
            <a:r>
              <a:rPr lang="ru-RU" sz="2000" dirty="0"/>
              <a:t>: </a:t>
            </a:r>
            <a:r>
              <a:rPr lang="ru-RU" sz="2000" dirty="0" smtClean="0"/>
              <a:t>16.05.2022 </a:t>
            </a:r>
            <a:r>
              <a:rPr lang="ru-RU" sz="2000" dirty="0"/>
              <a:t>– </a:t>
            </a:r>
            <a:r>
              <a:rPr lang="ru-RU" sz="2000" dirty="0" smtClean="0"/>
              <a:t>31.05.2022</a:t>
            </a:r>
          </a:p>
          <a:p>
            <a:endParaRPr lang="ru-RU" sz="2000" b="1" i="1" dirty="0" smtClean="0"/>
          </a:p>
          <a:p>
            <a:r>
              <a:rPr lang="ru-RU" sz="2000" b="1" i="1" dirty="0" smtClean="0"/>
              <a:t>Аудиторская группа</a:t>
            </a:r>
            <a:r>
              <a:rPr lang="ru-RU" sz="2000" dirty="0" smtClean="0"/>
              <a:t>: техники ОСУП</a:t>
            </a:r>
          </a:p>
          <a:p>
            <a:pPr marL="0" indent="0">
              <a:buNone/>
            </a:pP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57147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36712"/>
          </a:xfrm>
        </p:spPr>
        <p:txBody>
          <a:bodyPr>
            <a:noAutofit/>
          </a:bodyPr>
          <a:lstStyle/>
          <a:p>
            <a:r>
              <a:rPr lang="ru-RU" sz="2400" i="1" dirty="0"/>
              <a:t>Организация учебного процесса на интеграционной платформе онлайн-образования </a:t>
            </a:r>
            <a:br>
              <a:rPr lang="ru-RU" sz="2400" i="1" dirty="0"/>
            </a:br>
            <a:r>
              <a:rPr lang="ru-RU" sz="2400" i="1" dirty="0"/>
              <a:t>«ЭРА-СКОП»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82443"/>
              </p:ext>
            </p:extLst>
          </p:nvPr>
        </p:nvGraphicFramePr>
        <p:xfrm>
          <a:off x="30405" y="1268760"/>
          <a:ext cx="9145016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3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Название ППК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Сроки реализации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Наличие нарушений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9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КДО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Оценка и развитие качества дошкольного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16.05.2022 - 10.06.2022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</a:rPr>
                        <a:t>Обеспечение безопасности занятий физическими упражнениями в образовательной организации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12.05.2022 - 19.05.2022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Нарушение </a:t>
                      </a: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сроков предоставления списка обучающихся;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Оформление списка обучающихся </a:t>
                      </a: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 по шаблону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5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Направление № 2: </a:t>
            </a:r>
            <a:r>
              <a:rPr lang="ru-RU" sz="2800" i="1" dirty="0"/>
              <a:t>Организация учебного процесса на интеграционной платформе онлайн-образования </a:t>
            </a:r>
            <a:br>
              <a:rPr lang="ru-RU" sz="2800" i="1" dirty="0"/>
            </a:br>
            <a:r>
              <a:rPr lang="ru-RU" sz="2800" i="1" dirty="0"/>
              <a:t>«ЭРА-СКОП»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Выводы</a:t>
            </a:r>
            <a:r>
              <a:rPr lang="ru-RU" sz="1600" dirty="0"/>
              <a:t>: </a:t>
            </a:r>
          </a:p>
          <a:p>
            <a:r>
              <a:rPr lang="ru-RU" sz="1600" dirty="0" smtClean="0"/>
              <a:t>Работа методиста </a:t>
            </a:r>
            <a:r>
              <a:rPr lang="ru-RU" sz="1600" dirty="0"/>
              <a:t>КДО по организации обучения на интеграционной платформе онлайн-образования «ЭРА-СКОП» организована согласно </a:t>
            </a:r>
            <a:r>
              <a:rPr lang="ru-RU" sz="1600" dirty="0" smtClean="0"/>
              <a:t>утвержденному Порядку организации обучения в дистанционном режиме в новой информационно-образовательной системе ГАУ ДПО ЯО ИРО.</a:t>
            </a:r>
            <a:endParaRPr lang="ru-RU" sz="1600" dirty="0"/>
          </a:p>
          <a:p>
            <a:r>
              <a:rPr lang="ru-RU" sz="1600" dirty="0" smtClean="0"/>
              <a:t>Методисты КОО предоставляют информацию </a:t>
            </a:r>
            <a:r>
              <a:rPr lang="ru-RU" sz="1600" dirty="0"/>
              <a:t>об </a:t>
            </a:r>
            <a:r>
              <a:rPr lang="ru-RU" sz="1600" dirty="0" smtClean="0"/>
              <a:t>обучающихся с нарушением требований Порядка.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Рекомендации: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1</a:t>
            </a:r>
            <a:r>
              <a:rPr lang="ru-RU" sz="1600" b="1" dirty="0"/>
              <a:t>. </a:t>
            </a:r>
            <a:r>
              <a:rPr lang="ru-RU" sz="1600" dirty="0"/>
              <a:t>Руководителю КОО проконтролировать работу методистов по организации обучения на интеграционной платформе онлайн-образования «ЭРА-СКОП» </a:t>
            </a:r>
            <a:r>
              <a:rPr lang="ru-RU" sz="1600" dirty="0" smtClean="0"/>
              <a:t>(срок - июнь 2022).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2. Руководителям КДО и КОО обсудить результаты аудита на заседании СП и проработать меры по недопущению нарушений по предоставлению информации </a:t>
            </a:r>
            <a:r>
              <a:rPr lang="ru-RU" sz="1600" dirty="0" smtClean="0"/>
              <a:t>(срок - июнь 2022).</a:t>
            </a:r>
            <a:endParaRPr lang="ru-RU" sz="1600" dirty="0"/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9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Направление № 3: </a:t>
            </a:r>
            <a:r>
              <a:rPr lang="ru-RU" sz="2400" i="1" dirty="0" smtClean="0"/>
              <a:t>Документальное сопровождение преподавателями входной и итоговой диагностик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r>
              <a:rPr lang="ru-RU" sz="2000" b="1" i="1" dirty="0"/>
              <a:t>Проверяемые СП</a:t>
            </a:r>
            <a:r>
              <a:rPr lang="ru-RU" sz="2000" dirty="0"/>
              <a:t>: СП, ведущие образовательную деятельность</a:t>
            </a:r>
            <a:endParaRPr lang="ru-RU" sz="2000" b="1" i="1" dirty="0" smtClean="0"/>
          </a:p>
          <a:p>
            <a:endParaRPr lang="ru-RU" sz="2000" b="1" i="1" dirty="0" smtClean="0"/>
          </a:p>
          <a:p>
            <a:r>
              <a:rPr lang="ru-RU" sz="2000" b="1" i="1" dirty="0" smtClean="0"/>
              <a:t>Сроки </a:t>
            </a:r>
            <a:r>
              <a:rPr lang="ru-RU" sz="2000" b="1" i="1" dirty="0"/>
              <a:t>проведения</a:t>
            </a:r>
            <a:r>
              <a:rPr lang="ru-RU" sz="2000" dirty="0"/>
              <a:t>: </a:t>
            </a:r>
            <a:r>
              <a:rPr lang="ru-RU" sz="2000" dirty="0" smtClean="0"/>
              <a:t>11.05.2022 </a:t>
            </a:r>
            <a:r>
              <a:rPr lang="ru-RU" sz="2000" dirty="0"/>
              <a:t>– </a:t>
            </a:r>
            <a:r>
              <a:rPr lang="ru-RU" sz="2000" dirty="0" smtClean="0"/>
              <a:t>13.05.2022</a:t>
            </a:r>
          </a:p>
          <a:p>
            <a:endParaRPr lang="ru-RU" sz="2000" b="1" i="1" dirty="0" smtClean="0"/>
          </a:p>
          <a:p>
            <a:r>
              <a:rPr lang="ru-RU" sz="2000" b="1" i="1" dirty="0" smtClean="0"/>
              <a:t>Аудиторская группа</a:t>
            </a:r>
            <a:r>
              <a:rPr lang="ru-RU" sz="2000" dirty="0" smtClean="0"/>
              <a:t>: проректор Уланова Г.А., заведующий ОСУП Матвеева А.А.</a:t>
            </a:r>
          </a:p>
          <a:p>
            <a:pPr marL="0" indent="0">
              <a:buNone/>
            </a:pP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9013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36712"/>
          </a:xfrm>
        </p:spPr>
        <p:txBody>
          <a:bodyPr>
            <a:noAutofit/>
          </a:bodyPr>
          <a:lstStyle/>
          <a:p>
            <a:r>
              <a:rPr lang="ru-RU" sz="2400" i="1" dirty="0"/>
              <a:t>Документальное сопровождение преподавателями входной и итоговой диагностик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329181"/>
              </p:ext>
            </p:extLst>
          </p:nvPr>
        </p:nvGraphicFramePr>
        <p:xfrm>
          <a:off x="0" y="1268760"/>
          <a:ext cx="9077584" cy="5040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92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3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Количество реализованных ППК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Количество групп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Количество ППК, по которым проводились ВД и ИД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Формы проведения ВД и ИД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Форма анализа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КДО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аналитические справки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КИО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аналитические справки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отчеты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РМЦ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отчеты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9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ЦВиС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тесты, эссе, 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SWOT</a:t>
                      </a: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-анализ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аналитические справки, отчеты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ЦИТ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решение задач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ЦРПО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/>
          </a:bodyPr>
          <a:lstStyle/>
          <a:p>
            <a:r>
              <a:rPr lang="ru-RU" sz="2400" dirty="0"/>
              <a:t>Направление № 3: </a:t>
            </a:r>
            <a:r>
              <a:rPr lang="ru-RU" sz="2400" i="1" dirty="0"/>
              <a:t>Документальное сопровождение преподавателями входной и итоговой диагностик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Выводы</a:t>
            </a:r>
            <a:r>
              <a:rPr lang="ru-RU" sz="1600" dirty="0"/>
              <a:t>: </a:t>
            </a:r>
          </a:p>
          <a:p>
            <a:pPr lvl="0"/>
            <a:r>
              <a:rPr lang="ru-RU" sz="1600" dirty="0" smtClean="0"/>
              <a:t>В </a:t>
            </a:r>
            <a:r>
              <a:rPr lang="ru-RU" sz="1600" dirty="0"/>
              <a:t>5 СП входная и итоговая диагностики проводились по всем реализованным ППК, даже если они не были указаны в программе.</a:t>
            </a:r>
          </a:p>
          <a:p>
            <a:pPr lvl="0"/>
            <a:r>
              <a:rPr lang="ru-RU" sz="1600" dirty="0" smtClean="0"/>
              <a:t>В </a:t>
            </a:r>
            <a:r>
              <a:rPr lang="ru-RU" sz="1600" dirty="0"/>
              <a:t>документах, представленных КДО, содержится качественный </a:t>
            </a:r>
            <a:r>
              <a:rPr lang="ru-RU" sz="1600" dirty="0" smtClean="0"/>
              <a:t>анализ </a:t>
            </a:r>
            <a:r>
              <a:rPr lang="ru-RU" sz="1600" dirty="0"/>
              <a:t>результатов диагностик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В ЦИТ проводил</a:t>
            </a:r>
            <a:r>
              <a:rPr lang="ru-RU" sz="1600" dirty="0"/>
              <a:t>и</a:t>
            </a:r>
            <a:r>
              <a:rPr lang="ru-RU" sz="1600" dirty="0" smtClean="0"/>
              <a:t>сь диагностики по 1 ППК, в которой они предусмотрены.</a:t>
            </a:r>
          </a:p>
          <a:p>
            <a:pPr lvl="0"/>
            <a:r>
              <a:rPr lang="ru-RU" sz="1600" dirty="0" smtClean="0"/>
              <a:t>В </a:t>
            </a:r>
            <a:r>
              <a:rPr lang="ru-RU" sz="1600" dirty="0"/>
              <a:t>ЦРПО не проводились входная и итоговая </a:t>
            </a:r>
            <a:r>
              <a:rPr lang="ru-RU" sz="1600" dirty="0" smtClean="0"/>
              <a:t>диагностики, хотя в 1 ППК они указаны в содержании и контроле.</a:t>
            </a:r>
            <a:endParaRPr lang="ru-RU" sz="1600" dirty="0"/>
          </a:p>
          <a:p>
            <a:pPr marL="0" lvl="0" indent="0">
              <a:buNone/>
            </a:pPr>
            <a:r>
              <a:rPr lang="ru-RU" sz="1600" b="1" dirty="0" smtClean="0"/>
              <a:t>Рекомендации</a:t>
            </a:r>
            <a:r>
              <a:rPr lang="ru-RU" sz="1600" b="1" dirty="0"/>
              <a:t>:</a:t>
            </a:r>
            <a:endParaRPr lang="ru-RU" sz="1600" dirty="0"/>
          </a:p>
          <a:p>
            <a:pPr marL="0" lvl="0" indent="0">
              <a:buNone/>
            </a:pPr>
            <a:r>
              <a:rPr lang="ru-RU" sz="1600" dirty="0" smtClean="0"/>
              <a:t>1. Во </a:t>
            </a:r>
            <a:r>
              <a:rPr lang="ru-RU" sz="1600" dirty="0"/>
              <a:t>вновь разрабатываемых ППК предусмотреть наличие входной и итоговой диагностик (срок  - с августа </a:t>
            </a:r>
            <a:r>
              <a:rPr lang="ru-RU" sz="1600" dirty="0" smtClean="0"/>
              <a:t>2022).</a:t>
            </a:r>
            <a:endParaRPr lang="ru-RU" sz="1600" dirty="0"/>
          </a:p>
          <a:p>
            <a:pPr marL="0" lvl="0" indent="0">
              <a:buNone/>
            </a:pPr>
            <a:r>
              <a:rPr lang="ru-RU" sz="1600" dirty="0" smtClean="0"/>
              <a:t>2. Качественно </a:t>
            </a:r>
            <a:r>
              <a:rPr lang="ru-RU" sz="1600" dirty="0"/>
              <a:t>проводить </a:t>
            </a:r>
            <a:r>
              <a:rPr lang="ru-RU" sz="1600" dirty="0" smtClean="0"/>
              <a:t>анализ диагностик </a:t>
            </a:r>
            <a:r>
              <a:rPr lang="ru-RU" sz="1600" dirty="0"/>
              <a:t>с наличием адресных рекомендаций обучающимся по окончании ППК (срок – с 20.06.2022).</a:t>
            </a:r>
          </a:p>
          <a:p>
            <a:pPr marL="0" lvl="0" indent="0">
              <a:buNone/>
            </a:pPr>
            <a:r>
              <a:rPr lang="ru-RU" sz="1600" dirty="0" smtClean="0"/>
              <a:t>3. Учесть </a:t>
            </a:r>
            <a:r>
              <a:rPr lang="ru-RU" sz="1600" dirty="0"/>
              <a:t>выявленные недочеты при подготовке к следующему аудиту (срок – по плану ГАУ ДПО ЯО ИРО, 2 полугодие </a:t>
            </a:r>
            <a:r>
              <a:rPr lang="ru-RU" sz="1600" dirty="0" smtClean="0"/>
              <a:t>2022)</a:t>
            </a:r>
            <a:endParaRPr lang="ru-RU" sz="1600" dirty="0"/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8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/>
          </a:bodyPr>
          <a:lstStyle/>
          <a:p>
            <a:r>
              <a:rPr lang="ru-RU" sz="2400" dirty="0"/>
              <a:t>Предложения в решение Ученого совета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Руководителям </a:t>
            </a:r>
            <a:r>
              <a:rPr lang="ru-RU" sz="1600" b="1" dirty="0" smtClean="0"/>
              <a:t>СП: </a:t>
            </a:r>
          </a:p>
          <a:p>
            <a:pPr marL="0" indent="0">
              <a:buNone/>
            </a:pPr>
            <a:r>
              <a:rPr lang="ru-RU" sz="1600" dirty="0" smtClean="0"/>
              <a:t>- на </a:t>
            </a:r>
            <a:r>
              <a:rPr lang="ru-RU" sz="1600" dirty="0"/>
              <a:t>заседании СП обсудить результаты </a:t>
            </a:r>
            <a:r>
              <a:rPr lang="ru-RU" sz="1600" dirty="0" smtClean="0"/>
              <a:t>аудита образовательной деятельности ГАУ ДПО ЯО ИРО </a:t>
            </a:r>
            <a:r>
              <a:rPr lang="ru-RU" sz="1600" dirty="0"/>
              <a:t>и принять меры по устранению </a:t>
            </a:r>
            <a:r>
              <a:rPr lang="ru-RU" sz="1600" dirty="0" smtClean="0"/>
              <a:t>выявленных необъективных причин нарушений (срок - июнь 2022)</a:t>
            </a:r>
            <a:r>
              <a:rPr lang="ru-RU" sz="1600" dirty="0"/>
              <a:t>,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- ежемесячно </a:t>
            </a:r>
            <a:r>
              <a:rPr lang="ru-RU" sz="1600" dirty="0"/>
              <a:t>осуществлять контроль за работой методистов и специалистов по соблюдению нормативных сроков </a:t>
            </a:r>
            <a:r>
              <a:rPr lang="ru-RU" sz="1600" dirty="0" smtClean="0"/>
              <a:t>оформления документации, сопровождающей образовательный процесс института,</a:t>
            </a:r>
          </a:p>
          <a:p>
            <a:pPr marL="0" lvl="0" indent="0">
              <a:buNone/>
            </a:pPr>
            <a:r>
              <a:rPr lang="ru-RU" sz="1600" dirty="0" smtClean="0"/>
              <a:t>- учесть указанные </a:t>
            </a:r>
            <a:r>
              <a:rPr lang="ru-RU" sz="1600" dirty="0"/>
              <a:t>недочеты при подготовке к следующему аудиту (срок – по плану ГАУ ДПО ЯО ИРО, 2 полугодие 2022</a:t>
            </a:r>
            <a:r>
              <a:rPr lang="ru-RU" sz="1600" dirty="0" smtClean="0"/>
              <a:t>).</a:t>
            </a:r>
          </a:p>
          <a:p>
            <a:pPr marL="0" lvl="0" indent="0">
              <a:buNone/>
            </a:pPr>
            <a:endParaRPr lang="ru-RU" sz="1600" dirty="0" smtClean="0"/>
          </a:p>
          <a:p>
            <a:pPr marL="0" lvl="0" indent="0">
              <a:buNone/>
            </a:pPr>
            <a:r>
              <a:rPr lang="ru-RU" sz="1600" b="1" dirty="0" smtClean="0"/>
              <a:t>Пользователям </a:t>
            </a:r>
            <a:r>
              <a:rPr lang="ru-RU" sz="1600" b="1" dirty="0"/>
              <a:t>ИС ИРО: </a:t>
            </a:r>
          </a:p>
          <a:p>
            <a:pPr marL="0" indent="0">
              <a:buNone/>
            </a:pPr>
            <a:r>
              <a:rPr lang="ru-RU" sz="1600" dirty="0"/>
              <a:t>- вносить актуальную информацию о мероприятиях и обучающихся (срок - постоянно), </a:t>
            </a:r>
          </a:p>
          <a:p>
            <a:pPr marL="0" indent="0">
              <a:buNone/>
            </a:pPr>
            <a:r>
              <a:rPr lang="ru-RU" sz="1600" dirty="0"/>
              <a:t>- исправлять ошибки в течении 3-х рабочих дней после проверки специалистом ОСУП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Разработчикам программ ДПО:</a:t>
            </a:r>
          </a:p>
          <a:p>
            <a:pPr marL="0" indent="0">
              <a:buNone/>
            </a:pPr>
            <a:r>
              <a:rPr lang="ru-RU" sz="1600" dirty="0" smtClean="0"/>
              <a:t>- во </a:t>
            </a:r>
            <a:r>
              <a:rPr lang="ru-RU" sz="1600" dirty="0"/>
              <a:t>вновь разрабатываемых ППК предусмотреть наличие входной и итоговой диагностик (срок  - с августа 2022</a:t>
            </a:r>
            <a:r>
              <a:rPr lang="ru-RU" sz="1600" dirty="0" smtClean="0"/>
              <a:t>).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3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Документальное сопровождение образовательной деятельности ГАУ ДПО ЯО ИРО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8568952" cy="4824536"/>
          </a:xfrm>
        </p:spPr>
        <p:txBody>
          <a:bodyPr/>
          <a:lstStyle/>
          <a:p>
            <a:r>
              <a:rPr lang="ru-RU" sz="1600" b="1" i="1" dirty="0"/>
              <a:t>Основание для проведения аудита</a:t>
            </a:r>
            <a:r>
              <a:rPr lang="ru-RU" sz="1600" dirty="0"/>
              <a:t>: распоряжение № 01-14/6 от 26.04.2022 проректора по ОД Улановой Г.А.</a:t>
            </a:r>
          </a:p>
          <a:p>
            <a:endParaRPr lang="ru-RU" sz="1600" b="1" i="1" dirty="0" smtClean="0"/>
          </a:p>
          <a:p>
            <a:r>
              <a:rPr lang="ru-RU" sz="1600" b="1" i="1" dirty="0" smtClean="0"/>
              <a:t>СП</a:t>
            </a:r>
            <a:r>
              <a:rPr lang="ru-RU" sz="1600" b="1" i="1" dirty="0"/>
              <a:t>, ответственное за проведение аудита</a:t>
            </a:r>
            <a:r>
              <a:rPr lang="ru-RU" sz="1600" dirty="0"/>
              <a:t>:  Отдел сопровождения учебного процесса</a:t>
            </a:r>
          </a:p>
          <a:p>
            <a:endParaRPr lang="en-US" sz="1600" b="1" i="1" dirty="0" smtClean="0"/>
          </a:p>
          <a:p>
            <a:r>
              <a:rPr lang="ru-RU" sz="1600" b="1" i="1" dirty="0" smtClean="0"/>
              <a:t>Проверяемые СП: </a:t>
            </a:r>
            <a:r>
              <a:rPr lang="ru-RU" sz="1600" dirty="0" smtClean="0"/>
              <a:t>СП, ведущие образовательную деятельность</a:t>
            </a:r>
          </a:p>
          <a:p>
            <a:endParaRPr lang="ru-RU" sz="1600" b="1" i="1" dirty="0" smtClean="0"/>
          </a:p>
          <a:p>
            <a:r>
              <a:rPr lang="ru-RU" sz="1600" b="1" i="1" dirty="0" smtClean="0"/>
              <a:t>Сроки </a:t>
            </a:r>
            <a:r>
              <a:rPr lang="ru-RU" sz="1600" b="1" i="1" dirty="0"/>
              <a:t>проведения аудита</a:t>
            </a:r>
            <a:r>
              <a:rPr lang="ru-RU" sz="1600" dirty="0"/>
              <a:t>: 29.04.2022 – 31.05.2022 (согласно плану аудита по направлениям</a:t>
            </a:r>
            <a:r>
              <a:rPr lang="ru-RU" sz="1600" dirty="0" smtClean="0"/>
              <a:t>)</a:t>
            </a:r>
          </a:p>
          <a:p>
            <a:endParaRPr lang="ru-RU" sz="1600" b="1" i="1" dirty="0" smtClean="0"/>
          </a:p>
          <a:p>
            <a:r>
              <a:rPr lang="ru-RU" sz="1600" b="1" i="1" dirty="0" smtClean="0"/>
              <a:t>Направления аудита: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Ведение документооборота структурными </a:t>
            </a:r>
            <a:r>
              <a:rPr lang="ru-RU" sz="1600" i="1" dirty="0" smtClean="0"/>
              <a:t>подразделениями;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Организация учебного процесса на интеграционной платформе онлайн-образования «ЭРА-СКОП</a:t>
            </a:r>
            <a:r>
              <a:rPr lang="ru-RU" sz="1600" i="1" dirty="0" smtClean="0"/>
              <a:t>»;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Документальное сопровождение преподавателями входной и итоговой диагностик</a:t>
            </a:r>
            <a:endParaRPr lang="en-US" sz="1600" dirty="0"/>
          </a:p>
          <a:p>
            <a:pPr algn="just"/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7227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Направление № 1: </a:t>
            </a:r>
            <a:r>
              <a:rPr lang="ru-RU" sz="2800" i="1" dirty="0"/>
              <a:t>Ведение документооборота структурными </a:t>
            </a:r>
            <a:r>
              <a:rPr lang="ru-RU" sz="2800" i="1" dirty="0" smtClean="0"/>
              <a:t>подразделениями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r>
              <a:rPr lang="ru-RU" sz="2000" b="1" i="1" dirty="0"/>
              <a:t>Проверяемые СП</a:t>
            </a:r>
            <a:r>
              <a:rPr lang="ru-RU" sz="2000" dirty="0"/>
              <a:t>: СП, реализующие образовательную </a:t>
            </a:r>
            <a:r>
              <a:rPr lang="ru-RU" sz="2000" dirty="0" smtClean="0"/>
              <a:t>услугу</a:t>
            </a:r>
            <a:endParaRPr lang="ru-RU" sz="2000" dirty="0"/>
          </a:p>
          <a:p>
            <a:endParaRPr lang="ru-RU" sz="2000" b="1" i="1" dirty="0" smtClean="0"/>
          </a:p>
          <a:p>
            <a:r>
              <a:rPr lang="ru-RU" sz="2000" b="1" i="1" dirty="0" smtClean="0"/>
              <a:t>Сроки </a:t>
            </a:r>
            <a:r>
              <a:rPr lang="ru-RU" sz="2000" b="1" i="1" dirty="0"/>
              <a:t>проведения</a:t>
            </a:r>
            <a:r>
              <a:rPr lang="ru-RU" sz="2000" dirty="0"/>
              <a:t>: 29.04.2022 – </a:t>
            </a:r>
            <a:r>
              <a:rPr lang="ru-RU" sz="2000" dirty="0" smtClean="0"/>
              <a:t>31.05.2022</a:t>
            </a:r>
          </a:p>
          <a:p>
            <a:endParaRPr lang="ru-RU" sz="2000" b="1" i="1" dirty="0" smtClean="0"/>
          </a:p>
          <a:p>
            <a:r>
              <a:rPr lang="ru-RU" sz="2000" b="1" i="1" dirty="0" smtClean="0"/>
              <a:t>Аудиторская группа</a:t>
            </a:r>
            <a:r>
              <a:rPr lang="ru-RU" sz="2000" dirty="0" smtClean="0"/>
              <a:t>: главные специалисты ОСУП</a:t>
            </a:r>
          </a:p>
          <a:p>
            <a:endParaRPr lang="ru-RU" sz="2000" b="1" i="1" dirty="0" smtClean="0"/>
          </a:p>
          <a:p>
            <a:r>
              <a:rPr lang="ru-RU" sz="2000" b="1" i="1" dirty="0" smtClean="0"/>
              <a:t>Содержание аудита</a:t>
            </a:r>
            <a:r>
              <a:rPr lang="ru-RU" sz="2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Формирование плана работы ГАУ ДПО ЯО ИРО на </a:t>
            </a:r>
            <a:r>
              <a:rPr lang="ru-RU" sz="1600" i="1" dirty="0" smtClean="0"/>
              <a:t>месяц;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Оформление приказов о зачислении на обучение, завершении обучения и проведении учебных </a:t>
            </a:r>
            <a:r>
              <a:rPr lang="ru-RU" sz="1600" i="1" dirty="0" smtClean="0"/>
              <a:t>семинаров;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Оформление документов строгой </a:t>
            </a:r>
            <a:r>
              <a:rPr lang="ru-RU" sz="1600" i="1" dirty="0" smtClean="0"/>
              <a:t>отчетности;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i="1" dirty="0"/>
              <a:t>Оформление </a:t>
            </a:r>
            <a:r>
              <a:rPr lang="ru-RU" sz="1600" i="1" dirty="0" smtClean="0"/>
              <a:t>учебных и информационно-методических мероприятий в ИС ИРО</a:t>
            </a:r>
            <a:endParaRPr lang="ru-RU" sz="1600" dirty="0"/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5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sz="3600" i="1" dirty="0"/>
              <a:t>Формирование плана работы ГАУ ДПО ЯО ИРО на месяц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i="1" dirty="0" smtClean="0"/>
              <a:t>Внесение дополнительных мероприятий в план на месяц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90839"/>
              </p:ext>
            </p:extLst>
          </p:nvPr>
        </p:nvGraphicFramePr>
        <p:xfrm>
          <a:off x="27101" y="1484784"/>
          <a:ext cx="9081403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2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36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дополнительных мероприятий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Причины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93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/>
                        <a:t>КДО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 предложению 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издательства «Русское слово»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/>
                        <a:t>КИО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Своевременно не подали сведения преподаватели;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 распоряжению ДО ЯО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031">
                <a:tc>
                  <a:txBody>
                    <a:bodyPr/>
                    <a:lstStyle/>
                    <a:p>
                      <a:r>
                        <a:rPr lang="ru-RU" dirty="0" smtClean="0"/>
                        <a:t>КОО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Своевременно не подали сведения преподаватели;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просьбе МР перенесли сроки</a:t>
                      </a: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ЦВиС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 был готов План ГАУ ДПО ЯО ИРО Часть 2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/>
                        <a:t>ЦНППМПР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Своевременно не подали сведения преподаватели</a:t>
                      </a:r>
                    </a:p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/>
                        <a:t>ЦРКП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 было перечня ШНОР и ШНСУ, утвержденного ДО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ЯО;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 утверждены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ДО ЯО необходимые документы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000">
                <a:tc>
                  <a:txBody>
                    <a:bodyPr/>
                    <a:lstStyle/>
                    <a:p>
                      <a:r>
                        <a:rPr lang="ru-RU" dirty="0" smtClean="0"/>
                        <a:t>ЦОМ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Внесение изменений в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План ГАУ ДПО ЯО ИРО Часть 1 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40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sz="3600" i="1" dirty="0"/>
              <a:t>Формирование плана работы ГАУ ДПО ЯО ИРО на месяц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i="1" dirty="0" smtClean="0"/>
              <a:t>Внесение изменений по мероприятиям в план на месяц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21579"/>
              </p:ext>
            </p:extLst>
          </p:nvPr>
        </p:nvGraphicFramePr>
        <p:xfrm>
          <a:off x="35496" y="1484784"/>
          <a:ext cx="9073008" cy="4925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36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изменений по мероприятиям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Причины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93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КДО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Занятость преподавателя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на другом мероприятии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КИО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3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Совпадение по срокам с другим мероприятием;</a:t>
                      </a:r>
                    </a:p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По просьбе привлеченных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выступающих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03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КОО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Отменено по просьбе привлеченного преподавателя</a:t>
                      </a:r>
                    </a:p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+mn-lt"/>
                        </a:rPr>
                        <a:t>ЦВиС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Проведение в рамках другого мероприятия 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Не разработана в срок ППК;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Внесение изменений в нормативные документы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ЦНППМПР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Занятость преподавателя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на другом мероприятии</a:t>
                      </a: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93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ЦРПО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3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Не набрана учебная группа;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Совпадение по срокам с другим мероприятием;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По просьбе ОО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04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ЦОМ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3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Отпуск преподавателя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73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/>
          </a:bodyPr>
          <a:lstStyle/>
          <a:p>
            <a:r>
              <a:rPr lang="ru-RU" sz="2800" i="1" dirty="0"/>
              <a:t>Формирование плана работы ГАУ ДПО </a:t>
            </a:r>
            <a:r>
              <a:rPr lang="ru-RU" sz="2800" i="1" dirty="0" smtClean="0"/>
              <a:t>ЯО на месяц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/>
              <a:t>Выводы</a:t>
            </a:r>
            <a:r>
              <a:rPr lang="ru-RU" sz="1400" dirty="0"/>
              <a:t>: </a:t>
            </a:r>
          </a:p>
          <a:p>
            <a:pPr lvl="0"/>
            <a:r>
              <a:rPr lang="ru-RU" sz="1400" dirty="0"/>
              <a:t>Всего за апрель-май планы на месяц были дополнены 30 мероприятиями, из которых 18 мероприятий были дополнительно  внесены по причине несвоевременного предоставления информации о сроках проведения мероприятий преподавателями, которая не является объективной, что составило 63%.</a:t>
            </a:r>
          </a:p>
          <a:p>
            <a:pPr lvl="0"/>
            <a:r>
              <a:rPr lang="ru-RU" sz="1400" dirty="0"/>
              <a:t>Всего за </a:t>
            </a:r>
            <a:r>
              <a:rPr lang="ru-RU" sz="1400" dirty="0" smtClean="0"/>
              <a:t>апрель-май </a:t>
            </a:r>
            <a:r>
              <a:rPr lang="ru-RU" sz="1400" dirty="0"/>
              <a:t>месяца изменено в планах на месяц - 16 мероприятий, из которых 5 мероприятий были перенесены по причине отсутствия преподавателя (ЦОМ-3, КДО-1, КОО-1</a:t>
            </a:r>
            <a:r>
              <a:rPr lang="ru-RU" sz="1400" dirty="0" smtClean="0"/>
              <a:t>) </a:t>
            </a:r>
            <a:r>
              <a:rPr lang="ru-RU" sz="1400" dirty="0"/>
              <a:t>и </a:t>
            </a:r>
            <a:r>
              <a:rPr lang="ru-RU" sz="1400" dirty="0" smtClean="0"/>
              <a:t>1</a:t>
            </a:r>
            <a:r>
              <a:rPr lang="en-US" sz="1400" dirty="0" smtClean="0"/>
              <a:t> (</a:t>
            </a:r>
            <a:r>
              <a:rPr lang="ru-RU" sz="1400" dirty="0" err="1" smtClean="0"/>
              <a:t>ЦВиС</a:t>
            </a:r>
            <a:r>
              <a:rPr lang="en-US" sz="1400" dirty="0" smtClean="0"/>
              <a:t>)</a:t>
            </a:r>
            <a:r>
              <a:rPr lang="ru-RU" sz="1400" dirty="0" smtClean="0"/>
              <a:t> </a:t>
            </a:r>
            <a:r>
              <a:rPr lang="ru-RU" sz="1400" dirty="0"/>
              <a:t>по причине отсутствия программы, которые не являются объективными, что составило </a:t>
            </a:r>
            <a:r>
              <a:rPr lang="ru-RU" sz="1400" dirty="0" smtClean="0"/>
              <a:t>38%.</a:t>
            </a:r>
            <a:endParaRPr lang="ru-RU" sz="1400" dirty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ru-RU" sz="1400" b="1" dirty="0" smtClean="0"/>
              <a:t>Рекомендации</a:t>
            </a:r>
            <a:r>
              <a:rPr lang="ru-RU" sz="1400" b="1" dirty="0"/>
              <a:t>: </a:t>
            </a:r>
            <a:endParaRPr lang="ru-RU" sz="1400" dirty="0"/>
          </a:p>
          <a:p>
            <a:pPr marL="0" indent="0">
              <a:buNone/>
            </a:pPr>
            <a:r>
              <a:rPr lang="ru-RU" sz="1400" dirty="0"/>
              <a:t>1. Руководителям КОО, КДО, КИО, ЦРПО и ЦОМ  предоставлять актуальную информацию в ежемесячный план института.</a:t>
            </a:r>
          </a:p>
          <a:p>
            <a:pPr marL="0" indent="0">
              <a:buNone/>
            </a:pPr>
            <a:r>
              <a:rPr lang="ru-RU" sz="1400" dirty="0"/>
              <a:t>2. Руководителям СП на заседании СП обсудить результаты аудита и принять меры по устранению необъективных причин, ведущих к корректировке плана на месяц с нарушением нормативных сроков (срок – июнь </a:t>
            </a:r>
            <a:r>
              <a:rPr lang="ru-RU" sz="1400" dirty="0" smtClean="0"/>
              <a:t>2022).</a:t>
            </a:r>
            <a:endParaRPr lang="ru-RU" sz="1400" dirty="0"/>
          </a:p>
          <a:p>
            <a:pPr marL="0" indent="0">
              <a:buNone/>
            </a:pPr>
            <a:r>
              <a:rPr lang="ru-RU" sz="1400" dirty="0"/>
              <a:t>3. Руководителям СП предоставлять планы на текущий месяц в течение 5 рабочих дней начала предыдущего месяца.</a:t>
            </a:r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2400" i="1" dirty="0"/>
              <a:t>Оформление приказов о зачислении на обучение, завершении обучения и проведении учебных семинаров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980728"/>
            <a:ext cx="9144000" cy="5328592"/>
          </a:xfrm>
        </p:spPr>
        <p:txBody>
          <a:bodyPr/>
          <a:lstStyle/>
          <a:p>
            <a:pPr marL="0" indent="0" algn="ctr">
              <a:buNone/>
            </a:pPr>
            <a:endParaRPr lang="ru-RU" sz="2000" b="1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6233"/>
              </p:ext>
            </p:extLst>
          </p:nvPr>
        </p:nvGraphicFramePr>
        <p:xfrm>
          <a:off x="10811" y="836712"/>
          <a:ext cx="9108504" cy="5673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9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1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500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СП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Количество приказов по учебным мероприятиям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Количество</a:t>
                      </a:r>
                      <a:r>
                        <a:rPr lang="ru-RU" baseline="0" dirty="0" smtClean="0">
                          <a:latin typeface="+mn-lt"/>
                        </a:rPr>
                        <a:t> приказов с нарушением нормативных сроков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5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апрель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май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03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КДО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62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КИО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4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8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algn="ctr"/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КОО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27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19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РМЦ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6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+mn-lt"/>
                        </a:rPr>
                        <a:t>ЦВиС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6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5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ЦИТ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6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ЦНППМПР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ЦОМ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7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ЦРКП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ЦРПО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4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ЦПМ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</a:rPr>
                        <a:t>22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7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43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sz="2800" i="1" dirty="0"/>
              <a:t>Оформление приказов о зачислении на обучение, завершении обучения и проведении учебных семинаров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Выводы</a:t>
            </a:r>
            <a:r>
              <a:rPr lang="ru-RU" sz="1600" dirty="0"/>
              <a:t>: </a:t>
            </a:r>
          </a:p>
          <a:p>
            <a:pPr lvl="0"/>
            <a:r>
              <a:rPr lang="ru-RU" sz="1600" dirty="0" smtClean="0"/>
              <a:t>В </a:t>
            </a:r>
            <a:r>
              <a:rPr lang="ru-RU" sz="1600" dirty="0"/>
              <a:t>ходе реализации образовательной услуги </a:t>
            </a:r>
            <a:r>
              <a:rPr lang="ru-RU" sz="1600" dirty="0" smtClean="0"/>
              <a:t>за </a:t>
            </a:r>
            <a:r>
              <a:rPr lang="ru-RU" sz="1600" dirty="0"/>
              <a:t>апрель и май было оформлено 145 </a:t>
            </a:r>
            <a:r>
              <a:rPr lang="ru-RU" sz="1600" dirty="0" smtClean="0"/>
              <a:t>приказов, </a:t>
            </a:r>
            <a:r>
              <a:rPr lang="ru-RU" sz="1600" dirty="0"/>
              <a:t>из которых 14 (9,6%) с нарушением нормативных сроков.</a:t>
            </a:r>
          </a:p>
          <a:p>
            <a:pPr lvl="0"/>
            <a:r>
              <a:rPr lang="ru-RU" sz="1600" dirty="0"/>
              <a:t>Несоблюдение нормативных сроков по оформлению приказов СП, осуществляющими образовательную деятельность в рамках ГЗ, связано с задержкой предоставления направлений </a:t>
            </a:r>
            <a:r>
              <a:rPr lang="ru-RU" sz="1600" dirty="0" smtClean="0"/>
              <a:t>обучающимися.</a:t>
            </a:r>
            <a:endParaRPr lang="ru-RU" sz="1600" dirty="0"/>
          </a:p>
          <a:p>
            <a:pPr lvl="0"/>
            <a:r>
              <a:rPr lang="ru-RU" sz="1600" dirty="0"/>
              <a:t>В ЦПМ задержка приказов о завершении происходит из-за поздней оплаты </a:t>
            </a:r>
            <a:r>
              <a:rPr lang="ru-RU" sz="1600" dirty="0" smtClean="0"/>
              <a:t>обучения.</a:t>
            </a:r>
            <a:endParaRPr lang="ru-RU" sz="1600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Рекомендации</a:t>
            </a:r>
            <a:r>
              <a:rPr lang="ru-RU" sz="1600" b="1" dirty="0"/>
              <a:t>: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1. Руководителям КОО, </a:t>
            </a:r>
            <a:r>
              <a:rPr lang="ru-RU" sz="1600" dirty="0" err="1"/>
              <a:t>ЦВиС</a:t>
            </a:r>
            <a:r>
              <a:rPr lang="ru-RU" sz="1600" dirty="0"/>
              <a:t>, ЦРПО, </a:t>
            </a:r>
            <a:r>
              <a:rPr lang="ru-RU" sz="1600" dirty="0" smtClean="0"/>
              <a:t>ЦНППМПР </a:t>
            </a:r>
            <a:r>
              <a:rPr lang="ru-RU" sz="1600" dirty="0"/>
              <a:t>и ЦПМ ежемесячно осуществлять контроль за работой </a:t>
            </a:r>
            <a:r>
              <a:rPr lang="ru-RU" sz="1600" dirty="0" smtClean="0"/>
              <a:t>методистов и специалистов </a:t>
            </a:r>
            <a:r>
              <a:rPr lang="ru-RU" sz="1600" dirty="0"/>
              <a:t>по соблюдению нормативных сроков оформления приказов, сопровождающих образовательную деятельность.</a:t>
            </a:r>
          </a:p>
          <a:p>
            <a:pPr marL="0" indent="0">
              <a:buNone/>
            </a:pPr>
            <a:r>
              <a:rPr lang="ru-RU" sz="1600" dirty="0"/>
              <a:t>2. Руководителям СП на заседании СП обсудить результаты аудита и проработать меры по устранению подобных нарушений (срок – июнь </a:t>
            </a:r>
            <a:r>
              <a:rPr lang="ru-RU" sz="1600" dirty="0" smtClean="0"/>
              <a:t>2022).</a:t>
            </a:r>
            <a:endParaRPr lang="ru-RU" sz="1600" dirty="0"/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4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2400" i="1" dirty="0"/>
              <a:t>Оформление </a:t>
            </a:r>
            <a:r>
              <a:rPr lang="ru-RU" sz="2400" i="1" dirty="0" smtClean="0"/>
              <a:t>документов строгой отчетности (удостоверений, дипломов)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328592"/>
          </a:xfrm>
        </p:spPr>
        <p:txBody>
          <a:bodyPr/>
          <a:lstStyle/>
          <a:p>
            <a:pPr marL="0" indent="0" algn="ctr">
              <a:buNone/>
            </a:pPr>
            <a:endParaRPr lang="ru-RU" sz="2000" b="1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3627"/>
              </p:ext>
            </p:extLst>
          </p:nvPr>
        </p:nvGraphicFramePr>
        <p:xfrm>
          <a:off x="0" y="980728"/>
          <a:ext cx="9108504" cy="530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1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752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Оформлено удостоверений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Испорчено удостоверений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5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КДО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РМЦ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ЦВиС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ЦНППМПР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ЦРКП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ЦРПО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ЦПМ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7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4066</TotalTime>
  <Words>1643</Words>
  <Application>Microsoft Office PowerPoint</Application>
  <PresentationFormat>Экран (4:3)</PresentationFormat>
  <Paragraphs>426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Тема Office</vt:lpstr>
      <vt:lpstr>Презентация PowerPoint</vt:lpstr>
      <vt:lpstr>Документальное сопровождение образовательной деятельности ГАУ ДПО ЯО ИРО</vt:lpstr>
      <vt:lpstr>Направление № 1: Ведение документооборота структурными подразделениями</vt:lpstr>
      <vt:lpstr>Формирование плана работы ГАУ ДПО ЯО ИРО на месяц</vt:lpstr>
      <vt:lpstr>Формирование плана работы ГАУ ДПО ЯО ИРО на месяц</vt:lpstr>
      <vt:lpstr>Формирование плана работы ГАУ ДПО ЯО на месяц</vt:lpstr>
      <vt:lpstr>Оформление приказов о зачислении на обучение, завершении обучения и проведении учебных семинаров</vt:lpstr>
      <vt:lpstr>Оформление приказов о зачислении на обучение, завершении обучения и проведении учебных семинаров</vt:lpstr>
      <vt:lpstr>Оформление документов строгой отчетности (удостоверений, дипломов)</vt:lpstr>
      <vt:lpstr>Оформление документов строгой отчетности (удостоверений, дипломов)</vt:lpstr>
      <vt:lpstr>Оформление учебных и информационно-методических мероприятий в ИС ИРО</vt:lpstr>
      <vt:lpstr>Оформление учебных и информационно-методических мероприятий в ИС ИРО</vt:lpstr>
      <vt:lpstr>Направление № 2: Организация учебного процесса на интеграционной платформе онлайн-образования  «ЭРА-СКОП»</vt:lpstr>
      <vt:lpstr>Организация учебного процесса на интеграционной платформе онлайн-образования  «ЭРА-СКОП»</vt:lpstr>
      <vt:lpstr>Направление № 2: Организация учебного процесса на интеграционной платформе онлайн-образования  «ЭРА-СКОП»</vt:lpstr>
      <vt:lpstr>Направление № 3: Документальное сопровождение преподавателями входной и итоговой диагностик</vt:lpstr>
      <vt:lpstr>Документальное сопровождение преподавателями входной и итоговой диагностик</vt:lpstr>
      <vt:lpstr>Направление № 3: Документальное сопровождение преподавателями входной и итоговой диагностик</vt:lpstr>
      <vt:lpstr>Предложения в решение Ученого совета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Галина Александровна Уланова</cp:lastModifiedBy>
  <cp:revision>431</cp:revision>
  <cp:lastPrinted>2018-12-21T10:24:24Z</cp:lastPrinted>
  <dcterms:created xsi:type="dcterms:W3CDTF">2015-05-19T06:32:44Z</dcterms:created>
  <dcterms:modified xsi:type="dcterms:W3CDTF">2022-06-09T07:07:06Z</dcterms:modified>
</cp:coreProperties>
</file>