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3" r:id="rId2"/>
    <p:sldId id="421" r:id="rId3"/>
    <p:sldId id="426" r:id="rId4"/>
    <p:sldId id="439" r:id="rId5"/>
    <p:sldId id="440" r:id="rId6"/>
    <p:sldId id="441" r:id="rId7"/>
    <p:sldId id="423" r:id="rId8"/>
    <p:sldId id="429" r:id="rId9"/>
    <p:sldId id="442" r:id="rId10"/>
    <p:sldId id="443" r:id="rId11"/>
    <p:sldId id="430" r:id="rId12"/>
    <p:sldId id="433" r:id="rId13"/>
    <p:sldId id="444" r:id="rId14"/>
    <p:sldId id="438" r:id="rId15"/>
    <p:sldId id="427" r:id="rId16"/>
    <p:sldId id="283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990000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75" autoAdjust="0"/>
  </p:normalViewPr>
  <p:slideViewPr>
    <p:cSldViewPr>
      <p:cViewPr varScale="1">
        <p:scale>
          <a:sx n="109" d="100"/>
          <a:sy n="109" d="100"/>
        </p:scale>
        <p:origin x="18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6;&#1054;\&#1084;&#1072;&#1090;&#1077;&#1088;&#1080;&#1072;&#1083;&#1099;%20&#1082;%20&#1059;&#1057;\&#1059;C%2009_06%2022\&#1040;&#1091;&#1076;&#1080;&#1090;%20&#1041;&#105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6;&#1054;\&#1084;&#1072;&#1090;&#1077;&#1088;&#1080;&#1072;&#1083;&#1099;%20&#1082;%20&#1059;&#1057;\&#1059;C%2009_06%2022\&#1040;&#1091;&#1076;&#1080;&#1090;%20&#1041;&#1055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lanova\Desktop\&#1059;C%2009_06%2022\&#1040;&#1091;&#1076;&#1080;&#1090;%20&#1041;&#1055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БП </a:t>
            </a:r>
          </a:p>
          <a:p>
            <a:pPr>
              <a:defRPr/>
            </a:pPr>
            <a:r>
              <a:rPr lang="ru-RU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результатам заполнения формы)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Кол-во БП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Лист2!$A$3:$A$10</c:f>
              <c:strCache>
                <c:ptCount val="8"/>
                <c:pt idx="0">
                  <c:v>КДО</c:v>
                </c:pt>
                <c:pt idx="1">
                  <c:v>ЦРПО</c:v>
                </c:pt>
                <c:pt idx="2">
                  <c:v>КОО</c:v>
                </c:pt>
                <c:pt idx="3">
                  <c:v>РМЦ</c:v>
                </c:pt>
                <c:pt idx="4">
                  <c:v>ЦВиС</c:v>
                </c:pt>
                <c:pt idx="5">
                  <c:v>КИО</c:v>
                </c:pt>
                <c:pt idx="6">
                  <c:v>ЦНППМ</c:v>
                </c:pt>
                <c:pt idx="7">
                  <c:v>ЦРКП</c:v>
                </c:pt>
              </c:strCache>
            </c:strRef>
          </c:cat>
          <c:val>
            <c:numRef>
              <c:f>Лист2!$B$3:$B$10</c:f>
              <c:numCache>
                <c:formatCode>General</c:formatCode>
                <c:ptCount val="8"/>
                <c:pt idx="0">
                  <c:v>13</c:v>
                </c:pt>
                <c:pt idx="1">
                  <c:v>9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  <c:pt idx="5">
                  <c:v>11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6-4332-BFEF-31CB3CD3CF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259295713035872E-2"/>
          <c:y val="2.5867496204125467E-2"/>
          <c:w val="0.51978346456692914"/>
          <c:h val="0.88006888123541827"/>
        </c:manualLayout>
      </c:layout>
      <c:pieChart>
        <c:varyColors val="1"/>
        <c:ser>
          <c:idx val="0"/>
          <c:order val="0"/>
          <c:spPr>
            <a:ln w="19050">
              <a:noFill/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Лист2!$A$13:$A$22</c:f>
              <c:strCache>
                <c:ptCount val="10"/>
                <c:pt idx="0">
                  <c:v>НП "Образование"</c:v>
                </c:pt>
                <c:pt idx="1">
                  <c:v>ФГОС</c:v>
                </c:pt>
                <c:pt idx="2">
                  <c:v>Инклюзия</c:v>
                </c:pt>
                <c:pt idx="3">
                  <c:v>Воспитание</c:v>
                </c:pt>
                <c:pt idx="4">
                  <c:v>ФГ</c:v>
                </c:pt>
                <c:pt idx="5">
                  <c:v>Обновление содержания и технологий</c:v>
                </c:pt>
                <c:pt idx="6">
                  <c:v>Здоровьесбережение</c:v>
                </c:pt>
                <c:pt idx="7">
                  <c:v>ВСОКО</c:v>
                </c:pt>
                <c:pt idx="8">
                  <c:v>ШНОР и ШНСУ</c:v>
                </c:pt>
                <c:pt idx="9">
                  <c:v>СПО, дуальное</c:v>
                </c:pt>
              </c:strCache>
            </c:strRef>
          </c:cat>
          <c:val>
            <c:numRef>
              <c:f>Лист2!$B$13:$B$22</c:f>
              <c:numCache>
                <c:formatCode>General</c:formatCode>
                <c:ptCount val="10"/>
                <c:pt idx="0">
                  <c:v>10</c:v>
                </c:pt>
                <c:pt idx="1">
                  <c:v>17</c:v>
                </c:pt>
                <c:pt idx="2">
                  <c:v>10</c:v>
                </c:pt>
                <c:pt idx="3">
                  <c:v>4</c:v>
                </c:pt>
                <c:pt idx="4">
                  <c:v>1</c:v>
                </c:pt>
                <c:pt idx="5">
                  <c:v>7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B-40FB-902C-A170B9A6B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830205599300089"/>
          <c:y val="5.986686664444691E-2"/>
          <c:w val="0.41336461067366581"/>
          <c:h val="0.927297892826722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мероприятий по </a:t>
            </a:r>
            <a:r>
              <a:rPr lang="ru-RU" dirty="0" smtClean="0"/>
              <a:t>СП, % 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81618336"/>
        <c:axId val="481615712"/>
      </c:barChart>
      <c:catAx>
        <c:axId val="481618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615712"/>
        <c:crosses val="autoZero"/>
        <c:auto val="1"/>
        <c:lblAlgn val="ctr"/>
        <c:lblOffset val="100"/>
        <c:noMultiLvlLbl val="0"/>
      </c:catAx>
      <c:valAx>
        <c:axId val="481615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61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Количество мероприятий по СП, %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Лист2!$A$3:$A$10</c:f>
              <c:strCache>
                <c:ptCount val="8"/>
                <c:pt idx="0">
                  <c:v>КДО</c:v>
                </c:pt>
                <c:pt idx="1">
                  <c:v>ЦРПО</c:v>
                </c:pt>
                <c:pt idx="2">
                  <c:v>КОО</c:v>
                </c:pt>
                <c:pt idx="3">
                  <c:v>РМЦ</c:v>
                </c:pt>
                <c:pt idx="4">
                  <c:v>ЦВиС</c:v>
                </c:pt>
                <c:pt idx="5">
                  <c:v>КИО</c:v>
                </c:pt>
                <c:pt idx="6">
                  <c:v>ЦНППМ</c:v>
                </c:pt>
                <c:pt idx="7">
                  <c:v>ЦРКП</c:v>
                </c:pt>
              </c:strCache>
            </c:strRef>
          </c:cat>
          <c:val>
            <c:numRef>
              <c:f>Лист2!$G$3:$G$10</c:f>
              <c:numCache>
                <c:formatCode>0</c:formatCode>
                <c:ptCount val="8"/>
                <c:pt idx="0">
                  <c:v>0</c:v>
                </c:pt>
                <c:pt idx="1">
                  <c:v>7.1428571428571423</c:v>
                </c:pt>
                <c:pt idx="2">
                  <c:v>26.984126984126984</c:v>
                </c:pt>
                <c:pt idx="3">
                  <c:v>50.793650793650791</c:v>
                </c:pt>
                <c:pt idx="4">
                  <c:v>0</c:v>
                </c:pt>
                <c:pt idx="5">
                  <c:v>12.698412698412698</c:v>
                </c:pt>
                <c:pt idx="6">
                  <c:v>2.3809523809523809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37-4294-BCAE-2A7B6AD69B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81618336"/>
        <c:axId val="481615712"/>
      </c:barChart>
      <c:catAx>
        <c:axId val="481618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615712"/>
        <c:crosses val="autoZero"/>
        <c:auto val="1"/>
        <c:lblAlgn val="ctr"/>
        <c:lblOffset val="100"/>
        <c:noMultiLvlLbl val="0"/>
      </c:catAx>
      <c:valAx>
        <c:axId val="481615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61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реализуемых программ </a:t>
            </a:r>
            <a:r>
              <a:rPr lang="ru-RU" dirty="0" smtClean="0"/>
              <a:t>ДПО, шт.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3909856"/>
        <c:axId val="283902312"/>
      </c:barChart>
      <c:catAx>
        <c:axId val="28390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3902312"/>
        <c:crosses val="autoZero"/>
        <c:auto val="1"/>
        <c:lblAlgn val="ctr"/>
        <c:lblOffset val="100"/>
        <c:noMultiLvlLbl val="0"/>
      </c:catAx>
      <c:valAx>
        <c:axId val="283902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90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/>
              <a:t>Количество реализуемых программ ДПО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Лист2!$A$94:$A$101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Лист2!$B$94:$B$101</c:f>
              <c:numCache>
                <c:formatCode>General</c:formatCode>
                <c:ptCount val="8"/>
                <c:pt idx="0">
                  <c:v>10</c:v>
                </c:pt>
                <c:pt idx="1">
                  <c:v>23</c:v>
                </c:pt>
                <c:pt idx="2">
                  <c:v>7</c:v>
                </c:pt>
                <c:pt idx="3">
                  <c:v>8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35-49F2-ABE5-1D04F45D2E0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3909856"/>
        <c:axId val="283902312"/>
      </c:barChart>
      <c:catAx>
        <c:axId val="28390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3902312"/>
        <c:crosses val="autoZero"/>
        <c:auto val="1"/>
        <c:lblAlgn val="ctr"/>
        <c:lblOffset val="100"/>
        <c:noMultiLvlLbl val="0"/>
      </c:catAx>
      <c:valAx>
        <c:axId val="283902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90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u="none" strike="noStrike" baseline="0">
                <a:effectLst/>
              </a:rPr>
              <a:t>Количество часов в рамках реализуемой программы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Лист2!$A$104:$A$120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12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20</c:v>
                </c:pt>
                <c:pt idx="12">
                  <c:v>24</c:v>
                </c:pt>
                <c:pt idx="13">
                  <c:v>36</c:v>
                </c:pt>
                <c:pt idx="14">
                  <c:v>37</c:v>
                </c:pt>
                <c:pt idx="15">
                  <c:v>48</c:v>
                </c:pt>
                <c:pt idx="16">
                  <c:v>72</c:v>
                </c:pt>
              </c:numCache>
            </c:numRef>
          </c:cat>
          <c:val>
            <c:numRef>
              <c:f>Лист2!$B$104:$B$120</c:f>
              <c:numCache>
                <c:formatCode>General</c:formatCode>
                <c:ptCount val="17"/>
                <c:pt idx="0">
                  <c:v>10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4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D6-4AC7-AB8A-7187A6C7BE5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3288488"/>
        <c:axId val="463288816"/>
      </c:barChart>
      <c:catAx>
        <c:axId val="46328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3288816"/>
        <c:crosses val="autoZero"/>
        <c:auto val="1"/>
        <c:lblAlgn val="ctr"/>
        <c:lblOffset val="100"/>
        <c:noMultiLvlLbl val="0"/>
      </c:catAx>
      <c:valAx>
        <c:axId val="4632888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63288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dirty="0"/>
              <a:t>Количество </a:t>
            </a:r>
            <a:r>
              <a:rPr lang="ru-RU" dirty="0" smtClean="0"/>
              <a:t>обученных, чел.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4894816"/>
        <c:axId val="514892192"/>
      </c:barChart>
      <c:catAx>
        <c:axId val="51489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4892192"/>
        <c:crosses val="autoZero"/>
        <c:auto val="1"/>
        <c:lblAlgn val="ctr"/>
        <c:lblOffset val="100"/>
        <c:noMultiLvlLbl val="0"/>
      </c:catAx>
      <c:valAx>
        <c:axId val="514892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4894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/>
              <a:t>Количество обученных, чел.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Лист2!$A$3:$A$10</c:f>
              <c:strCache>
                <c:ptCount val="8"/>
                <c:pt idx="0">
                  <c:v>КДО</c:v>
                </c:pt>
                <c:pt idx="1">
                  <c:v>ЦРПО</c:v>
                </c:pt>
                <c:pt idx="2">
                  <c:v>КОО</c:v>
                </c:pt>
                <c:pt idx="3">
                  <c:v>РМЦ</c:v>
                </c:pt>
                <c:pt idx="4">
                  <c:v>ЦВиС</c:v>
                </c:pt>
                <c:pt idx="5">
                  <c:v>КИО</c:v>
                </c:pt>
                <c:pt idx="6">
                  <c:v>ЦНППМ</c:v>
                </c:pt>
                <c:pt idx="7">
                  <c:v>ЦРКП</c:v>
                </c:pt>
              </c:strCache>
            </c:strRef>
          </c:cat>
          <c:val>
            <c:numRef>
              <c:f>Лист2!$I$3:$I$10</c:f>
              <c:numCache>
                <c:formatCode>General</c:formatCode>
                <c:ptCount val="8"/>
                <c:pt idx="0">
                  <c:v>986</c:v>
                </c:pt>
                <c:pt idx="1">
                  <c:v>92</c:v>
                </c:pt>
                <c:pt idx="2">
                  <c:v>173</c:v>
                </c:pt>
                <c:pt idx="3">
                  <c:v>117</c:v>
                </c:pt>
                <c:pt idx="4">
                  <c:v>79</c:v>
                </c:pt>
                <c:pt idx="5">
                  <c:v>340</c:v>
                </c:pt>
                <c:pt idx="6">
                  <c:v>75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72-4B32-BF92-E768AD01294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4894816"/>
        <c:axId val="514892192"/>
      </c:barChart>
      <c:catAx>
        <c:axId val="51489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4892192"/>
        <c:crosses val="autoZero"/>
        <c:auto val="1"/>
        <c:lblAlgn val="ctr"/>
        <c:lblOffset val="100"/>
        <c:noMultiLvlLbl val="0"/>
      </c:catAx>
      <c:valAx>
        <c:axId val="514892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4894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0.86224</cdr:x>
      <cdr:y>0.79221</cdr:y>
    </cdr:from>
    <cdr:to>
      <cdr:x>0.9308</cdr:x>
      <cdr:y>0.84217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7884368" y="4392488"/>
          <a:ext cx="62686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err="1" smtClean="0"/>
            <a:t>ЦВиС</a:t>
          </a:r>
          <a:endParaRPr lang="ru-RU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09.06.2022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5401"/>
            <a:ext cx="83198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85184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Уланова Галина Александровна, проректор ГАУ ДПО ЯО «Институт развития образования»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Ярославль, 09 июня 2022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1988840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46D2"/>
                </a:solidFill>
              </a:rPr>
              <a:t>О результатах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r>
              <a:rPr lang="ru-RU" sz="3600" b="1" dirty="0">
                <a:solidFill>
                  <a:srgbClr val="0046D2"/>
                </a:solidFill>
              </a:rPr>
              <a:t>деятельности  базовых площадок ИРО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r>
              <a:rPr lang="ru-RU" sz="3600" b="1" dirty="0">
                <a:solidFill>
                  <a:srgbClr val="0046D2"/>
                </a:solidFill>
              </a:rPr>
              <a:t>в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endParaRPr lang="ru-RU" sz="3600" b="1" dirty="0">
              <a:solidFill>
                <a:srgbClr val="0046D2"/>
              </a:solidFill>
            </a:endParaRPr>
          </a:p>
          <a:p>
            <a:pPr algn="ctr"/>
            <a:r>
              <a:rPr lang="en-US" sz="3600" b="1" dirty="0">
                <a:solidFill>
                  <a:srgbClr val="0046D2"/>
                </a:solidFill>
              </a:rPr>
              <a:t>I</a:t>
            </a:r>
            <a:r>
              <a:rPr lang="ru-RU" sz="3600" b="1" dirty="0">
                <a:solidFill>
                  <a:srgbClr val="0046D2"/>
                </a:solidFill>
              </a:rPr>
              <a:t> полугодии </a:t>
            </a:r>
            <a:r>
              <a:rPr lang="en-US" sz="3600" b="1" dirty="0">
                <a:solidFill>
                  <a:srgbClr val="0046D2"/>
                </a:solidFill>
              </a:rPr>
              <a:t>202</a:t>
            </a:r>
            <a:r>
              <a:rPr lang="ru-RU" sz="3600" b="1" dirty="0">
                <a:solidFill>
                  <a:srgbClr val="0046D2"/>
                </a:solidFill>
              </a:rPr>
              <a:t>2</a:t>
            </a:r>
            <a:r>
              <a:rPr lang="en-US" sz="3600" b="1" dirty="0">
                <a:solidFill>
                  <a:srgbClr val="0046D2"/>
                </a:solidFill>
              </a:rPr>
              <a:t> </a:t>
            </a:r>
            <a:r>
              <a:rPr lang="ru-RU" sz="3600" b="1" dirty="0">
                <a:solidFill>
                  <a:srgbClr val="0046D2"/>
                </a:solidFill>
              </a:rPr>
              <a:t>года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2"/>
          </a:xfrm>
        </p:spPr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реализации ДПП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090257"/>
              </p:ext>
            </p:extLst>
          </p:nvPr>
        </p:nvGraphicFramePr>
        <p:xfrm>
          <a:off x="0" y="76470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094848"/>
              </p:ext>
            </p:extLst>
          </p:nvPr>
        </p:nvGraphicFramePr>
        <p:xfrm>
          <a:off x="0" y="836712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366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dirty="0"/>
              <a:t>Диссеминация педагогического опыта ОО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67523"/>
              </p:ext>
            </p:extLst>
          </p:nvPr>
        </p:nvGraphicFramePr>
        <p:xfrm>
          <a:off x="28443" y="976053"/>
          <a:ext cx="2771799" cy="540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591">
                  <a:extLst>
                    <a:ext uri="{9D8B030D-6E8A-4147-A177-3AD203B41FA5}">
                      <a16:colId xmlns:a16="http://schemas.microsoft.com/office/drawing/2014/main" val="235953865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6308625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203209476"/>
                    </a:ext>
                  </a:extLst>
                </a:gridCol>
              </a:tblGrid>
              <a:tr h="8719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</a:rPr>
                        <a:t>СП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мероприятий на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Ф/ Р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уровне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мероприятий на уровне МР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024102"/>
                  </a:ext>
                </a:extLst>
              </a:tr>
              <a:tr h="5774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 dirty="0">
                          <a:effectLst/>
                        </a:rPr>
                        <a:t>КДО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72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682978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ЦРПО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1189584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КОО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068791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РМЦ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74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883043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ЦВиС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8092036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КИО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33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414067"/>
                  </a:ext>
                </a:extLst>
              </a:tr>
              <a:tr h="6148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ЦНППМ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458065"/>
                  </a:ext>
                </a:extLst>
              </a:tr>
              <a:tr h="556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u="none" strike="noStrike">
                          <a:effectLst/>
                        </a:rPr>
                        <a:t>ЦРКП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6008875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386" y="1562993"/>
            <a:ext cx="6083771" cy="21776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963" y="4198928"/>
            <a:ext cx="6156176" cy="206505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85601" y="893124"/>
            <a:ext cx="61199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202124"/>
                </a:solidFill>
                <a:latin typeface="Google Sans"/>
              </a:rPr>
              <a:t>Количество </a:t>
            </a:r>
            <a:r>
              <a:rPr lang="ru-RU" dirty="0" smtClean="0">
                <a:solidFill>
                  <a:srgbClr val="202124"/>
                </a:solidFill>
                <a:latin typeface="Google Sans"/>
              </a:rPr>
              <a:t>мероприятий </a:t>
            </a:r>
          </a:p>
          <a:p>
            <a:pPr algn="ctr"/>
            <a:r>
              <a:rPr lang="ru-RU" dirty="0" smtClean="0">
                <a:solidFill>
                  <a:srgbClr val="202124"/>
                </a:solidFill>
                <a:latin typeface="Google Sans"/>
              </a:rPr>
              <a:t>на федеральном / региональном уровнях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3785103"/>
            <a:ext cx="6119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02124"/>
                </a:solidFill>
                <a:latin typeface="Google Sans"/>
              </a:rPr>
              <a:t>Количество </a:t>
            </a:r>
            <a:r>
              <a:rPr lang="ru-RU" dirty="0" smtClean="0">
                <a:solidFill>
                  <a:srgbClr val="202124"/>
                </a:solidFill>
                <a:latin typeface="Google Sans"/>
              </a:rPr>
              <a:t>мероприятий </a:t>
            </a:r>
            <a:r>
              <a:rPr lang="ru-RU" dirty="0">
                <a:solidFill>
                  <a:srgbClr val="202124"/>
                </a:solidFill>
                <a:latin typeface="Google Sans"/>
              </a:rPr>
              <a:t>на муниципальном уровне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36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Диссеминация педагогического опыта </a:t>
            </a:r>
            <a:r>
              <a:rPr lang="ru-RU" dirty="0" smtClean="0"/>
              <a:t>ОО</a:t>
            </a:r>
            <a:br>
              <a:rPr lang="ru-RU" dirty="0" smtClean="0"/>
            </a:br>
            <a:r>
              <a:rPr lang="ru-RU" dirty="0" smtClean="0"/>
              <a:t>(федеральный/ региональный уровни)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0808"/>
            <a:ext cx="9144000" cy="415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6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Диссеминация педагогического опыта </a:t>
            </a:r>
            <a:r>
              <a:rPr lang="ru-RU" dirty="0" smtClean="0"/>
              <a:t>ОО</a:t>
            </a:r>
            <a:br>
              <a:rPr lang="ru-RU" dirty="0" smtClean="0"/>
            </a:br>
            <a:r>
              <a:rPr lang="ru-RU" dirty="0" smtClean="0"/>
              <a:t>(муниципальный уровень)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792"/>
            <a:ext cx="9144000" cy="443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3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544616"/>
          </a:xfrm>
        </p:spPr>
        <p:txBody>
          <a:bodyPr/>
          <a:lstStyle/>
          <a:p>
            <a:r>
              <a:rPr lang="ru-RU" sz="2800" dirty="0" smtClean="0"/>
              <a:t>Среди направлений деятельности БП преобладают ФГОС, НП «Образование», инклюзия.</a:t>
            </a:r>
            <a:endParaRPr lang="ru-RU" sz="2800" dirty="0"/>
          </a:p>
          <a:p>
            <a:r>
              <a:rPr lang="ru-RU" sz="2800" dirty="0" smtClean="0"/>
              <a:t>В рамках проектов ИРО преобладает деятельность БП, </a:t>
            </a:r>
            <a:r>
              <a:rPr lang="ru-RU" sz="2800" dirty="0" smtClean="0"/>
              <a:t>курируемых </a:t>
            </a:r>
            <a:r>
              <a:rPr lang="ru-RU" sz="2800" dirty="0" smtClean="0"/>
              <a:t>РМЦ.</a:t>
            </a:r>
          </a:p>
          <a:p>
            <a:r>
              <a:rPr lang="ru-RU" sz="2800" dirty="0" smtClean="0"/>
              <a:t>Реализация нововведений в образовательной практике преобладает у БП: РМЦ, КОО.</a:t>
            </a:r>
          </a:p>
          <a:p>
            <a:r>
              <a:rPr lang="ru-RU" sz="2800" dirty="0" smtClean="0"/>
              <a:t>БП активно участвуют в реализации </a:t>
            </a:r>
            <a:r>
              <a:rPr lang="ru-RU" sz="2800" dirty="0" smtClean="0"/>
              <a:t>ДПП.</a:t>
            </a:r>
            <a:endParaRPr lang="ru-RU" sz="2800" dirty="0" smtClean="0"/>
          </a:p>
          <a:p>
            <a:r>
              <a:rPr lang="ru-RU" sz="2800" dirty="0" smtClean="0"/>
              <a:t>Опыт БП представлен на разных уровнях: федеральном, региональном, муниципальном.</a:t>
            </a:r>
            <a:endParaRPr lang="ru-RU" sz="2800" dirty="0"/>
          </a:p>
          <a:p>
            <a:r>
              <a:rPr lang="ru-RU" sz="2800" dirty="0"/>
              <a:t>Наблюдается активное использование ресурсов базовых </a:t>
            </a:r>
            <a:r>
              <a:rPr lang="ru-RU" sz="2800" dirty="0" smtClean="0"/>
              <a:t>площадок.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565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/>
              <a:t>Предложения: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328592"/>
          </a:xfrm>
        </p:spPr>
        <p:txBody>
          <a:bodyPr/>
          <a:lstStyle/>
          <a:p>
            <a:r>
              <a:rPr lang="ru-RU" dirty="0">
                <a:solidFill>
                  <a:srgbClr val="0046D2"/>
                </a:solidFill>
              </a:rPr>
              <a:t>Считать удовлетворительной деятельность БП </a:t>
            </a:r>
            <a:r>
              <a:rPr lang="ru-RU" dirty="0" smtClean="0">
                <a:solidFill>
                  <a:srgbClr val="0046D2"/>
                </a:solidFill>
              </a:rPr>
              <a:t>в 1 </a:t>
            </a:r>
            <a:r>
              <a:rPr lang="ru-RU" dirty="0">
                <a:solidFill>
                  <a:srgbClr val="0046D2"/>
                </a:solidFill>
              </a:rPr>
              <a:t>полугодии </a:t>
            </a:r>
            <a:r>
              <a:rPr lang="ru-RU" dirty="0" smtClean="0">
                <a:solidFill>
                  <a:srgbClr val="0046D2"/>
                </a:solidFill>
              </a:rPr>
              <a:t>2022 </a:t>
            </a:r>
            <a:r>
              <a:rPr lang="ru-RU" dirty="0">
                <a:solidFill>
                  <a:srgbClr val="0046D2"/>
                </a:solidFill>
              </a:rPr>
              <a:t>г.</a:t>
            </a:r>
          </a:p>
          <a:p>
            <a:pPr marL="0" indent="0">
              <a:buNone/>
            </a:pPr>
            <a:r>
              <a:rPr lang="ru-RU" dirty="0"/>
              <a:t>(согласно Приложения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>
                <a:solidFill>
                  <a:srgbClr val="0046D2"/>
                </a:solidFill>
              </a:rPr>
              <a:t>Признать удовлетворительной деятельность </a:t>
            </a:r>
            <a:r>
              <a:rPr lang="ru-RU" dirty="0"/>
              <a:t>5 БП, завершивших работу </a:t>
            </a:r>
            <a:r>
              <a:rPr lang="ru-RU" dirty="0" smtClean="0"/>
              <a:t>в 1 </a:t>
            </a:r>
            <a:r>
              <a:rPr lang="ru-RU" dirty="0"/>
              <a:t>полугодии </a:t>
            </a:r>
            <a:r>
              <a:rPr lang="ru-RU" dirty="0" smtClean="0"/>
              <a:t>2022 </a:t>
            </a:r>
            <a:r>
              <a:rPr lang="ru-RU" dirty="0" smtClean="0"/>
              <a:t>года.</a:t>
            </a:r>
            <a:endParaRPr lang="ru-RU" dirty="0"/>
          </a:p>
          <a:p>
            <a:r>
              <a:rPr lang="ru-RU" dirty="0" smtClean="0">
                <a:solidFill>
                  <a:srgbClr val="0046D2"/>
                </a:solidFill>
              </a:rPr>
              <a:t>Руководителям СП </a:t>
            </a:r>
            <a:r>
              <a:rPr lang="ru-RU" dirty="0" smtClean="0"/>
              <a:t>лично осуществлять контроль за актуальностью информации, указываемой в заполняемых формах при предоставлении отчета по </a:t>
            </a:r>
            <a:r>
              <a:rPr lang="ru-RU" dirty="0" smtClean="0"/>
              <a:t>БП.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9211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23-06-53 </a:t>
            </a:r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>
                <a:hlinkClick r:id="rId2"/>
              </a:rPr>
              <a:t>rcnit@iro.yar.ru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>
                <a:hlinkClick r:id="rId3"/>
              </a:rPr>
              <a:t>ulanova@iro.yar.ru</a:t>
            </a:r>
            <a:endParaRPr lang="en-US" sz="2000" b="1"/>
          </a:p>
          <a:p>
            <a:pPr marL="0" indent="0" algn="ctr"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документы: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908719"/>
            <a:ext cx="8424936" cy="1800200"/>
          </a:xfrm>
        </p:spPr>
        <p:txBody>
          <a:bodyPr/>
          <a:lstStyle/>
          <a:p>
            <a:pPr algn="just"/>
            <a:r>
              <a:rPr lang="ru-RU" sz="2200" dirty="0"/>
              <a:t>Положение о базовой площадке Государственного образовательного автономного учреждения Ярославской области «Институт развития образования» (приказ от 14.02.2017 №01-03/27 «Об утверждении Положения о базовой площадке Института в новой редакции»)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835696" y="2704355"/>
            <a:ext cx="6851104" cy="223224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>
                <a:solidFill>
                  <a:srgbClr val="0070C0"/>
                </a:solidFill>
              </a:rPr>
              <a:t>Целью</a:t>
            </a:r>
            <a:r>
              <a:rPr lang="ru-RU" sz="1600" dirty="0">
                <a:solidFill>
                  <a:srgbClr val="0070C0"/>
                </a:solidFill>
              </a:rPr>
              <a:t> деятельности базовой площадки Института является обеспечение модернизации и развития инновационной инфраструктуры в системе образования, создание условий для профессионального развития педагогических и руководящих работников системы образования , а также для проведения научных исследований в области образования, организации работы профессиональных сообществ педагогов о руководителей ОО, временных творческих групп по приоритетным направлениям развития РСО, организации работы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936604"/>
            <a:ext cx="8579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План работы ГАУ ДПО ЯО «Институт развития образования» на 2022 год, часть 2 (Научно- методическая, организационно-методическая, информационно-аналитическая и проектная деятельность)</a:t>
            </a:r>
          </a:p>
        </p:txBody>
      </p:sp>
    </p:spTree>
    <p:extLst>
      <p:ext uri="{BB962C8B-B14F-4D97-AF65-F5344CB8AC3E}">
        <p14:creationId xmlns:p14="http://schemas.microsoft.com/office/powerpoint/2010/main" val="272274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r>
              <a:rPr lang="ru-RU" sz="3200" dirty="0"/>
              <a:t>Статистика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354808"/>
              </p:ext>
            </p:extLst>
          </p:nvPr>
        </p:nvGraphicFramePr>
        <p:xfrm>
          <a:off x="13602" y="548679"/>
          <a:ext cx="9130399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9904767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6695215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15868975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3657599877"/>
                    </a:ext>
                  </a:extLst>
                </a:gridCol>
              </a:tblGrid>
              <a:tr h="584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БП (форма)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01.01.22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15.03.22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 представлена информация по следующим БП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Отчет 1 п/г 2022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8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КДО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19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ЦРПО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ГПОУ ЯО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Угличский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индустриально-педагогический колледж (15.03.22), ГПОУ ЯО Ярославский градостроительный колледж, ГПОУ  ЯО ЯТЭК (14.06.22)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МОУ Левобережная школа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Тутаевского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МР, МОУ «Средняя школа №60» </a:t>
                      </a:r>
                      <a:r>
                        <a:rPr lang="ru-RU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г.Ярославля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МБОУ «Средняя школа №1» Даниловского МР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7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РМЦ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МОУ ДО ЦВР Ростовский МР (24.01.22)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78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ЦВиС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85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КИО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МДОУ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№4 «Буратино»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Тутаевский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МР (24.01.22)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6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ЦНППМ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ЦРКП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8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ЦОМ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*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МОУ средняя школа №89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г.Ярославля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(24.01.22)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844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r>
              <a:rPr lang="ru-RU" sz="3200" dirty="0"/>
              <a:t>Статистика</a:t>
            </a:r>
          </a:p>
        </p:txBody>
      </p:sp>
      <p:sp>
        <p:nvSpPr>
          <p:cNvPr id="5" name="AutoShape 2" descr="Диаграмма ответов в Формах. Вопрос: Название СП. Количество ответов: 54 ответа."/>
          <p:cNvSpPr>
            <a:spLocks noChangeAspect="1" noChangeArrowheads="1"/>
          </p:cNvSpPr>
          <p:nvPr/>
        </p:nvSpPr>
        <p:spPr bwMode="auto">
          <a:xfrm>
            <a:off x="155575" y="84138"/>
            <a:ext cx="2336750" cy="23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555159"/>
              </p:ext>
            </p:extLst>
          </p:nvPr>
        </p:nvGraphicFramePr>
        <p:xfrm>
          <a:off x="0" y="76470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716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Направления деятельности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793395"/>
              </p:ext>
            </p:extLst>
          </p:nvPr>
        </p:nvGraphicFramePr>
        <p:xfrm>
          <a:off x="0" y="908720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15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Деятельность БП в рамках проектов ИРО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86686"/>
              </p:ext>
            </p:extLst>
          </p:nvPr>
        </p:nvGraphicFramePr>
        <p:xfrm>
          <a:off x="-1" y="1196751"/>
          <a:ext cx="9144000" cy="5184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9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697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СП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effectLst/>
                        </a:rPr>
                        <a:t>к-во проектов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</a:rPr>
                        <a:t>мероп</a:t>
                      </a:r>
                      <a:r>
                        <a:rPr lang="ru-RU" sz="2800" u="none" strike="noStrike" dirty="0">
                          <a:effectLst/>
                        </a:rPr>
                        <a:t>, нет проектов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</a:rPr>
                        <a:t>мероп</a:t>
                      </a:r>
                      <a:r>
                        <a:rPr lang="ru-RU" sz="2800" u="none" strike="noStrike" dirty="0">
                          <a:effectLst/>
                        </a:rPr>
                        <a:t>, есть проекты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39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 dirty="0">
                          <a:effectLst/>
                        </a:rPr>
                        <a:t>КДО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(81)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ЦРПО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КОО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РМЦ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(54)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ЦВиС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КИО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ЦНППМ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800" u="none" strike="noStrike">
                          <a:effectLst/>
                        </a:rPr>
                        <a:t>ЦРКП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6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нововведений  в образовательной практике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03EA2CB-4FDB-4271-944D-0459B49A5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086356"/>
              </p:ext>
            </p:extLst>
          </p:nvPr>
        </p:nvGraphicFramePr>
        <p:xfrm>
          <a:off x="0" y="980728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03EA2CB-4FDB-4271-944D-0459B49A5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279782"/>
              </p:ext>
            </p:extLst>
          </p:nvPr>
        </p:nvGraphicFramePr>
        <p:xfrm>
          <a:off x="0" y="980728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619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2"/>
          </a:xfrm>
        </p:spPr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реализации ДПП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969158"/>
              </p:ext>
            </p:extLst>
          </p:nvPr>
        </p:nvGraphicFramePr>
        <p:xfrm>
          <a:off x="0" y="692696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752311"/>
              </p:ext>
            </p:extLst>
          </p:nvPr>
        </p:nvGraphicFramePr>
        <p:xfrm>
          <a:off x="0" y="692696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558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2"/>
          </a:xfrm>
        </p:spPr>
        <p:txBody>
          <a:bodyPr>
            <a:no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БП в реализации ДПП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935558"/>
              </p:ext>
            </p:extLst>
          </p:nvPr>
        </p:nvGraphicFramePr>
        <p:xfrm>
          <a:off x="0" y="76470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663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4562</TotalTime>
  <Words>595</Words>
  <Application>Microsoft Office PowerPoint</Application>
  <PresentationFormat>Экран (4:3)</PresentationFormat>
  <Paragraphs>181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Google Sans</vt:lpstr>
      <vt:lpstr>Тема Office</vt:lpstr>
      <vt:lpstr>Презентация PowerPoint</vt:lpstr>
      <vt:lpstr>Нормативные документы:</vt:lpstr>
      <vt:lpstr>Статистика</vt:lpstr>
      <vt:lpstr>Статистика</vt:lpstr>
      <vt:lpstr>Направления деятельности</vt:lpstr>
      <vt:lpstr>Деятельность БП в рамках проектов ИРО</vt:lpstr>
      <vt:lpstr>Реализация нововведений  в образовательной практике</vt:lpstr>
      <vt:lpstr>Участие БП в реализации ДПП</vt:lpstr>
      <vt:lpstr>Участие БП в реализации ДПП</vt:lpstr>
      <vt:lpstr>Участие БП в реализации ДПП</vt:lpstr>
      <vt:lpstr>Диссеминация педагогического опыта ОО</vt:lpstr>
      <vt:lpstr>Диссеминация педагогического опыта ОО (федеральный/ региональный уровни)</vt:lpstr>
      <vt:lpstr>Диссеминация педагогического опыта ОО (муниципальный уровень)</vt:lpstr>
      <vt:lpstr>Выводы:</vt:lpstr>
      <vt:lpstr>Предложения: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Галина Александровна Уланова</cp:lastModifiedBy>
  <cp:revision>425</cp:revision>
  <cp:lastPrinted>2018-12-21T10:24:24Z</cp:lastPrinted>
  <dcterms:created xsi:type="dcterms:W3CDTF">2015-05-19T06:32:44Z</dcterms:created>
  <dcterms:modified xsi:type="dcterms:W3CDTF">2022-06-09T07:15:31Z</dcterms:modified>
</cp:coreProperties>
</file>