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43" r:id="rId2"/>
    <p:sldId id="421" r:id="rId3"/>
    <p:sldId id="426" r:id="rId4"/>
    <p:sldId id="440" r:id="rId5"/>
    <p:sldId id="423" r:id="rId6"/>
    <p:sldId id="441" r:id="rId7"/>
    <p:sldId id="443" r:id="rId8"/>
    <p:sldId id="429" r:id="rId9"/>
    <p:sldId id="453" r:id="rId10"/>
    <p:sldId id="454" r:id="rId11"/>
    <p:sldId id="457" r:id="rId12"/>
    <p:sldId id="455" r:id="rId13"/>
    <p:sldId id="430" r:id="rId14"/>
    <p:sldId id="444" r:id="rId15"/>
    <p:sldId id="446" r:id="rId16"/>
    <p:sldId id="447" r:id="rId17"/>
    <p:sldId id="448" r:id="rId18"/>
    <p:sldId id="458" r:id="rId19"/>
    <p:sldId id="449" r:id="rId20"/>
    <p:sldId id="450" r:id="rId21"/>
    <p:sldId id="427" r:id="rId22"/>
    <p:sldId id="283" r:id="rId2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  <a:srgbClr val="990000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3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48;&#1056;&#1054;\&#1041;&#1072;&#1079;&#1086;&#1074;&#1099;&#1077;%20&#1087;&#1083;&#1086;&#1097;&#1072;&#1076;&#1082;&#1080;%20&#1048;&#1056;&#1054;\2023\2023-05-20%20Otchet%20po%20bazovym%20ploshchadkam%20IRO%20za%201%20polugodie%202023%20goda%20po%20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48;&#1056;&#1054;\&#1041;&#1072;&#1079;&#1086;&#1074;&#1099;&#1077;%20&#1087;&#1083;&#1086;&#1097;&#1072;&#1076;&#1082;&#1080;%20&#1048;&#1056;&#1054;\2023\2023-05-20%20Otchet%20po%20bazovym%20ploshchadkam%20IRO%20za%201%20polugodie%202023%20goda%20po%20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48;&#1056;&#1054;\&#1041;&#1072;&#1079;&#1086;&#1074;&#1099;&#1077;%20&#1087;&#1083;&#1086;&#1097;&#1072;&#1076;&#1082;&#1080;%20&#1048;&#1056;&#1054;\2023\2023-05-20%20Otchet%20po%20bazovym%20ploshchadkam%20IRO%20za%201%20polugodie%202023%20goda%20po%20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48;&#1056;&#1054;\&#1041;&#1072;&#1079;&#1086;&#1074;&#1099;&#1077;%20&#1087;&#1083;&#1086;&#1097;&#1072;&#1076;&#1082;&#1080;%20&#1048;&#1056;&#1054;\2023\2023-05-20%20Otchet%20po%20bazovym%20ploshchadkam%20IRO%20za%201%20polugodie%202023%20goda%20po%20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/>
              <a:t>Количество БП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Sheet!$D$57:$D$65</c:f>
              <c:numCache>
                <c:formatCode>General</c:formatCode>
                <c:ptCount val="9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12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C6-4FC5-90CF-47A1F6F4D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020288"/>
        <c:axId val="219144960"/>
      </c:barChart>
      <c:catAx>
        <c:axId val="219020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144960"/>
        <c:crosses val="autoZero"/>
        <c:auto val="1"/>
        <c:lblAlgn val="ctr"/>
        <c:lblOffset val="100"/>
        <c:noMultiLvlLbl val="0"/>
      </c:catAx>
      <c:valAx>
        <c:axId val="219144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02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мероприятий по </a:t>
            </a:r>
            <a:r>
              <a:rPr lang="ru-RU" dirty="0" smtClean="0"/>
              <a:t>СП, % 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0041984"/>
        <c:axId val="220043520"/>
      </c:barChart>
      <c:catAx>
        <c:axId val="220041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043520"/>
        <c:crosses val="autoZero"/>
        <c:auto val="1"/>
        <c:lblAlgn val="ctr"/>
        <c:lblOffset val="100"/>
        <c:noMultiLvlLbl val="0"/>
      </c:catAx>
      <c:valAx>
        <c:axId val="220043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04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Реализация программ ДПО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Не реализовывались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Sheet!$H$57:$H$65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8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12</c:v>
                </c:pt>
                <c:pt idx="7">
                  <c:v>6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DF-41F5-B24E-D6F488305637}"/>
            </c:ext>
          </c:extLst>
        </c:ser>
        <c:ser>
          <c:idx val="1"/>
          <c:order val="1"/>
          <c:tx>
            <c:v>"16 - 35 ч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Sheet!$I$57:$I$65</c:f>
              <c:numCache>
                <c:formatCode>General</c:formatCode>
                <c:ptCount val="9"/>
                <c:pt idx="0">
                  <c:v>17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DF-41F5-B24E-D6F488305637}"/>
            </c:ext>
          </c:extLst>
        </c:ser>
        <c:ser>
          <c:idx val="2"/>
          <c:order val="2"/>
          <c:tx>
            <c:v>36- 72 ч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Sheet!$J$57:$J$65</c:f>
              <c:numCache>
                <c:formatCode>General</c:formatCode>
                <c:ptCount val="9"/>
                <c:pt idx="0">
                  <c:v>9</c:v>
                </c:pt>
                <c:pt idx="1">
                  <c:v>9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DF-41F5-B24E-D6F488305637}"/>
            </c:ext>
          </c:extLst>
        </c:ser>
        <c:ser>
          <c:idx val="3"/>
          <c:order val="3"/>
          <c:tx>
            <c:v>от 250 ч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Sheet!$K$57:$K$65</c:f>
              <c:numCache>
                <c:formatCode>General</c:formatCode>
                <c:ptCount val="9"/>
                <c:pt idx="0">
                  <c:v>6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DF-41F5-B24E-D6F488305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0437120"/>
        <c:axId val="220447104"/>
      </c:barChart>
      <c:catAx>
        <c:axId val="22043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447104"/>
        <c:crosses val="autoZero"/>
        <c:auto val="1"/>
        <c:lblAlgn val="ctr"/>
        <c:lblOffset val="100"/>
        <c:noMultiLvlLbl val="0"/>
      </c:catAx>
      <c:valAx>
        <c:axId val="22044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43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реализуемых программ </a:t>
            </a:r>
            <a:r>
              <a:rPr lang="ru-RU" dirty="0" smtClean="0"/>
              <a:t>ДПО, шт.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0803840"/>
        <c:axId val="220805376"/>
      </c:barChart>
      <c:catAx>
        <c:axId val="22080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805376"/>
        <c:crosses val="autoZero"/>
        <c:auto val="1"/>
        <c:lblAlgn val="ctr"/>
        <c:lblOffset val="100"/>
        <c:noMultiLvlLbl val="0"/>
      </c:catAx>
      <c:valAx>
        <c:axId val="220805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080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Количество научно-методических разработок, внедренных в </a:t>
            </a:r>
            <a:r>
              <a:rPr lang="ru-RU" dirty="0"/>
              <a:t>практику</a:t>
            </a:r>
          </a:p>
        </c:rich>
      </c:tx>
      <c:layout>
        <c:manualLayout>
          <c:xMode val="edge"/>
          <c:yMode val="edge"/>
          <c:x val="0.1481608710143317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Sheet!$L$57:$L$65</c:f>
              <c:numCache>
                <c:formatCode>General</c:formatCode>
                <c:ptCount val="9"/>
                <c:pt idx="0">
                  <c:v>0</c:v>
                </c:pt>
                <c:pt idx="1">
                  <c:v>10</c:v>
                </c:pt>
                <c:pt idx="2">
                  <c:v>14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12</c:v>
                </c:pt>
                <c:pt idx="7">
                  <c:v>0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FE-40D1-AD41-51E65EA6A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0829952"/>
        <c:axId val="220835840"/>
      </c:barChart>
      <c:catAx>
        <c:axId val="22082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835840"/>
        <c:crosses val="autoZero"/>
        <c:auto val="1"/>
        <c:lblAlgn val="ctr"/>
        <c:lblOffset val="100"/>
        <c:noMultiLvlLbl val="0"/>
      </c:catAx>
      <c:valAx>
        <c:axId val="22083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82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/>
              <a:t>Количество </a:t>
            </a:r>
            <a:r>
              <a:rPr lang="ru-RU" sz="2000" dirty="0" smtClean="0"/>
              <a:t>разработок ИРО, </a:t>
            </a:r>
            <a:r>
              <a:rPr lang="ru-RU" sz="2000" dirty="0" smtClean="0"/>
              <a:t>в которых принимала участие БП</a:t>
            </a:r>
            <a:endParaRPr lang="ru-RU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Sheet!$C$57:$C$65</c:f>
              <c:strCache>
                <c:ptCount val="9"/>
                <c:pt idx="0">
                  <c:v>КДО</c:v>
                </c:pt>
                <c:pt idx="1">
                  <c:v>КИО</c:v>
                </c:pt>
                <c:pt idx="2">
                  <c:v>КОО</c:v>
                </c:pt>
                <c:pt idx="3">
                  <c:v>РМЦ</c:v>
                </c:pt>
                <c:pt idx="4">
                  <c:v>ЦНППМ ПР</c:v>
                </c:pt>
                <c:pt idx="5">
                  <c:v>ЦОМ</c:v>
                </c:pt>
                <c:pt idx="6">
                  <c:v>ЦРКП</c:v>
                </c:pt>
                <c:pt idx="7">
                  <c:v>ЦРПО</c:v>
                </c:pt>
                <c:pt idx="8">
                  <c:v>ЦСВР</c:v>
                </c:pt>
              </c:strCache>
            </c:strRef>
          </c:cat>
          <c:val>
            <c:numRef>
              <c:f>Sheet!$N$57:$N$65</c:f>
              <c:numCache>
                <c:formatCode>General</c:formatCode>
                <c:ptCount val="9"/>
                <c:pt idx="0">
                  <c:v>0</c:v>
                </c:pt>
                <c:pt idx="1">
                  <c:v>9</c:v>
                </c:pt>
                <c:pt idx="2">
                  <c:v>22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43</c:v>
                </c:pt>
                <c:pt idx="7">
                  <c:v>0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9C-4D2A-9553-9539E7998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0877568"/>
        <c:axId val="220879104"/>
      </c:barChart>
      <c:catAx>
        <c:axId val="22087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879104"/>
        <c:crosses val="autoZero"/>
        <c:auto val="1"/>
        <c:lblAlgn val="ctr"/>
        <c:lblOffset val="100"/>
        <c:noMultiLvlLbl val="0"/>
      </c:catAx>
      <c:valAx>
        <c:axId val="22087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87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реализуемых программ </a:t>
            </a:r>
            <a:r>
              <a:rPr lang="ru-RU" dirty="0" smtClean="0"/>
              <a:t>ДПО, шт.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0899584"/>
        <c:axId val="220930048"/>
      </c:barChart>
      <c:catAx>
        <c:axId val="22089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930048"/>
        <c:crosses val="autoZero"/>
        <c:auto val="1"/>
        <c:lblAlgn val="ctr"/>
        <c:lblOffset val="100"/>
        <c:noMultiLvlLbl val="0"/>
      </c:catAx>
      <c:valAx>
        <c:axId val="220930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0899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25.05.2023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feed?section=search&amp;q=#%D0%AF%D0%B7%D0%B0%D0%B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hyperlink" Target="mailto:rcnit@iro.yar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5401"/>
            <a:ext cx="8319868" cy="947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085184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Уланова Галина Александровна, проректор ГАУ ДПО ЯО «Институт развития образования»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Ярославль,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25 мая 2023 </a:t>
            </a: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1988840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46D2"/>
                </a:solidFill>
              </a:rPr>
              <a:t>О результатах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r>
              <a:rPr lang="ru-RU" sz="3600" b="1" dirty="0">
                <a:solidFill>
                  <a:srgbClr val="0046D2"/>
                </a:solidFill>
              </a:rPr>
              <a:t>деятельности  базовых площадок ИРО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r>
              <a:rPr lang="ru-RU" sz="3600" b="1" dirty="0">
                <a:solidFill>
                  <a:srgbClr val="0046D2"/>
                </a:solidFill>
              </a:rPr>
              <a:t>в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endParaRPr lang="ru-RU" sz="3600" b="1" dirty="0">
              <a:solidFill>
                <a:srgbClr val="0046D2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46D2"/>
                </a:solidFill>
              </a:rPr>
              <a:t>I</a:t>
            </a:r>
            <a:r>
              <a:rPr lang="ru-RU" sz="3600" b="1" dirty="0" smtClean="0">
                <a:solidFill>
                  <a:srgbClr val="0046D2"/>
                </a:solidFill>
              </a:rPr>
              <a:t> полугодии </a:t>
            </a:r>
            <a:r>
              <a:rPr lang="en-US" sz="3600" b="1" dirty="0" smtClean="0">
                <a:solidFill>
                  <a:srgbClr val="0046D2"/>
                </a:solidFill>
              </a:rPr>
              <a:t>202</a:t>
            </a:r>
            <a:r>
              <a:rPr lang="ru-RU" sz="3600" b="1" dirty="0" smtClean="0">
                <a:solidFill>
                  <a:srgbClr val="0046D2"/>
                </a:solidFill>
              </a:rPr>
              <a:t>3</a:t>
            </a:r>
            <a:r>
              <a:rPr lang="en-US" sz="3600" b="1" dirty="0" smtClean="0">
                <a:solidFill>
                  <a:srgbClr val="0046D2"/>
                </a:solidFill>
              </a:rPr>
              <a:t> </a:t>
            </a:r>
            <a:r>
              <a:rPr lang="ru-RU" sz="3600" b="1" dirty="0" smtClean="0">
                <a:solidFill>
                  <a:srgbClr val="0046D2"/>
                </a:solidFill>
              </a:rPr>
              <a:t>года</a:t>
            </a:r>
            <a:endParaRPr lang="ru-RU" sz="3600" b="1" dirty="0">
              <a:solidFill>
                <a:srgbClr val="0046D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научно-методических разработок в практику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832648"/>
          </a:xfrm>
        </p:spPr>
        <p:txBody>
          <a:bodyPr/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</a:t>
            </a:r>
            <a:r>
              <a:rPr lang="ru-RU" sz="1600" dirty="0" smtClean="0"/>
              <a:t>, темы</a:t>
            </a:r>
          </a:p>
          <a:p>
            <a:pPr>
              <a:buFontTx/>
              <a:buChar char="-"/>
            </a:pPr>
            <a:r>
              <a:rPr lang="ru-RU" sz="1600" dirty="0" smtClean="0"/>
              <a:t>Технология </a:t>
            </a:r>
            <a:r>
              <a:rPr lang="ru-RU" sz="1600" dirty="0"/>
              <a:t>"День единого </a:t>
            </a:r>
            <a:r>
              <a:rPr lang="ru-RU" sz="1600" dirty="0" smtClean="0"/>
              <a:t>текста«,</a:t>
            </a:r>
          </a:p>
          <a:p>
            <a:pPr>
              <a:buFontTx/>
              <a:buChar char="-"/>
            </a:pPr>
            <a:r>
              <a:rPr lang="ru-RU" sz="1600" dirty="0"/>
              <a:t>Реализация «Концепции преподавания учебного предмета «Физическая культура» в образовательных организациях Ярославской области: методические </a:t>
            </a:r>
            <a:r>
              <a:rPr lang="ru-RU" sz="1600" dirty="0" smtClean="0"/>
              <a:t>рекомендации,</a:t>
            </a:r>
          </a:p>
          <a:p>
            <a:pPr>
              <a:buFontTx/>
              <a:buChar char="-"/>
            </a:pPr>
            <a:r>
              <a:rPr lang="ru-RU" sz="1600" dirty="0"/>
              <a:t>Коллекция цифровых ресурсов для реализации "перевернутого обучения" немецкому языку и английскому как второму </a:t>
            </a:r>
            <a:r>
              <a:rPr lang="ru-RU" sz="1600" dirty="0" smtClean="0"/>
              <a:t>иностранному,</a:t>
            </a:r>
          </a:p>
          <a:p>
            <a:pPr>
              <a:buFontTx/>
              <a:buChar char="-"/>
            </a:pPr>
            <a:r>
              <a:rPr lang="ru-RU" sz="1600" dirty="0"/>
              <a:t>Организационные механизмы сопровождения процесса формирования финансовой грамотности </a:t>
            </a:r>
            <a:r>
              <a:rPr lang="ru-RU" sz="1600" dirty="0" smtClean="0"/>
              <a:t>обучающихся</a:t>
            </a:r>
          </a:p>
          <a:p>
            <a:pPr>
              <a:buFontTx/>
              <a:buChar char="-"/>
            </a:pPr>
            <a:endParaRPr lang="ru-RU" sz="1600" dirty="0"/>
          </a:p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РМЦ</a:t>
            </a:r>
          </a:p>
          <a:p>
            <a:pPr>
              <a:buFontTx/>
              <a:buChar char="-"/>
            </a:pPr>
            <a:r>
              <a:rPr lang="ru-RU" sz="1600" dirty="0" smtClean="0"/>
              <a:t>Сборник </a:t>
            </a:r>
            <a:r>
              <a:rPr lang="ru-RU" sz="1600" dirty="0"/>
              <a:t>материалов II Региональной научно-практическая конференции «Техническое творчество Ярославской области: проектная деятельность» </a:t>
            </a:r>
            <a:r>
              <a:rPr lang="ru-RU" sz="1600" dirty="0" smtClean="0"/>
              <a:t>,</a:t>
            </a:r>
          </a:p>
          <a:p>
            <a:pPr>
              <a:buFontTx/>
              <a:buChar char="-"/>
            </a:pPr>
            <a:r>
              <a:rPr lang="ru-RU" sz="1600" dirty="0"/>
              <a:t>Комплект материалов «Методический арсенал педагога дополнительного образования</a:t>
            </a:r>
            <a:r>
              <a:rPr lang="ru-RU" sz="1600" dirty="0" smtClean="0"/>
              <a:t>»,</a:t>
            </a:r>
          </a:p>
          <a:p>
            <a:pPr>
              <a:buFontTx/>
              <a:buChar char="-"/>
            </a:pPr>
            <a:endParaRPr lang="ru-RU" sz="1600" dirty="0"/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ЦНППМ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lang="ru-RU" sz="1600" dirty="0" smtClean="0"/>
              <a:t>, тема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Социально-психологические </a:t>
            </a:r>
            <a:r>
              <a:rPr lang="ru-RU" sz="1600" dirty="0"/>
              <a:t>особенности наставничества как вида деятельности. Учебно-методическое </a:t>
            </a:r>
            <a:r>
              <a:rPr lang="ru-RU" sz="1600" dirty="0" smtClean="0"/>
              <a:t>пособие,</a:t>
            </a:r>
          </a:p>
          <a:p>
            <a:pPr>
              <a:buFontTx/>
              <a:buChar char="-"/>
            </a:pPr>
            <a:endParaRPr lang="ru-RU" sz="1600" dirty="0"/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ЦОМ</a:t>
            </a:r>
            <a:r>
              <a:rPr lang="ru-RU" sz="1600" dirty="0"/>
              <a:t>, тема</a:t>
            </a:r>
          </a:p>
          <a:p>
            <a:pPr>
              <a:buFontTx/>
              <a:buChar char="-"/>
            </a:pPr>
            <a:r>
              <a:rPr lang="ru-RU" sz="1600" dirty="0" smtClean="0"/>
              <a:t>Рабочая </a:t>
            </a:r>
            <a:r>
              <a:rPr lang="ru-RU" sz="1600" dirty="0"/>
              <a:t>программа воспитания как средство формирования функциональной грамотности в </a:t>
            </a:r>
            <a:r>
              <a:rPr lang="ru-RU" sz="1600" dirty="0" smtClean="0"/>
              <a:t>школе</a:t>
            </a:r>
          </a:p>
          <a:p>
            <a:pPr marL="0" indent="0">
              <a:buNone/>
            </a:pPr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3864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научно-методических разработок в практику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688632"/>
          </a:xfrm>
        </p:spPr>
        <p:txBody>
          <a:bodyPr/>
          <a:lstStyle/>
          <a:p>
            <a:r>
              <a:rPr lang="ru-RU" sz="1600" dirty="0" smtClean="0"/>
              <a:t>ЦРКП, темы</a:t>
            </a:r>
          </a:p>
          <a:p>
            <a:pPr>
              <a:buFontTx/>
              <a:buChar char="-"/>
            </a:pPr>
            <a:r>
              <a:rPr lang="ru-RU" sz="1600" dirty="0" smtClean="0"/>
              <a:t>Программа </a:t>
            </a:r>
            <a:r>
              <a:rPr lang="ru-RU" sz="1600" dirty="0" err="1"/>
              <a:t>антирисковых</a:t>
            </a:r>
            <a:r>
              <a:rPr lang="ru-RU" sz="1600" dirty="0"/>
              <a:t> мер профилактики учебной </a:t>
            </a:r>
            <a:r>
              <a:rPr lang="ru-RU" sz="1600" dirty="0" err="1" smtClean="0"/>
              <a:t>неуспешности</a:t>
            </a:r>
            <a:r>
              <a:rPr lang="ru-RU" sz="1600" dirty="0" smtClean="0"/>
              <a:t>,</a:t>
            </a:r>
          </a:p>
          <a:p>
            <a:pPr>
              <a:buFontTx/>
              <a:buChar char="-"/>
            </a:pPr>
            <a:r>
              <a:rPr lang="ru-RU" sz="1600" dirty="0"/>
              <a:t>Стратегическая сессия "Формирование системы профилактики учебной </a:t>
            </a:r>
            <a:r>
              <a:rPr lang="ru-RU" sz="1600" dirty="0" err="1"/>
              <a:t>неуспешности</a:t>
            </a:r>
            <a:r>
              <a:rPr lang="ru-RU" sz="1600" dirty="0"/>
              <a:t> в школе«,</a:t>
            </a:r>
          </a:p>
          <a:p>
            <a:pPr>
              <a:buFontTx/>
              <a:buChar char="-"/>
            </a:pPr>
            <a:r>
              <a:rPr lang="ru-RU" sz="1600" dirty="0"/>
              <a:t>Методические рекомендации по разработке программы </a:t>
            </a:r>
            <a:r>
              <a:rPr lang="ru-RU" sz="1600" dirty="0" err="1"/>
              <a:t>антирисковых</a:t>
            </a:r>
            <a:r>
              <a:rPr lang="ru-RU" sz="1600" dirty="0"/>
              <a:t> мер профилактики учебной </a:t>
            </a:r>
            <a:r>
              <a:rPr lang="ru-RU" sz="1600" dirty="0" err="1"/>
              <a:t>неуспешности</a:t>
            </a:r>
            <a:endParaRPr lang="ru-RU" sz="1600" dirty="0"/>
          </a:p>
          <a:p>
            <a:pPr>
              <a:buFontTx/>
              <a:buChar char="-"/>
            </a:pPr>
            <a:r>
              <a:rPr lang="ru-RU" sz="1600" dirty="0"/>
              <a:t> ЛНА (проекты и изменения) по работе с детьми "Скрытые" ОВЗ и с детьми с неродным русским языком (мигранты),</a:t>
            </a:r>
          </a:p>
          <a:p>
            <a:endParaRPr lang="ru-RU" sz="1600" dirty="0"/>
          </a:p>
          <a:p>
            <a:r>
              <a:rPr lang="ru-RU" sz="1600" dirty="0" smtClean="0"/>
              <a:t>ЦСВР, темы</a:t>
            </a:r>
          </a:p>
          <a:p>
            <a:pPr>
              <a:buFontTx/>
              <a:buChar char="-"/>
            </a:pPr>
            <a:r>
              <a:rPr lang="ru-RU" sz="1600" dirty="0" smtClean="0"/>
              <a:t>Моделирование </a:t>
            </a:r>
            <a:r>
              <a:rPr lang="ru-RU" sz="1600" dirty="0"/>
              <a:t>воспитательной работы в группе детского </a:t>
            </a:r>
            <a:r>
              <a:rPr lang="ru-RU" sz="1600" dirty="0" smtClean="0"/>
              <a:t>дома,</a:t>
            </a:r>
          </a:p>
          <a:p>
            <a:pPr>
              <a:buFontTx/>
              <a:buChar char="-"/>
            </a:pPr>
            <a:r>
              <a:rPr lang="ru-RU" sz="1600" dirty="0"/>
              <a:t>Опыт использования технологии дог-</a:t>
            </a:r>
            <a:r>
              <a:rPr lang="ru-RU" sz="1600" dirty="0" err="1"/>
              <a:t>анвентор</a:t>
            </a:r>
            <a:r>
              <a:rPr lang="ru-RU" sz="1600" dirty="0"/>
              <a:t> в группе детей с ОВЗ для формирования интереса к социально-бытовым </a:t>
            </a:r>
            <a:r>
              <a:rPr lang="ru-RU" sz="1600" dirty="0" smtClean="0"/>
              <a:t>навыкам,</a:t>
            </a:r>
          </a:p>
          <a:p>
            <a:pPr>
              <a:buFontTx/>
              <a:buChar char="-"/>
            </a:pPr>
            <a:r>
              <a:rPr lang="ru-RU" sz="1600" dirty="0"/>
              <a:t>Профилактика </a:t>
            </a:r>
            <a:r>
              <a:rPr lang="ru-RU" sz="1600" dirty="0" err="1"/>
              <a:t>девиантного</a:t>
            </a:r>
            <a:r>
              <a:rPr lang="ru-RU" sz="1600" dirty="0"/>
              <a:t> поведения в детско-подростковой </a:t>
            </a:r>
            <a:r>
              <a:rPr lang="ru-RU" sz="1600" dirty="0" smtClean="0"/>
              <a:t>среде,</a:t>
            </a:r>
          </a:p>
          <a:p>
            <a:pPr>
              <a:buFontTx/>
              <a:buChar char="-"/>
            </a:pPr>
            <a:r>
              <a:rPr lang="ru-RU" sz="1600" dirty="0"/>
              <a:t>Методическое обеспечение деятельности педагога-психолога в условиях повышения качества образования в </a:t>
            </a:r>
            <a:r>
              <a:rPr lang="ru-RU" sz="1600" dirty="0" smtClean="0"/>
              <a:t>школе,</a:t>
            </a:r>
          </a:p>
          <a:p>
            <a:pPr>
              <a:buFontTx/>
              <a:buChar char="-"/>
            </a:pPr>
            <a:r>
              <a:rPr lang="ru-RU" sz="1600" dirty="0"/>
              <a:t>Формирование коммуникативных компетенций педагогов детского сада. Модели работы с </a:t>
            </a:r>
            <a:r>
              <a:rPr lang="ru-RU" sz="1600" dirty="0" smtClean="0"/>
              <a:t>родителями</a:t>
            </a:r>
          </a:p>
          <a:p>
            <a:pPr>
              <a:buFontTx/>
              <a:buChar char="-"/>
            </a:pPr>
            <a:r>
              <a:rPr lang="ru-RU" sz="1600" dirty="0"/>
              <a:t>Рекомендации родителям по взаимодействию с </a:t>
            </a:r>
            <a:r>
              <a:rPr lang="ru-RU" sz="1600" dirty="0" err="1"/>
              <a:t>гиперактивным</a:t>
            </a:r>
            <a:r>
              <a:rPr lang="ru-RU" sz="1600" dirty="0"/>
              <a:t> ребенком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185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научно-методических разработок в практику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256584"/>
          </a:xfrm>
        </p:spPr>
        <p:txBody>
          <a:bodyPr/>
          <a:lstStyle/>
          <a:p>
            <a:r>
              <a:rPr lang="ru-RU" sz="2400" dirty="0"/>
              <a:t>Семь </a:t>
            </a:r>
            <a:r>
              <a:rPr lang="ru-RU" sz="2400" dirty="0" smtClean="0"/>
              <a:t>СП внедряют научно-методический разработки в практику.</a:t>
            </a:r>
          </a:p>
          <a:p>
            <a:r>
              <a:rPr lang="ru-RU" sz="2400" dirty="0" smtClean="0"/>
              <a:t> Темы разработок в основном соответствуют направлениям деятельности БП.</a:t>
            </a:r>
          </a:p>
          <a:p>
            <a:r>
              <a:rPr lang="ru-RU" sz="2400" dirty="0" smtClean="0"/>
              <a:t>Не во всех разработках указаны выходные данные или основания для разработки в рамках ГЗ ИРО.</a:t>
            </a:r>
          </a:p>
          <a:p>
            <a:r>
              <a:rPr lang="ru-RU" sz="2400" dirty="0" smtClean="0"/>
              <a:t>Два СП не предусматривают на данный момент по направлению деятельности БП внедрение научно-методических разработок в практику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7354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в разработках ИРО 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2159"/>
              </p:ext>
            </p:extLst>
          </p:nvPr>
        </p:nvGraphicFramePr>
        <p:xfrm>
          <a:off x="0" y="980728"/>
          <a:ext cx="91440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3360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в разработках ИРО </a:t>
            </a:r>
            <a:endParaRPr lang="ru-RU" sz="24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688632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1600" dirty="0" smtClean="0"/>
              <a:t>Разработка </a:t>
            </a:r>
            <a:r>
              <a:rPr lang="ru-RU" sz="1600" dirty="0"/>
              <a:t>и размещение в приложении к методическим рекомендациям дополнительной общеразвивающей программы в области физической культуры и спорта «Подвижки детишкам</a:t>
            </a:r>
            <a:r>
              <a:rPr lang="ru-RU" sz="1600" dirty="0" smtClean="0"/>
              <a:t>». Организация </a:t>
            </a:r>
            <a:r>
              <a:rPr lang="ru-RU" sz="1600" dirty="0"/>
              <a:t>физического развития детей дошкольного возраста в образовательных организациях : методические рекомендации / А. П. Щербак. — Электрон. текстовые дан. (1,03 </a:t>
            </a:r>
            <a:r>
              <a:rPr lang="ru-RU" sz="1600" dirty="0" err="1"/>
              <a:t>Mb</a:t>
            </a:r>
            <a:r>
              <a:rPr lang="ru-RU" sz="1600" dirty="0"/>
              <a:t>). – Ярославль : ГАУ ДПО ЯО ИРО, — 2023. (Физическая культура и спорт)</a:t>
            </a:r>
          </a:p>
          <a:p>
            <a:pPr>
              <a:buFontTx/>
              <a:buChar char="-"/>
            </a:pPr>
            <a:r>
              <a:rPr lang="ru-RU" sz="1600" dirty="0"/>
              <a:t>Конкурсные материалы двух участников Регионального этапа Всероссийского конкурса профессионального мастерства работников сферы дополнительного образования «Сердце отдаю детям</a:t>
            </a:r>
            <a:r>
              <a:rPr lang="ru-RU" sz="1600" dirty="0" smtClean="0"/>
              <a:t>»: дополнительная </a:t>
            </a:r>
            <a:r>
              <a:rPr lang="ru-RU" sz="1600" dirty="0"/>
              <a:t>образовательная </a:t>
            </a:r>
            <a:r>
              <a:rPr lang="ru-RU" sz="1600" dirty="0" smtClean="0"/>
              <a:t>программа, видеоролик</a:t>
            </a:r>
          </a:p>
          <a:p>
            <a:pPr>
              <a:buFontTx/>
              <a:buChar char="-"/>
            </a:pPr>
            <a:r>
              <a:rPr lang="ru-RU" sz="1600" dirty="0"/>
              <a:t>Программа по развитию продуктивного мышления (для педагогов) – 2 CD </a:t>
            </a:r>
            <a:r>
              <a:rPr lang="ru-RU" sz="1600" dirty="0" smtClean="0"/>
              <a:t>диска</a:t>
            </a:r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Разработка </a:t>
            </a:r>
            <a:r>
              <a:rPr lang="ru-RU" sz="1600" dirty="0"/>
              <a:t>программы стажировки на базе учреждения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Стратегическая </a:t>
            </a:r>
            <a:r>
              <a:rPr lang="ru-RU" sz="1600" dirty="0"/>
              <a:t>сессия "Формирование системы профилактики учебной </a:t>
            </a:r>
            <a:r>
              <a:rPr lang="ru-RU" sz="1600" dirty="0" err="1"/>
              <a:t>неуспешности</a:t>
            </a:r>
            <a:r>
              <a:rPr lang="ru-RU" sz="1600" dirty="0"/>
              <a:t> в школе«,</a:t>
            </a:r>
          </a:p>
          <a:p>
            <a:pPr>
              <a:buFontTx/>
              <a:buChar char="-"/>
            </a:pPr>
            <a:r>
              <a:rPr lang="ru-RU" sz="1600" dirty="0"/>
              <a:t>Методические рекомендации по разработке программы </a:t>
            </a:r>
            <a:r>
              <a:rPr lang="ru-RU" sz="1600" dirty="0" err="1"/>
              <a:t>антирисковых</a:t>
            </a:r>
            <a:r>
              <a:rPr lang="ru-RU" sz="1600" dirty="0"/>
              <a:t> мер профилактики учебной </a:t>
            </a:r>
            <a:r>
              <a:rPr lang="ru-RU" sz="1600" dirty="0" err="1"/>
              <a:t>неуспешности</a:t>
            </a:r>
            <a:endParaRPr lang="ru-RU" sz="1600" dirty="0"/>
          </a:p>
          <a:p>
            <a:pPr>
              <a:buFontTx/>
              <a:buChar char="-"/>
            </a:pPr>
            <a:r>
              <a:rPr lang="ru-RU" sz="1600" dirty="0"/>
              <a:t> ЛНА (проекты и изменения) по работе с детьми "Скрытые" ОВЗ и с детьми с неродным русским языком (мигранты</a:t>
            </a:r>
            <a:r>
              <a:rPr lang="ru-RU" sz="1600" dirty="0" smtClean="0"/>
              <a:t>),</a:t>
            </a:r>
          </a:p>
          <a:p>
            <a:pPr>
              <a:buFontTx/>
              <a:buChar char="-"/>
            </a:pPr>
            <a:r>
              <a:rPr lang="ru-RU" sz="1600" dirty="0" smtClean="0"/>
              <a:t>Разработка </a:t>
            </a:r>
            <a:r>
              <a:rPr lang="ru-RU" sz="1600" dirty="0"/>
              <a:t>методических рекомендаций по созданию и внедрению типовой модели электронной образовательной среды, предусматривающую сетевое взаимодействие с различными контактными </a:t>
            </a:r>
            <a:r>
              <a:rPr lang="ru-RU" sz="1600" dirty="0" smtClean="0"/>
              <a:t>аудиториями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343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2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БП, завершившие работу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полугодии 2023 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380113"/>
              </p:ext>
            </p:extLst>
          </p:nvPr>
        </p:nvGraphicFramePr>
        <p:xfrm>
          <a:off x="0" y="1124744"/>
          <a:ext cx="9144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47498"/>
              </p:ext>
            </p:extLst>
          </p:nvPr>
        </p:nvGraphicFramePr>
        <p:xfrm>
          <a:off x="30016" y="1124744"/>
          <a:ext cx="9113984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592">
                  <a:extLst>
                    <a:ext uri="{9D8B030D-6E8A-4147-A177-3AD203B41FA5}">
                      <a16:colId xmlns:a16="http://schemas.microsoft.com/office/drawing/2014/main" val="1106110052"/>
                    </a:ext>
                  </a:extLst>
                </a:gridCol>
                <a:gridCol w="4329591">
                  <a:extLst>
                    <a:ext uri="{9D8B030D-6E8A-4147-A177-3AD203B41FA5}">
                      <a16:colId xmlns:a16="http://schemas.microsoft.com/office/drawing/2014/main" val="3033883934"/>
                    </a:ext>
                  </a:extLst>
                </a:gridCol>
                <a:gridCol w="3770801">
                  <a:extLst>
                    <a:ext uri="{9D8B030D-6E8A-4147-A177-3AD203B41FA5}">
                      <a16:colId xmlns:a16="http://schemas.microsoft.com/office/drawing/2014/main" val="2736413833"/>
                    </a:ext>
                  </a:extLst>
                </a:gridCol>
              </a:tblGrid>
              <a:tr h="663116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СП</a:t>
                      </a:r>
                      <a:endParaRPr lang="ru-RU" dirty="0"/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ОО</a:t>
                      </a:r>
                      <a:endParaRPr lang="ru-RU" dirty="0"/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Направление деятельности базовой площадки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extLst>
                  <a:ext uri="{0D108BD9-81ED-4DB2-BD59-A6C34878D82A}">
                    <a16:rowId xmlns:a16="http://schemas.microsoft.com/office/drawing/2014/main" val="1941516615"/>
                  </a:ext>
                </a:extLst>
              </a:tr>
              <a:tr h="1004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КОО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Название </a:t>
                      </a:r>
                      <a:r>
                        <a:rPr lang="ru-RU" sz="1600" u="none" strike="noStrike" dirty="0">
                          <a:effectLst/>
                        </a:rPr>
                        <a:t>базовой площадки: Муниципальное общеобразовательное учреждение средняя общеобразовательная школа № 20 имени П.И.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Батова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Организация внеурочной деятельности по спортивно-оздоровительному направлению в соответствии с ФГОС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extLst>
                  <a:ext uri="{0D108BD9-81ED-4DB2-BD59-A6C34878D82A}">
                    <a16:rowId xmlns:a16="http://schemas.microsoft.com/office/drawing/2014/main" val="866967925"/>
                  </a:ext>
                </a:extLst>
              </a:tr>
              <a:tr h="1140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КИО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МОУ «Средняя школа №3» </a:t>
                      </a:r>
                      <a:r>
                        <a:rPr lang="ru-RU" dirty="0" err="1" smtClean="0"/>
                        <a:t>Тутаевского</a:t>
                      </a:r>
                      <a:r>
                        <a:rPr lang="ru-RU" dirty="0" smtClean="0"/>
                        <a:t> муниципального района</a:t>
                      </a:r>
                      <a:endParaRPr lang="ru-RU" dirty="0"/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Школа - территория безопасного и здорового образа жизни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extLst>
                  <a:ext uri="{0D108BD9-81ED-4DB2-BD59-A6C34878D82A}">
                    <a16:rowId xmlns:a16="http://schemas.microsoft.com/office/drawing/2014/main" val="1833951897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ЦСВР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 Центр психолого-педагогической, медико-социальной помощи «Стимул»</a:t>
                      </a:r>
                      <a:endParaRPr lang="ru-RU" dirty="0"/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Профессиональный стандарт педагога-психолога: содержание, технологии работы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extLst>
                  <a:ext uri="{0D108BD9-81ED-4DB2-BD59-A6C34878D82A}">
                    <a16:rowId xmlns:a16="http://schemas.microsoft.com/office/drawing/2014/main" val="1407011139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МОУ «Гимназия №2», </a:t>
                      </a:r>
                      <a:r>
                        <a:rPr lang="ru-RU" dirty="0" err="1" smtClean="0"/>
                        <a:t>г.Ярославль</a:t>
                      </a:r>
                      <a:endParaRPr lang="ru-RU" dirty="0"/>
                    </a:p>
                  </a:txBody>
                  <a:tcPr marL="4092" marR="4092" marT="4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Моделирование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внутришкольной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системы оценки качества образования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92" marR="4092" marT="4092" marB="0" anchor="b"/>
                </a:tc>
                <a:extLst>
                  <a:ext uri="{0D108BD9-81ED-4DB2-BD59-A6C34878D82A}">
                    <a16:rowId xmlns:a16="http://schemas.microsoft.com/office/drawing/2014/main" val="749699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505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БП, завершившие работу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полугодии 2023 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00600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общеобразовательное учреждение средняя общеобразовательная школа № 20 имени П.И.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Батова</a:t>
            </a:r>
            <a:endParaRPr lang="ru-RU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ru-RU" sz="2000" dirty="0" smtClean="0"/>
              <a:t>Распространение </a:t>
            </a:r>
            <a:r>
              <a:rPr lang="ru-RU" sz="2000" dirty="0"/>
              <a:t>опыта по разработке и реализации программ внеурочной деятельности по спортивно-оздоровительному направлению в соответствии с </a:t>
            </a:r>
            <a:r>
              <a:rPr lang="ru-RU" sz="2000" dirty="0" smtClean="0"/>
              <a:t>ФГОС </a:t>
            </a:r>
            <a:r>
              <a:rPr lang="ru-RU" sz="2000" dirty="0"/>
              <a:t>(семинары-практикумы, мастер-классы, тренинги).  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/>
              <a:t>Предоставление методических материалов по внеурочной деятельности по спортивно-оздоровительному направлению в формах: диагностических методик по освоению программ внеурочной деятельности, индивидуальных карт обучающихся, рабочих программ, методических разработок и рекомендаций по внедрению и их </a:t>
            </a:r>
            <a:r>
              <a:rPr lang="ru-RU" sz="2000" dirty="0" smtClean="0"/>
              <a:t>использования </a:t>
            </a:r>
            <a:r>
              <a:rPr lang="ru-RU" sz="2000" dirty="0"/>
              <a:t>в образовательной деятельности.  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/>
              <a:t>Сопровождение и наставничество учителей физической культуры по направлению деятельности Базовой площадки (в очной и заочной </a:t>
            </a:r>
            <a:r>
              <a:rPr lang="ru-RU" sz="2000" dirty="0" smtClean="0"/>
              <a:t>форме).</a:t>
            </a:r>
          </a:p>
          <a:p>
            <a:pPr>
              <a:buFontTx/>
              <a:buChar char="-"/>
            </a:pPr>
            <a:r>
              <a:rPr lang="ru-RU" sz="2000" dirty="0"/>
              <a:t>Отработка механизма социального партнерства с учреждениями ЯО, вовлеченными в совместную </a:t>
            </a:r>
            <a:r>
              <a:rPr lang="ru-RU" sz="2000" dirty="0" smtClean="0"/>
              <a:t>работу.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9342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БП, завершившие работу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полугодии 2023 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481481"/>
            <a:ext cx="9144000" cy="5472608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«Средняя школа №3»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Тутаевского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муниципального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района</a:t>
            </a:r>
          </a:p>
          <a:p>
            <a:r>
              <a:rPr lang="ru-RU" sz="1600" i="1" dirty="0" err="1" smtClean="0"/>
              <a:t>Стажировочная</a:t>
            </a:r>
            <a:r>
              <a:rPr lang="ru-RU" sz="1600" i="1" dirty="0" smtClean="0"/>
              <a:t> площадка ГАУ ДПО ЯО при реализации учебных мероприятий</a:t>
            </a:r>
            <a:r>
              <a:rPr lang="ru-RU" sz="1600" dirty="0" smtClean="0"/>
              <a:t>: </a:t>
            </a:r>
          </a:p>
          <a:p>
            <a:pPr marL="0" indent="0">
              <a:buNone/>
            </a:pPr>
            <a:r>
              <a:rPr lang="ru-RU" sz="1600" dirty="0" smtClean="0"/>
              <a:t>- </a:t>
            </a:r>
            <a:r>
              <a:rPr lang="ru-RU" sz="1600" dirty="0"/>
              <a:t>ППК «Формирование </a:t>
            </a:r>
            <a:r>
              <a:rPr lang="ru-RU" sz="1600" dirty="0" err="1"/>
              <a:t>здоровьсберегающей</a:t>
            </a:r>
            <a:r>
              <a:rPr lang="ru-RU" sz="1600" dirty="0"/>
              <a:t> компетентности педагогических работников» (56 ч.) – проведено 7 групп</a:t>
            </a:r>
          </a:p>
          <a:p>
            <a:pPr marL="0" indent="0">
              <a:buNone/>
            </a:pPr>
            <a:r>
              <a:rPr lang="ru-RU" sz="1600" dirty="0"/>
              <a:t>- ППК «Организация питания детей в образовательных организациях» (48 ч.) – проведено 4 группы</a:t>
            </a:r>
          </a:p>
          <a:p>
            <a:pPr marL="0" indent="0">
              <a:buNone/>
            </a:pPr>
            <a:r>
              <a:rPr lang="ru-RU" sz="1600" dirty="0"/>
              <a:t>- Семинары по вопросам здорового и безопасного образа жизни – проведено 9 мероприятий</a:t>
            </a:r>
          </a:p>
          <a:p>
            <a:r>
              <a:rPr lang="ru-RU" sz="1600" i="1" dirty="0" smtClean="0"/>
              <a:t>Представлен </a:t>
            </a:r>
            <a:r>
              <a:rPr lang="ru-RU" sz="1600" i="1" dirty="0"/>
              <a:t>опыт работы ОО в пособиях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smtClean="0"/>
              <a:t>- Охрана </a:t>
            </a:r>
            <a:r>
              <a:rPr lang="ru-RU" sz="1600" dirty="0"/>
              <a:t>зрения обучающихся [Текст]: практическое пособие/ Иерусалимцева О.В., </a:t>
            </a:r>
            <a:r>
              <a:rPr lang="ru-RU" sz="1600" dirty="0" err="1"/>
              <a:t>Крикушина</a:t>
            </a:r>
            <a:r>
              <a:rPr lang="ru-RU" sz="1600" dirty="0"/>
              <a:t> Л.М., Грачева Н.А. — Ярославль: ГАУ ДПО ЯО ИРО, 2019. — 51 с.</a:t>
            </a:r>
          </a:p>
          <a:p>
            <a:pPr marL="0" indent="0">
              <a:buNone/>
            </a:pPr>
            <a:r>
              <a:rPr lang="ru-RU" sz="1600" dirty="0" smtClean="0"/>
              <a:t>- Методическая </a:t>
            </a:r>
            <a:r>
              <a:rPr lang="ru-RU" sz="1600" dirty="0"/>
              <a:t>разработка «Деятельность школьного спортивного клуба в общеобразовательной организации» (Составитель: Смирнова Любовь Евгеньевна, учитель физической культуры МОУ средняя школа №3 ТМР)</a:t>
            </a:r>
          </a:p>
          <a:p>
            <a:r>
              <a:rPr lang="ru-RU" sz="1600" i="1" dirty="0" smtClean="0"/>
              <a:t>Апробация </a:t>
            </a:r>
            <a:r>
              <a:rPr lang="ru-RU" sz="1600" i="1" dirty="0"/>
              <a:t>рецептур блюд для двух сборников рецептур для детей школьного возраста </a:t>
            </a:r>
          </a:p>
          <a:p>
            <a:pPr marL="0" indent="0">
              <a:buNone/>
            </a:pPr>
            <a:r>
              <a:rPr lang="ru-RU" sz="1600" dirty="0"/>
              <a:t>- Питание детей в образовательных организациях: методические рекомендации [Текст] / Иерусалимцева О.В., </a:t>
            </a:r>
            <a:r>
              <a:rPr lang="ru-RU" sz="1600" dirty="0" err="1"/>
              <a:t>Яланузян</a:t>
            </a:r>
            <a:r>
              <a:rPr lang="ru-RU" sz="1600" dirty="0"/>
              <a:t> И.Ю. — Ярославль: ГАУ ДПО ЯО ИРО, 2021. —  230 с.</a:t>
            </a:r>
          </a:p>
          <a:p>
            <a:pPr marL="0" indent="0">
              <a:buNone/>
            </a:pPr>
            <a:r>
              <a:rPr lang="ru-RU" sz="1600" dirty="0"/>
              <a:t>- Организация лечебного и диетического питания детей в образовательной организации: методические рекомендации / Иерусалимцева О.В., </a:t>
            </a:r>
            <a:r>
              <a:rPr lang="ru-RU" sz="1600" dirty="0" err="1"/>
              <a:t>Тигина</a:t>
            </a:r>
            <a:r>
              <a:rPr lang="ru-RU" sz="1600" dirty="0"/>
              <a:t> О.Ю., </a:t>
            </a:r>
            <a:r>
              <a:rPr lang="ru-RU" sz="1600" dirty="0" err="1"/>
              <a:t>Яланузян</a:t>
            </a:r>
            <a:r>
              <a:rPr lang="ru-RU" sz="1600" dirty="0"/>
              <a:t> И.Ю. — Ярославль., 2023. —   258 </a:t>
            </a:r>
            <a:r>
              <a:rPr lang="ru-RU" sz="1600" dirty="0" smtClean="0"/>
              <a:t>с.</a:t>
            </a:r>
          </a:p>
        </p:txBody>
      </p:sp>
    </p:spTree>
    <p:extLst>
      <p:ext uri="{BB962C8B-B14F-4D97-AF65-F5344CB8AC3E}">
        <p14:creationId xmlns:p14="http://schemas.microsoft.com/office/powerpoint/2010/main" val="3086985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12568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«Гимназия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№2»,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г.Ярославль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/>
              <a:t>Распространение опыта</a:t>
            </a:r>
          </a:p>
          <a:p>
            <a:pPr>
              <a:buFontTx/>
              <a:buChar char="-"/>
            </a:pPr>
            <a:r>
              <a:rPr lang="ru-RU" sz="2000" dirty="0" smtClean="0"/>
              <a:t> в рамках деятельности </a:t>
            </a:r>
            <a:r>
              <a:rPr lang="ru-RU" sz="2000" dirty="0"/>
              <a:t>профессионального сообщества центров образования «Точка роста» Ярославской области #</a:t>
            </a:r>
            <a:r>
              <a:rPr lang="ru-RU" sz="2000" dirty="0" err="1" smtClean="0"/>
              <a:t>ЯТочкароста</a:t>
            </a:r>
            <a:r>
              <a:rPr lang="ru-RU" sz="2000" dirty="0" smtClean="0"/>
              <a:t>, </a:t>
            </a:r>
          </a:p>
          <a:p>
            <a:pPr>
              <a:buFontTx/>
              <a:buChar char="-"/>
            </a:pPr>
            <a:r>
              <a:rPr lang="ru-RU" sz="2000" dirty="0"/>
              <a:t>для  педагогов центров образования «Точка роста» 2021 и 2022 </a:t>
            </a:r>
            <a:r>
              <a:rPr lang="ru-RU" sz="2000" dirty="0" err="1" smtClean="0"/>
              <a:t>г.г</a:t>
            </a:r>
            <a:r>
              <a:rPr lang="ru-RU" sz="2000" dirty="0" smtClean="0"/>
              <a:t>,</a:t>
            </a:r>
          </a:p>
          <a:p>
            <a:pPr>
              <a:buFontTx/>
              <a:buChar char="-"/>
            </a:pPr>
            <a:r>
              <a:rPr lang="ru-RU" sz="2000" dirty="0"/>
              <a:t> в рамках деятельности профессионального </a:t>
            </a:r>
            <a:r>
              <a:rPr lang="ru-RU" sz="2000" dirty="0" smtClean="0"/>
              <a:t>сообщества </a:t>
            </a:r>
            <a:r>
              <a:rPr lang="ru-RU" sz="2000" dirty="0">
                <a:hlinkClick r:id="rId2"/>
              </a:rPr>
              <a:t>#</a:t>
            </a:r>
            <a:r>
              <a:rPr lang="ru-RU" sz="2000" dirty="0" smtClean="0">
                <a:hlinkClick r:id="rId2"/>
              </a:rPr>
              <a:t>Язам</a:t>
            </a:r>
            <a:r>
              <a:rPr lang="ru-RU" sz="2000" dirty="0" smtClean="0"/>
              <a:t>-22</a:t>
            </a:r>
          </a:p>
          <a:p>
            <a:pPr>
              <a:buFontTx/>
              <a:buChar char="-"/>
            </a:pPr>
            <a:endParaRPr lang="ru-RU" sz="2000" dirty="0"/>
          </a:p>
          <a:p>
            <a:r>
              <a:rPr lang="ru-RU" sz="2000" dirty="0" smtClean="0"/>
              <a:t>Обобщение опыта</a:t>
            </a:r>
          </a:p>
          <a:p>
            <a:pPr>
              <a:buFontTx/>
              <a:buChar char="-"/>
            </a:pPr>
            <a:r>
              <a:rPr lang="ru-RU" sz="2000" dirty="0"/>
              <a:t>Мониторинг эффективности руководителя: инструментарий и использование результатов: методические рекомендации / сост. Н. В. Шляхтина. — Электрон. текстовые дан. (648 </a:t>
            </a:r>
            <a:r>
              <a:rPr lang="ru-RU" sz="2000" dirty="0" err="1"/>
              <a:t>Кb</a:t>
            </a:r>
            <a:r>
              <a:rPr lang="ru-RU" sz="2000" dirty="0"/>
              <a:t>). — Ярославль: ГАУ ДПО ЯО ИРО, 2023.</a:t>
            </a:r>
          </a:p>
          <a:p>
            <a:pPr>
              <a:buFontTx/>
              <a:buChar char="-"/>
            </a:pPr>
            <a:r>
              <a:rPr lang="ru-RU" sz="2000" dirty="0" smtClean="0"/>
              <a:t>Выступление на межрегиональной конференции «Сельская школа» (2023 г), подготовлена статья</a:t>
            </a:r>
          </a:p>
          <a:p>
            <a:pPr marL="0" indent="0">
              <a:buNone/>
            </a:pPr>
            <a:endParaRPr lang="ru-RU" sz="1600" dirty="0" smtClean="0"/>
          </a:p>
          <a:p>
            <a:pPr>
              <a:buFontTx/>
              <a:buChar char="-"/>
            </a:pP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БП, завершившие работу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полугодии 2023 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8476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БП, завершившие работу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полугодии 2023 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 Центр психолого-педагогической, медико-социальной помощи «Стимул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000" dirty="0" smtClean="0"/>
          </a:p>
          <a:p>
            <a:pPr marL="0" indent="0">
              <a:buNone/>
            </a:pPr>
            <a:r>
              <a:rPr lang="ru-RU" sz="1600" dirty="0"/>
              <a:t>1.Распространение опыта технологий и способов работы педагога-психолога в рамках профессионального стандарта. </a:t>
            </a:r>
            <a:br>
              <a:rPr lang="ru-RU" sz="1600" dirty="0"/>
            </a:br>
            <a:r>
              <a:rPr lang="ru-RU" sz="1600" dirty="0" smtClean="0"/>
              <a:t>(повышение </a:t>
            </a:r>
            <a:r>
              <a:rPr lang="ru-RU" sz="1600" dirty="0"/>
              <a:t>коммуникативной, рефлексивной компетентности педагога-психолога . Проведение семинаров, </a:t>
            </a:r>
            <a:r>
              <a:rPr lang="ru-RU" sz="1600" dirty="0" smtClean="0"/>
              <a:t>мастер-классов</a:t>
            </a:r>
            <a:r>
              <a:rPr lang="ru-RU" sz="1600" dirty="0"/>
              <a:t>, круглых столов</a:t>
            </a:r>
            <a:r>
              <a:rPr lang="ru-RU" sz="1600" dirty="0" smtClean="0"/>
              <a:t>).</a:t>
            </a:r>
          </a:p>
          <a:p>
            <a:pPr marL="0" indent="0">
              <a:buNone/>
            </a:pPr>
            <a:r>
              <a:rPr lang="ru-RU" sz="1600" dirty="0"/>
              <a:t>2.Разработаны и применяются в 5 ППК методические материалы (информационные, кейсы, задания для практических и самостоятельных работ, представлены в системе ЭРА-скоп).</a:t>
            </a:r>
            <a:br>
              <a:rPr lang="ru-RU" sz="1600" dirty="0"/>
            </a:br>
            <a:r>
              <a:rPr lang="ru-RU" sz="1600" dirty="0" smtClean="0"/>
              <a:t>3.Обучение </a:t>
            </a:r>
            <a:r>
              <a:rPr lang="ru-RU" sz="1600" dirty="0"/>
              <a:t>педагогов-психологов ОО механизмам сопровождения индивидуальной программы обучающихся и воспитанников (в ходе КПК, семинаров).</a:t>
            </a:r>
            <a:br>
              <a:rPr lang="ru-RU" sz="1600" dirty="0"/>
            </a:br>
            <a:r>
              <a:rPr lang="ru-RU" sz="1600" dirty="0" smtClean="0"/>
              <a:t>4.Тиражирование </a:t>
            </a:r>
            <a:r>
              <a:rPr lang="ru-RU" sz="1600" dirty="0"/>
              <a:t>опыта по содержанию и технологиям работы педагогов-психологов ТМР.</a:t>
            </a:r>
            <a:br>
              <a:rPr lang="ru-RU" sz="1600" dirty="0"/>
            </a:br>
            <a:r>
              <a:rPr lang="ru-RU" sz="1600" dirty="0" smtClean="0"/>
              <a:t>Программы </a:t>
            </a:r>
            <a:r>
              <a:rPr lang="ru-RU" sz="1600" dirty="0"/>
              <a:t>профилактической и социально-педагогической направленности представлены в реестре лучших практик ИРО.</a:t>
            </a:r>
            <a:br>
              <a:rPr lang="ru-RU" sz="1600" dirty="0"/>
            </a:br>
            <a:r>
              <a:rPr lang="ru-RU" sz="1600" dirty="0" smtClean="0"/>
              <a:t>Публикации </a:t>
            </a:r>
            <a:r>
              <a:rPr lang="ru-RU" sz="1600" dirty="0"/>
              <a:t>на сайте ИРО, сборниках ИРО "Развитие профессионального потенциала педагога-психолога: содержание и технологии работы" (2 сборника :2020г. и 2022 г.).</a:t>
            </a:r>
            <a:br>
              <a:rPr lang="ru-RU" sz="1600" dirty="0"/>
            </a:br>
            <a:r>
              <a:rPr lang="ru-RU" sz="1600" dirty="0" smtClean="0"/>
              <a:t>Ежегодно </a:t>
            </a:r>
            <a:r>
              <a:rPr lang="ru-RU" sz="1600" dirty="0"/>
              <a:t>статьи и доклады на Международных научных конференциях:</a:t>
            </a:r>
          </a:p>
          <a:p>
            <a:pPr marL="0" indent="0">
              <a:buNone/>
            </a:pPr>
            <a:r>
              <a:rPr lang="ru-RU" sz="1600" dirty="0"/>
              <a:t>- Боярова Е. С., Петрова С. А. Создание мотивирующей воспитывающей среды для развития таланта и одаренности в дополнительном образовании. Эффективные модели и практики организации дополнительного образования детей, проживающих в сельской местности, в условиях </a:t>
            </a:r>
            <a:r>
              <a:rPr lang="ru-RU" sz="1600" dirty="0" err="1"/>
              <a:t>цифровизации</a:t>
            </a:r>
            <a:r>
              <a:rPr lang="ru-RU" sz="1600" dirty="0"/>
              <a:t> и глобального технологического обновления: материалы международной научно-практической конференции [14-15 марта 2022 г.] / под науч. ред. Л. В. </a:t>
            </a:r>
            <a:r>
              <a:rPr lang="ru-RU" sz="1600" dirty="0" err="1"/>
              <a:t>Байбородовой</a:t>
            </a:r>
            <a:r>
              <a:rPr lang="ru-RU" sz="1600" dirty="0"/>
              <a:t>. – Ярославль, 2022. – 479 с. ISBN </a:t>
            </a:r>
            <a:r>
              <a:rPr lang="ru-RU" sz="1600" dirty="0" smtClean="0"/>
              <a:t>978-5-00089-566-5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37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Нормативные документы: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908719"/>
            <a:ext cx="8424936" cy="1800200"/>
          </a:xfrm>
        </p:spPr>
        <p:txBody>
          <a:bodyPr/>
          <a:lstStyle/>
          <a:p>
            <a:pPr algn="just"/>
            <a:r>
              <a:rPr lang="ru-RU" sz="2200" dirty="0"/>
              <a:t>Положение о базовой площадке Государственного образовательного автономного учреждения Ярославской области «Институт развития образования» (приказ от 14.02.2017 №01-03/27 «Об утверждении Положения о базовой площадке Института в новой редакции»)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835696" y="2704355"/>
            <a:ext cx="6851104" cy="223224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>
                <a:solidFill>
                  <a:srgbClr val="0070C0"/>
                </a:solidFill>
              </a:rPr>
              <a:t>Целью</a:t>
            </a:r>
            <a:r>
              <a:rPr lang="ru-RU" sz="1600" dirty="0">
                <a:solidFill>
                  <a:srgbClr val="0070C0"/>
                </a:solidFill>
              </a:rPr>
              <a:t> деятельности базовой площадки Института является обеспечение модернизации и развития инновационной инфраструктуры в системе образования, создание условий для профессионального развития педагогических и руководящих работников системы образования , а также для проведения научных исследований в области образования, организации работы профессиональных сообществ педагогов о руководителей ОО, временных творческих групп по приоритетным направлениям развития РСО, организации работы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936604"/>
            <a:ext cx="8579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План работы ГАУ ДПО ЯО «Институт развития образования» на </a:t>
            </a:r>
            <a:r>
              <a:rPr lang="ru-RU" sz="2200" dirty="0" smtClean="0"/>
              <a:t>2023 </a:t>
            </a:r>
            <a:r>
              <a:rPr lang="ru-RU" sz="2200" dirty="0"/>
              <a:t>год, часть 2 (Научно- методическая, организационно-методическая, информационно-аналитическая и проектная деятельность)</a:t>
            </a:r>
          </a:p>
        </p:txBody>
      </p:sp>
    </p:spTree>
    <p:extLst>
      <p:ext uri="{BB962C8B-B14F-4D97-AF65-F5344CB8AC3E}">
        <p14:creationId xmlns:p14="http://schemas.microsoft.com/office/powerpoint/2010/main" val="2722748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БП, завершившие работу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полугодии 2023 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68863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/>
              <a:t>- Боярова Е. С., Лабутина Т. А « Развитие личностного потенциала педагога-психолога: </a:t>
            </a:r>
            <a:r>
              <a:rPr lang="ru-RU" sz="1600" dirty="0" smtClean="0"/>
              <a:t>задачи </a:t>
            </a:r>
            <a:r>
              <a:rPr lang="ru-RU" sz="1600" dirty="0"/>
              <a:t>и инструменты достижения</a:t>
            </a:r>
            <a:r>
              <a:rPr lang="ru-RU" sz="1600" dirty="0" smtClean="0"/>
              <a:t>». Педагогика </a:t>
            </a:r>
            <a:r>
              <a:rPr lang="ru-RU" sz="1600" dirty="0"/>
              <a:t>и психология современного образования: Теория и практика : материалы научно-практической конференции «Чтения Ушинского» / под науч. ред. И. Ю. Тархановой. – Ч. 2. – Ярославль : РИОЯГПУ, 2022. – 431 с</a:t>
            </a:r>
            <a:r>
              <a:rPr lang="ru-RU" sz="1600" dirty="0" smtClean="0"/>
              <a:t>. ISBN </a:t>
            </a:r>
            <a:r>
              <a:rPr lang="ru-RU" sz="1600" dirty="0"/>
              <a:t>978-5-00089-559-7978-5-00089-561-0 (Часть 2).</a:t>
            </a:r>
          </a:p>
          <a:p>
            <a:pPr marL="0" indent="0">
              <a:buNone/>
            </a:pPr>
            <a:r>
              <a:rPr lang="ru-RU" sz="1600" dirty="0"/>
              <a:t>5. Разработаны информационно-методические материалы к ППК "Актуальные вопросы развития региональной системы образования" "Профессиональная школа родителей". Вышла телепередача о проведении занятий с родителями на базе Центра "Стимул" г. Тутаева.</a:t>
            </a:r>
            <a:br>
              <a:rPr lang="ru-RU" sz="1600" dirty="0"/>
            </a:br>
            <a:r>
              <a:rPr lang="ru-RU" sz="1600" dirty="0"/>
              <a:t>6. Команда приняла участие в разработке Проекта по проблемам </a:t>
            </a:r>
            <a:r>
              <a:rPr lang="ru-RU" sz="1600" dirty="0" err="1"/>
              <a:t>неуспешности</a:t>
            </a:r>
            <a:r>
              <a:rPr lang="ru-RU" sz="1600" dirty="0"/>
              <a:t> в обучении (проект МГПУ). Материалы вошли в дорожную карту проекта.</a:t>
            </a:r>
            <a:br>
              <a:rPr lang="ru-RU" sz="1600" dirty="0"/>
            </a:br>
            <a:r>
              <a:rPr lang="ru-RU" sz="1600" dirty="0"/>
              <a:t>7.Подготовлены информационно-методические материалы, обоснование и документация для утверждения БП: Воспитание и социализация детей и подростков: содержание и технологии работы. Разработана тема: "Социокультурная среда воспитания. Современные риски воспитания. Жизненные ценности современного подростка". </a:t>
            </a:r>
          </a:p>
        </p:txBody>
      </p:sp>
    </p:spTree>
    <p:extLst>
      <p:ext uri="{BB962C8B-B14F-4D97-AF65-F5344CB8AC3E}">
        <p14:creationId xmlns:p14="http://schemas.microsoft.com/office/powerpoint/2010/main" val="1803840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/>
              <a:t>Предложения: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9378" y="836712"/>
            <a:ext cx="9203377" cy="5472608"/>
          </a:xfrm>
        </p:spPr>
        <p:txBody>
          <a:bodyPr/>
          <a:lstStyle/>
          <a:p>
            <a:r>
              <a:rPr lang="ru-RU" sz="1800" dirty="0">
                <a:solidFill>
                  <a:srgbClr val="0046D2"/>
                </a:solidFill>
              </a:rPr>
              <a:t>Считать удовлетворительной деятельность </a:t>
            </a:r>
            <a:r>
              <a:rPr lang="ru-RU" sz="1800" dirty="0" smtClean="0">
                <a:solidFill>
                  <a:srgbClr val="0046D2"/>
                </a:solidFill>
              </a:rPr>
              <a:t>50 БП в </a:t>
            </a:r>
            <a:r>
              <a:rPr lang="en-US" sz="1800" dirty="0" smtClean="0">
                <a:solidFill>
                  <a:srgbClr val="0046D2"/>
                </a:solidFill>
              </a:rPr>
              <a:t>I</a:t>
            </a:r>
            <a:r>
              <a:rPr lang="ru-RU" sz="1800" dirty="0" smtClean="0">
                <a:solidFill>
                  <a:srgbClr val="0046D2"/>
                </a:solidFill>
              </a:rPr>
              <a:t> полугодии 2023г. </a:t>
            </a:r>
            <a:r>
              <a:rPr lang="ru-RU" sz="1800" dirty="0" smtClean="0"/>
              <a:t>(</a:t>
            </a:r>
            <a:r>
              <a:rPr lang="ru-RU" sz="1800" dirty="0"/>
              <a:t>согласно Приложения</a:t>
            </a:r>
            <a:r>
              <a:rPr lang="ru-RU" sz="1800" dirty="0" smtClean="0"/>
              <a:t>), и рекомендовать продолжить работу в 2023 году</a:t>
            </a:r>
            <a:endParaRPr lang="ru-RU" sz="1800" dirty="0"/>
          </a:p>
          <a:p>
            <a:r>
              <a:rPr lang="ru-RU" sz="1800" dirty="0">
                <a:solidFill>
                  <a:srgbClr val="0046D2"/>
                </a:solidFill>
              </a:rPr>
              <a:t>Признать </a:t>
            </a:r>
            <a:r>
              <a:rPr lang="ru-RU" sz="1800" dirty="0" smtClean="0">
                <a:solidFill>
                  <a:srgbClr val="0046D2"/>
                </a:solidFill>
              </a:rPr>
              <a:t>эффективной </a:t>
            </a:r>
            <a:r>
              <a:rPr lang="ru-RU" sz="1800" dirty="0">
                <a:solidFill>
                  <a:srgbClr val="0046D2"/>
                </a:solidFill>
              </a:rPr>
              <a:t>деятельность </a:t>
            </a:r>
            <a:r>
              <a:rPr lang="ru-RU" sz="1800" dirty="0" smtClean="0"/>
              <a:t>3 БП, </a:t>
            </a:r>
            <a:r>
              <a:rPr lang="ru-RU" sz="1800" dirty="0"/>
              <a:t>завершивших работу </a:t>
            </a:r>
            <a:r>
              <a:rPr lang="ru-RU" sz="1800" dirty="0" smtClean="0"/>
              <a:t>в первом полугодии 2023 года.</a:t>
            </a:r>
          </a:p>
          <a:p>
            <a:r>
              <a:rPr lang="ru-RU" sz="1800" dirty="0">
                <a:solidFill>
                  <a:srgbClr val="0046D2"/>
                </a:solidFill>
              </a:rPr>
              <a:t>Признать эффективной деятельность </a:t>
            </a:r>
            <a:r>
              <a:rPr lang="ru-RU" sz="1800" dirty="0" smtClean="0"/>
              <a:t>1 БП ЦНППМ ПР, досрочно успешно завершивших </a:t>
            </a:r>
            <a:r>
              <a:rPr lang="ru-RU" sz="1800" dirty="0" smtClean="0"/>
              <a:t>работу (срок 20.06.2023). </a:t>
            </a:r>
            <a:endParaRPr lang="ru-RU" sz="1800" dirty="0" smtClean="0"/>
          </a:p>
          <a:p>
            <a:r>
              <a:rPr lang="ru-RU" sz="1800" dirty="0" smtClean="0">
                <a:solidFill>
                  <a:srgbClr val="0046D2"/>
                </a:solidFill>
              </a:rPr>
              <a:t>Рекомендовать </a:t>
            </a:r>
          </a:p>
          <a:p>
            <a:pPr>
              <a:buFontTx/>
              <a:buChar char="-"/>
            </a:pPr>
            <a:r>
              <a:rPr lang="ru-RU" sz="1800" dirty="0" smtClean="0"/>
              <a:t>ректорату в рамках внутрифирменного обучения во </a:t>
            </a:r>
            <a:r>
              <a:rPr lang="en-US" sz="1800" dirty="0" smtClean="0"/>
              <a:t>II</a:t>
            </a:r>
            <a:r>
              <a:rPr lang="ru-RU" sz="1800" dirty="0" smtClean="0"/>
              <a:t> полугодии 2023 года провести </a:t>
            </a:r>
            <a:r>
              <a:rPr lang="ru-RU" sz="1800" dirty="0" smtClean="0"/>
              <a:t>семинар по проработке вопроса включения направления деятельности БП в содержание научно-методических разработок ИРО и внедрения в широкую практику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/>
              <a:t>руководителям СП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при </a:t>
            </a:r>
            <a:r>
              <a:rPr lang="ru-RU" sz="1800" dirty="0"/>
              <a:t>подготовке отчета за 2023 год руководствоваться планом работы БП и Планом работы ГАУ ДПО ЯО ИРО на 2023 год, часть </a:t>
            </a:r>
            <a:r>
              <a:rPr lang="ru-RU" sz="1800" dirty="0" smtClean="0"/>
              <a:t>2,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осуществлять качественный контроль за деятельностью БП, </a:t>
            </a:r>
          </a:p>
          <a:p>
            <a:pPr marL="0" indent="0">
              <a:buNone/>
            </a:pPr>
            <a:r>
              <a:rPr lang="ru-RU" sz="1800" dirty="0" smtClean="0"/>
              <a:t>согласовывать с другими руководителями сопровождение БП одной </a:t>
            </a:r>
            <a:r>
              <a:rPr lang="ru-RU" sz="1800" dirty="0" smtClean="0"/>
              <a:t>ОО</a:t>
            </a:r>
            <a:r>
              <a:rPr lang="ru-RU" sz="1800" smtClean="0"/>
              <a:t>, участвующей </a:t>
            </a:r>
            <a:r>
              <a:rPr lang="ru-RU" sz="1800" dirty="0" smtClean="0"/>
              <a:t>в </a:t>
            </a:r>
            <a:r>
              <a:rPr lang="ru-RU" sz="1800" smtClean="0"/>
              <a:t>нескольких направлениях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39211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>
                <a:solidFill>
                  <a:srgbClr val="990000"/>
                </a:solidFill>
                <a:latin typeface="+mn-lt"/>
              </a:rPr>
              <a:t>Благодарю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>
              <a:solidFill>
                <a:srgbClr val="99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2000" b="1" dirty="0"/>
              <a:t>Контактная информация:</a:t>
            </a:r>
          </a:p>
          <a:p>
            <a:pPr marL="0" indent="0" algn="ctr">
              <a:buNone/>
            </a:pPr>
            <a:r>
              <a:rPr lang="ru-RU" sz="2000" b="1" dirty="0"/>
              <a:t>Россия г. Ярославль, ул. Богдановича, 16 </a:t>
            </a:r>
          </a:p>
          <a:p>
            <a:pPr marL="0" indent="0" algn="ctr">
              <a:buNone/>
            </a:pPr>
            <a:r>
              <a:rPr lang="ru-RU" sz="2000" b="1" dirty="0"/>
              <a:t>Тел.: +7 (4852) 23-06-53 </a:t>
            </a:r>
          </a:p>
          <a:p>
            <a:pPr marL="0" indent="0" algn="ctr">
              <a:buNone/>
            </a:pPr>
            <a:r>
              <a:rPr lang="ru-RU" sz="2000" b="1" dirty="0"/>
              <a:t>Сайт: www.iro.yar.ru</a:t>
            </a:r>
          </a:p>
          <a:p>
            <a:pPr marL="0" indent="0" algn="ctr">
              <a:buNone/>
            </a:pPr>
            <a:r>
              <a:rPr lang="ru-RU" sz="2000" b="1" dirty="0" err="1"/>
              <a:t>E-mail</a:t>
            </a:r>
            <a:r>
              <a:rPr lang="ru-RU" sz="2000" b="1" dirty="0"/>
              <a:t>: </a:t>
            </a:r>
            <a:r>
              <a:rPr lang="ru-RU" sz="2000" b="1" dirty="0">
                <a:hlinkClick r:id="rId2"/>
              </a:rPr>
              <a:t>rcnit@iro.yar.ru</a:t>
            </a:r>
            <a:endParaRPr lang="en-US" sz="2000" b="1" dirty="0"/>
          </a:p>
          <a:p>
            <a:pPr marL="0" indent="0" algn="ctr">
              <a:buNone/>
            </a:pPr>
            <a:r>
              <a:rPr lang="en-US" sz="2000" b="1">
                <a:hlinkClick r:id="rId3"/>
              </a:rPr>
              <a:t>ulanova@iro.yar.ru</a:t>
            </a:r>
            <a:endParaRPr lang="en-US" sz="2000" b="1"/>
          </a:p>
          <a:p>
            <a:pPr marL="0" indent="0" algn="ctr">
              <a:buNone/>
            </a:pPr>
            <a:endParaRPr lang="ru-RU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809080"/>
              </p:ext>
            </p:extLst>
          </p:nvPr>
        </p:nvGraphicFramePr>
        <p:xfrm>
          <a:off x="0" y="1196752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558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Направления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579296" cy="5289451"/>
          </a:xfrm>
        </p:spPr>
        <p:txBody>
          <a:bodyPr/>
          <a:lstStyle/>
          <a:p>
            <a:r>
              <a:rPr lang="ru-RU" dirty="0" smtClean="0"/>
              <a:t>НП «Образование»</a:t>
            </a:r>
          </a:p>
          <a:p>
            <a:r>
              <a:rPr lang="ru-RU" dirty="0" smtClean="0"/>
              <a:t>ФГОС, </a:t>
            </a:r>
            <a:r>
              <a:rPr lang="ru-RU" dirty="0"/>
              <a:t>обновленные ФГОС, Функциональная </a:t>
            </a:r>
            <a:r>
              <a:rPr lang="ru-RU" dirty="0" smtClean="0"/>
              <a:t>грамотность</a:t>
            </a:r>
          </a:p>
          <a:p>
            <a:r>
              <a:rPr lang="ru-RU" dirty="0" smtClean="0"/>
              <a:t>Инклюзия</a:t>
            </a:r>
          </a:p>
          <a:p>
            <a:r>
              <a:rPr lang="ru-RU" dirty="0" smtClean="0"/>
              <a:t>Обновление содержания и технологий</a:t>
            </a:r>
          </a:p>
          <a:p>
            <a:r>
              <a:rPr lang="ru-RU" dirty="0" err="1" smtClean="0"/>
              <a:t>Здоровьесбережение</a:t>
            </a:r>
            <a:endParaRPr lang="ru-RU" dirty="0" smtClean="0"/>
          </a:p>
          <a:p>
            <a:r>
              <a:rPr lang="ru-RU" dirty="0" smtClean="0"/>
              <a:t>Школы с низкими образовательными результатами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15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966" y="200508"/>
            <a:ext cx="9144000" cy="908720"/>
          </a:xfrm>
        </p:spPr>
        <p:txBody>
          <a:bodyPr>
            <a:noAutofit/>
          </a:bodyPr>
          <a:lstStyle/>
          <a:p>
            <a:r>
              <a:rPr lang="ru-RU" sz="2400" dirty="0"/>
              <a:t>Участие БП при реализации программ </a:t>
            </a:r>
            <a:r>
              <a:rPr lang="ru-RU" sz="2400" dirty="0" smtClean="0"/>
              <a:t>ДПО </a:t>
            </a:r>
            <a:br>
              <a:rPr lang="ru-RU" sz="2400" dirty="0" smtClean="0"/>
            </a:br>
            <a:r>
              <a:rPr lang="ru-RU" sz="2400" dirty="0" smtClean="0"/>
              <a:t>(количество раз)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03EA2CB-4FDB-4271-944D-0459B49A58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674158"/>
              </p:ext>
            </p:extLst>
          </p:nvPr>
        </p:nvGraphicFramePr>
        <p:xfrm>
          <a:off x="0" y="1124744"/>
          <a:ext cx="9144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53306"/>
              </p:ext>
            </p:extLst>
          </p:nvPr>
        </p:nvGraphicFramePr>
        <p:xfrm>
          <a:off x="-1" y="1315227"/>
          <a:ext cx="9144001" cy="4994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1640">
                  <a:extLst>
                    <a:ext uri="{9D8B030D-6E8A-4147-A177-3AD203B41FA5}">
                      <a16:colId xmlns:a16="http://schemas.microsoft.com/office/drawing/2014/main" val="181994820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8763889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7774557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2802119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6120556"/>
                    </a:ext>
                  </a:extLst>
                </a:gridCol>
                <a:gridCol w="1475657">
                  <a:extLst>
                    <a:ext uri="{9D8B030D-6E8A-4147-A177-3AD203B41FA5}">
                      <a16:colId xmlns:a16="http://schemas.microsoft.com/office/drawing/2014/main" val="2262090422"/>
                    </a:ext>
                  </a:extLst>
                </a:gridCol>
              </a:tblGrid>
              <a:tr h="173219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Название СП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БП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Программы не реализовывались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Участие БП в реализации программ ДПО, 16-36 часов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Участие БП в реализации программ ДПО, 36-72 часов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Участие БП в реализации программ ДПО, от 250 часов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2531087882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КДО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2604632281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КИО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1386405079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КОО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1276280396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РМЦ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1338651053"/>
                  </a:ext>
                </a:extLst>
              </a:tr>
              <a:tr h="36969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ЦНППМ ПР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128832861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ЦОМ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3630304665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ЦРКП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12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893313905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ЦРПО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2920007329"/>
                  </a:ext>
                </a:extLst>
              </a:tr>
              <a:tr h="3615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ЦСВР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b"/>
                </a:tc>
                <a:extLst>
                  <a:ext uri="{0D108BD9-81ED-4DB2-BD59-A6C34878D82A}">
                    <a16:rowId xmlns:a16="http://schemas.microsoft.com/office/drawing/2014/main" val="25385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19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при реализации программ ДПО, ППК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883183"/>
              </p:ext>
            </p:extLst>
          </p:nvPr>
        </p:nvGraphicFramePr>
        <p:xfrm>
          <a:off x="0" y="1268760"/>
          <a:ext cx="914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563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в реализации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ДПП, ППП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Семь СП реализуют программы ДПО с участием БП, причем четыре из них – ППП.</a:t>
            </a:r>
          </a:p>
          <a:p>
            <a:r>
              <a:rPr lang="ru-RU" dirty="0" smtClean="0"/>
              <a:t>Два СП не реализуют программы ДПО.</a:t>
            </a:r>
          </a:p>
          <a:p>
            <a:r>
              <a:rPr lang="ru-RU" dirty="0" smtClean="0"/>
              <a:t>В реализации программ </a:t>
            </a:r>
            <a:r>
              <a:rPr lang="ru-RU" dirty="0"/>
              <a:t>ДПО </a:t>
            </a:r>
            <a:r>
              <a:rPr lang="ru-RU" dirty="0" smtClean="0"/>
              <a:t>наиболее </a:t>
            </a:r>
            <a:r>
              <a:rPr lang="ru-RU" dirty="0"/>
              <a:t>активно </a:t>
            </a:r>
            <a:r>
              <a:rPr lang="ru-RU" dirty="0" smtClean="0"/>
              <a:t>используют опыт БП следующие СП: КДО, КИО, ЦОМ, ЦНППМ ПР, ЦСВР.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66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2"/>
          </a:xfrm>
        </p:spPr>
        <p:txBody>
          <a:bodyPr>
            <a:no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научно-методических разработок в практику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969158"/>
              </p:ext>
            </p:extLst>
          </p:nvPr>
        </p:nvGraphicFramePr>
        <p:xfrm>
          <a:off x="0" y="692696"/>
          <a:ext cx="9144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214780"/>
              </p:ext>
            </p:extLst>
          </p:nvPr>
        </p:nvGraphicFramePr>
        <p:xfrm>
          <a:off x="35496" y="836712"/>
          <a:ext cx="9001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558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80512" cy="5112568"/>
          </a:xfrm>
        </p:spPr>
        <p:txBody>
          <a:bodyPr/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КДО</a:t>
            </a:r>
          </a:p>
          <a:p>
            <a:pPr>
              <a:buFontTx/>
              <a:buChar char="-"/>
            </a:pPr>
            <a:r>
              <a:rPr lang="ru-RU" sz="1800" dirty="0" smtClean="0"/>
              <a:t>Проведено </a:t>
            </a:r>
            <a:r>
              <a:rPr lang="ru-RU" sz="1800" dirty="0"/>
              <a:t>39 мероприятий. Для всех мероприятий разработан УМК (электронная версия</a:t>
            </a:r>
            <a:r>
              <a:rPr lang="ru-RU" sz="1800" dirty="0" smtClean="0"/>
              <a:t>).</a:t>
            </a:r>
          </a:p>
          <a:p>
            <a:pPr marL="0" indent="0">
              <a:buNone/>
            </a:pPr>
            <a:endParaRPr lang="ru-RU" sz="1800" dirty="0" smtClean="0"/>
          </a:p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КИО</a:t>
            </a:r>
            <a:r>
              <a:rPr lang="ru-RU" sz="1800" dirty="0" smtClean="0"/>
              <a:t>, темы</a:t>
            </a:r>
          </a:p>
          <a:p>
            <a:pPr>
              <a:buFontTx/>
              <a:buChar char="-"/>
            </a:pPr>
            <a:r>
              <a:rPr lang="ru-RU" sz="1800" dirty="0" smtClean="0"/>
              <a:t>Развитие </a:t>
            </a:r>
            <a:r>
              <a:rPr lang="ru-RU" sz="1800" dirty="0"/>
              <a:t>читательской грамотности на уроках русского языка и литературы с обучающимися с </a:t>
            </a:r>
            <a:r>
              <a:rPr lang="ru-RU" sz="1800" dirty="0" smtClean="0"/>
              <a:t>ЗПР,</a:t>
            </a:r>
          </a:p>
          <a:p>
            <a:pPr>
              <a:buFontTx/>
              <a:buChar char="-"/>
            </a:pPr>
            <a:r>
              <a:rPr lang="ru-RU" sz="1800" dirty="0"/>
              <a:t>Формирование читательской грамотности у обучающихся с ОВЗ через внеурочную </a:t>
            </a:r>
            <a:r>
              <a:rPr lang="ru-RU" sz="1800" dirty="0" smtClean="0"/>
              <a:t>деятельность,</a:t>
            </a:r>
          </a:p>
          <a:p>
            <a:pPr>
              <a:buFontTx/>
              <a:buChar char="-"/>
            </a:pPr>
            <a:r>
              <a:rPr lang="ru-RU" sz="1800" dirty="0"/>
              <a:t>Организация системы отслеживания образовательных достижений обучающихся с </a:t>
            </a:r>
            <a:r>
              <a:rPr lang="ru-RU" sz="1800" dirty="0" smtClean="0"/>
              <a:t>ЗПР,</a:t>
            </a:r>
          </a:p>
          <a:p>
            <a:pPr>
              <a:buFontTx/>
              <a:buChar char="-"/>
            </a:pPr>
            <a:r>
              <a:rPr lang="ru-RU" sz="1800" dirty="0"/>
              <a:t>Мастерская педагогического творчества «Учитель по обмену» как форма горизонтального обучения педагогов, работающих с детьми с интеллектуальными </a:t>
            </a:r>
            <a:r>
              <a:rPr lang="ru-RU" sz="1800" dirty="0" smtClean="0"/>
              <a:t>нарушениями,</a:t>
            </a:r>
          </a:p>
          <a:p>
            <a:pPr>
              <a:buFontTx/>
              <a:buChar char="-"/>
            </a:pPr>
            <a:r>
              <a:rPr lang="ru-RU" sz="1800" dirty="0"/>
              <a:t>Формы вовлечения родителей детей с ОВЗ и родителей </a:t>
            </a:r>
            <a:r>
              <a:rPr lang="ru-RU" sz="1800" dirty="0" err="1"/>
              <a:t>нейротипичных</a:t>
            </a:r>
            <a:r>
              <a:rPr lang="ru-RU" sz="1800" dirty="0"/>
              <a:t> детей в образовательный </a:t>
            </a:r>
            <a:r>
              <a:rPr lang="ru-RU" sz="1800" dirty="0" smtClean="0"/>
              <a:t>процесс инклюзивного </a:t>
            </a:r>
            <a:r>
              <a:rPr lang="ru-RU" sz="1800" dirty="0"/>
              <a:t>детского сада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476672"/>
          </a:xfrm>
        </p:spPr>
        <p:txBody>
          <a:bodyPr>
            <a:no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научно-методических разработок в практику</a:t>
            </a:r>
          </a:p>
        </p:txBody>
      </p:sp>
    </p:spTree>
    <p:extLst>
      <p:ext uri="{BB962C8B-B14F-4D97-AF65-F5344CB8AC3E}">
        <p14:creationId xmlns:p14="http://schemas.microsoft.com/office/powerpoint/2010/main" val="4150571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5695</TotalTime>
  <Words>1738</Words>
  <Application>Microsoft Office PowerPoint</Application>
  <PresentationFormat>Экран (4:3)</PresentationFormat>
  <Paragraphs>218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Courier New</vt:lpstr>
      <vt:lpstr>Тема Office</vt:lpstr>
      <vt:lpstr>Презентация PowerPoint</vt:lpstr>
      <vt:lpstr>Нормативные документы:</vt:lpstr>
      <vt:lpstr>Статистика</vt:lpstr>
      <vt:lpstr>Направления деятельности</vt:lpstr>
      <vt:lpstr>Участие БП при реализации программ ДПО  (количество раз)</vt:lpstr>
      <vt:lpstr>Участие БП при реализации программ ДПО, ППК</vt:lpstr>
      <vt:lpstr>Участие БП в реализации ДПП, ППП</vt:lpstr>
      <vt:lpstr>Внедрение научно-методических разработок в практику</vt:lpstr>
      <vt:lpstr>Внедрение научно-методических разработок в практику</vt:lpstr>
      <vt:lpstr>Внедрение научно-методических разработок в практику</vt:lpstr>
      <vt:lpstr>Внедрение научно-методических разработок в практику</vt:lpstr>
      <vt:lpstr>Внедрение научно-методических разработок в практику</vt:lpstr>
      <vt:lpstr>Участие БП в разработках ИРО </vt:lpstr>
      <vt:lpstr>Участие БП в разработках ИРО </vt:lpstr>
      <vt:lpstr>БП, завершившие работу в I полугодии 2023 г.</vt:lpstr>
      <vt:lpstr>БП, завершившие работу в I полугодии 2023 г.</vt:lpstr>
      <vt:lpstr>БП, завершившие работу в I полугодии 2023 г.</vt:lpstr>
      <vt:lpstr>БП, завершившие работу в I полугодии 2023 г.</vt:lpstr>
      <vt:lpstr>БП, завершившие работу в I полугодии 2023 г.</vt:lpstr>
      <vt:lpstr>БП, завершившие работу в I полугодии 2023 г.</vt:lpstr>
      <vt:lpstr>Предложения: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Галина Александровна Уланова</cp:lastModifiedBy>
  <cp:revision>474</cp:revision>
  <cp:lastPrinted>2018-12-21T10:24:24Z</cp:lastPrinted>
  <dcterms:created xsi:type="dcterms:W3CDTF">2015-05-19T06:32:44Z</dcterms:created>
  <dcterms:modified xsi:type="dcterms:W3CDTF">2023-05-25T10:45:31Z</dcterms:modified>
</cp:coreProperties>
</file>