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872663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8AE45-FF54-47BA-BA3C-AE001DC633E4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EB3EB-9F0B-4A36-BC36-3106442D9C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85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B3EB-9F0B-4A36-BC36-3106442D9CD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378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B3EB-9F0B-4A36-BC36-3106442D9CD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449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B3EB-9F0B-4A36-BC36-3106442D9CD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247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B3EB-9F0B-4A36-BC36-3106442D9CD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85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B3EB-9F0B-4A36-BC36-3106442D9CD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99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B3EB-9F0B-4A36-BC36-3106442D9CD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247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B3EB-9F0B-4A36-BC36-3106442D9CD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85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B3EB-9F0B-4A36-BC36-3106442D9CD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54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C47915-1EB8-6B0D-FFB6-B2F170E3F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602467E-8CA4-881A-6A7D-4F76806BD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D8F3ABD-1F01-AC73-D6F6-3D6BA252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B298632-D855-7B6E-FDED-B7D79063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4DA41BB-65AE-B403-2DF8-F6D23CFC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85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896528B-D3F5-0AF6-C596-E8B454984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610ED55-8393-0796-2162-26C6A37A6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EB8887D-C647-0A09-04B8-935E1B158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EC9A05A-E694-70A5-979D-80DCC6C8B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2FB74E2-CED3-B0B9-4183-8848278A1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92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44E0123-1D8C-E213-4CE2-5517991EEC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A0A0880-9A73-1517-FF11-394F13363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4CFCFB7-F960-4BC4-EE0C-27CA9181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075E0F9-7B1F-E512-9084-5A95F7D04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587A097-40B1-EB75-B63B-D10A7A1F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235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08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2612520" cy="90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5306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353040" y="1604520"/>
            <a:ext cx="2612520" cy="90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5306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09480" y="2595240"/>
            <a:ext cx="5353920" cy="904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BDE1F6B-4FB2-44E3-9475-5CEC27D3C6E2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0153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E3465E-5208-8B36-A8A9-A7FCB7099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C280E3D-EBE5-7AC0-DD17-2162CECC3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1DB1D48-9408-807B-4CC4-61CB14EBD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4BF1ABF-DE9B-CCCA-C8B5-8F30633D8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7CC2170-DEDB-45D3-086C-AEB15E41C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E5CFCE1-3A26-C964-6EF3-97D88A257197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4E294F6F-3D16-DE42-3B6E-08E7A2E1C836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F73BE366-62DB-08BA-C182-0C1CFCFDB542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1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DC7FC468-C51A-526E-BCA9-839B642860D0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="" xmlns:a16="http://schemas.microsoft.com/office/drawing/2014/main" id="{CC7E714B-B35E-AE6C-F702-41D7ADB793AA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7E66BCDF-C784-2F38-1813-EFCE79AC0804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1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4DCDDA99-1315-2D75-97F8-C9EE2E34CF0C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="" xmlns:a16="http://schemas.microsoft.com/office/drawing/2014/main" id="{8D8F21DB-2889-ED30-660C-C1F3885DEBFF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753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9191A2-CF6D-EF95-4671-F90E1D27D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8BD910-28B5-42B8-7C4C-062A1155D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21977DB-0359-CA21-B56C-0811FD73D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518B4DE-7AB3-F19C-D698-89515FEC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CFF250D-F6E9-8D09-87DE-49BF1377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61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D4724E-1609-6B35-50E1-8134FC4DE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93B727C-7449-67C0-892F-75D849160C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78ABEE1-AA84-D528-1269-CC56F623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0D026E0-F5E4-FB60-A4F6-7584C3A5C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CD8B250-F8AB-08F4-68E9-EE68FDFDE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5C90E79-20EB-6CC0-CC02-49E8E4C55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39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523B12C-B40E-AB70-04A2-38E73289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6131515-FF00-FF16-0105-08939F992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F9296A2-FAEE-D108-6743-F53D282EA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3D04FC9-D692-5709-B07B-05F1412F8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544385D0-3999-ABFE-9D6F-6DA200D5C9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EF54D93-614B-8F17-B228-6CCDF2327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3621190D-46CB-0C80-7E5E-B6D55790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6796D7C-1049-647A-DCB7-63B304138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89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141DB6-4709-8E42-CF02-4533EC066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FBA8FE7-567F-130C-C1EF-3BBB547A3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87C25812-268E-54F3-426F-C7C452892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7F37C8C-80E5-BA49-EE6B-B89D00323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7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FEFFF078-284B-E040-ABBD-0D143D95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090EEFD-3D83-68F9-F9C1-7C35D8E67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B056332-8002-CBD3-B9E0-5954D61B5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34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B0BC18C-FCF8-276E-4331-34C547E12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B134BD8-21E1-7939-A124-68F5ADE8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E7A7A89-FAD2-60BF-AEEF-5BA56B6AC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E408468-93AE-0B05-14CA-CB1E92DDA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6291247-94B0-4F56-9F7F-4C70EA14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69FD975-6BC6-CDB6-5A17-FAB2A46CB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21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FC4D139-C048-FFC4-8163-2778AB4C9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66076C4-8703-0019-62A9-C376C21FA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8E2E457-619D-B64B-F2EC-399531F05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E21047A-928F-8923-A833-53C193447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8F4A3C8-430B-5FA3-DA52-E515F69D7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628F7F-14D4-64BC-08A1-9027C8F49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67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E8A66F-7BAF-B093-6448-7E836ED60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754B0DC-C830-A907-86A2-FAEAA1F12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1D3144D-433B-A6F4-F995-F6DE8C436D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A36A0-E766-4CD5-B3AB-C21EA8FA8603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0E978EC-47A7-5BF2-6B0C-9FFA3A297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CD82F20-4A93-E4A8-430F-DB27AA4EF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5FF5C-A869-463E-88C4-E0BB75D851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51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65220" y="4568278"/>
            <a:ext cx="9144000" cy="1655762"/>
          </a:xfrm>
        </p:spPr>
        <p:txBody>
          <a:bodyPr>
            <a:normAutofit/>
          </a:bodyPr>
          <a:lstStyle/>
          <a:p>
            <a:pPr algn="l"/>
            <a:endParaRPr lang="ru-RU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ru-RU" sz="1400" dirty="0">
              <a:latin typeface="Calibri" panose="020F0502020204030204" pitchFamily="34" charset="0"/>
            </a:endParaRPr>
          </a:p>
          <a:p>
            <a:pPr algn="r"/>
            <a:r>
              <a:rPr lang="ru-RU" sz="1400" dirty="0">
                <a:latin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</a:rPr>
              <a:t>Серафимович И.В., </a:t>
            </a:r>
            <a:r>
              <a:rPr lang="ru-RU" b="1" dirty="0" err="1" smtClean="0">
                <a:latin typeface="Calibri" panose="020F0502020204030204" pitchFamily="34" charset="0"/>
              </a:rPr>
              <a:t>и.о</a:t>
            </a:r>
            <a:r>
              <a:rPr lang="ru-RU" b="1" dirty="0">
                <a:latin typeface="Calibri" panose="020F0502020204030204" pitchFamily="34" charset="0"/>
              </a:rPr>
              <a:t>. ректора </a:t>
            </a:r>
            <a:endParaRPr lang="ru-RU" b="1" dirty="0"/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3B322140-37A5-1156-5DA3-206B3A50FA63}"/>
              </a:ext>
            </a:extLst>
          </p:cNvPr>
          <p:cNvGrpSpPr/>
          <p:nvPr/>
        </p:nvGrpSpPr>
        <p:grpSpPr>
          <a:xfrm>
            <a:off x="379050" y="182881"/>
            <a:ext cx="1421615" cy="1381158"/>
            <a:chOff x="3492842" y="1857538"/>
            <a:chExt cx="2825375" cy="2825375"/>
          </a:xfrm>
        </p:grpSpPr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A412A615-A6F7-8F5B-2185-2B78BFF94D4C}"/>
                </a:ext>
              </a:extLst>
            </p:cNvPr>
            <p:cNvSpPr/>
            <p:nvPr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1BF0FA5E-7DA4-F0CA-8966-1D5B1CBBB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74829" y="153764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700" b="1" dirty="0" smtClean="0">
                <a:solidFill>
                  <a:srgbClr val="8C8C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Ученый </a:t>
            </a:r>
            <a:r>
              <a:rPr lang="ru-RU" sz="2700" b="1" dirty="0">
                <a:solidFill>
                  <a:srgbClr val="8C8C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совет </a:t>
            </a:r>
            <a:r>
              <a:rPr lang="ru-RU" sz="2700" b="1" dirty="0" smtClean="0">
                <a:solidFill>
                  <a:srgbClr val="8C8C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01.04.2024</a:t>
            </a:r>
            <a:r>
              <a:rPr lang="ru-RU" sz="27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7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900" dirty="0"/>
              <a:t/>
            </a:r>
            <a:br>
              <a:rPr lang="ru-RU" sz="4900" dirty="0"/>
            </a:b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1400" dirty="0">
                <a:latin typeface="Calibri" panose="020F0502020204030204" pitchFamily="34" charset="0"/>
              </a:rPr>
              <a:t/>
            </a:r>
            <a:br>
              <a:rPr lang="ru-RU" sz="1400" dirty="0">
                <a:latin typeface="Calibri" panose="020F0502020204030204" pitchFamily="34" charset="0"/>
              </a:rPr>
            </a:br>
            <a:r>
              <a:rPr lang="ru-RU" sz="1400" dirty="0">
                <a:latin typeface="Calibri" panose="020F0502020204030204" pitchFamily="34" charset="0"/>
              </a:rPr>
              <a:t> </a:t>
            </a:r>
            <a:r>
              <a:rPr lang="ru-RU" sz="5400" b="1" dirty="0">
                <a:latin typeface="Calibri" panose="020F0502020204030204" pitchFamily="34" charset="0"/>
              </a:rPr>
              <a:t>Результаты работы Института </a:t>
            </a:r>
            <a:r>
              <a:rPr lang="ru-RU" sz="5400" b="1" dirty="0" smtClean="0">
                <a:latin typeface="Calibri" panose="020F0502020204030204" pitchFamily="34" charset="0"/>
              </a:rPr>
              <a:t/>
            </a:r>
            <a:br>
              <a:rPr lang="ru-RU" sz="5400" b="1" dirty="0" smtClean="0">
                <a:latin typeface="Calibri" panose="020F0502020204030204" pitchFamily="34" charset="0"/>
              </a:rPr>
            </a:br>
            <a:r>
              <a:rPr lang="ru-RU" sz="5400" b="1" dirty="0" smtClean="0">
                <a:latin typeface="Calibri" panose="020F0502020204030204" pitchFamily="34" charset="0"/>
              </a:rPr>
              <a:t>за 2023 </a:t>
            </a:r>
            <a:r>
              <a:rPr lang="ru-RU" sz="5400" b="1" dirty="0">
                <a:latin typeface="Calibri" panose="020F0502020204030204" pitchFamily="34" charset="0"/>
              </a:rPr>
              <a:t>год </a:t>
            </a:r>
            <a:r>
              <a:rPr lang="ru-RU" sz="5400" dirty="0">
                <a:latin typeface="Calibri" panose="020F0502020204030204" pitchFamily="34" charset="0"/>
              </a:rPr>
              <a:t/>
            </a:r>
            <a:br>
              <a:rPr lang="ru-RU" sz="5400" dirty="0">
                <a:latin typeface="Calibri" panose="020F0502020204030204" pitchFamily="34" charset="0"/>
              </a:rPr>
            </a:br>
            <a:r>
              <a:rPr lang="ru-RU" sz="4400" dirty="0">
                <a:solidFill>
                  <a:srgbClr val="8C8C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(по материалам </a:t>
            </a:r>
            <a:r>
              <a:rPr lang="ru-RU" sz="4400" dirty="0" err="1">
                <a:solidFill>
                  <a:srgbClr val="8C8C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самообследования</a:t>
            </a:r>
            <a:r>
              <a:rPr lang="ru-RU" sz="4400" dirty="0">
                <a:solidFill>
                  <a:srgbClr val="8C8C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 </a:t>
            </a:r>
            <a:endParaRPr lang="ru-RU" sz="4900" dirty="0">
              <a:solidFill>
                <a:srgbClr val="8C8C8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09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ссылка" hidden="1"/>
          <p:cNvSpPr/>
          <p:nvPr/>
        </p:nvSpPr>
        <p:spPr>
          <a:xfrm>
            <a:off x="3168720" y="501480"/>
            <a:ext cx="5852880" cy="5852880"/>
          </a:xfrm>
          <a:custGeom>
            <a:avLst/>
            <a:gdLst>
              <a:gd name="textAreaLeft" fmla="*/ 0 w 5852880"/>
              <a:gd name="textAreaRight" fmla="*/ 5854680 w 5852880"/>
              <a:gd name="textAreaTop" fmla="*/ 0 h 5852880"/>
              <a:gd name="textAreaBottom" fmla="*/ 5854680 h 5852880"/>
            </a:gdLst>
            <a:ahLst/>
            <a:cxnLst/>
            <a:rect l="textAreaLeft" t="textAreaTop" r="textAreaRight" b="textAreaBottom"/>
            <a:pathLst>
              <a:path w="5854700" h="5854700">
                <a:moveTo>
                  <a:pt x="2927350" y="1442350"/>
                </a:moveTo>
                <a:cubicBezTo>
                  <a:pt x="2107207" y="1442350"/>
                  <a:pt x="1442350" y="2107207"/>
                  <a:pt x="1442350" y="2927350"/>
                </a:cubicBezTo>
                <a:cubicBezTo>
                  <a:pt x="1442350" y="3747493"/>
                  <a:pt x="2107207" y="4412350"/>
                  <a:pt x="2927350" y="4412350"/>
                </a:cubicBezTo>
                <a:cubicBezTo>
                  <a:pt x="3747493" y="4412350"/>
                  <a:pt x="4412350" y="3747493"/>
                  <a:pt x="4412350" y="2927350"/>
                </a:cubicBezTo>
                <a:cubicBezTo>
                  <a:pt x="4412350" y="2107207"/>
                  <a:pt x="3747493" y="1442350"/>
                  <a:pt x="2927350" y="1442350"/>
                </a:cubicBezTo>
                <a:close/>
                <a:moveTo>
                  <a:pt x="2927350" y="0"/>
                </a:moveTo>
                <a:cubicBezTo>
                  <a:pt x="4544081" y="0"/>
                  <a:pt x="5854700" y="1310619"/>
                  <a:pt x="5854700" y="2927350"/>
                </a:cubicBezTo>
                <a:cubicBezTo>
                  <a:pt x="5854700" y="4544081"/>
                  <a:pt x="4544081" y="5854700"/>
                  <a:pt x="2927350" y="5854700"/>
                </a:cubicBezTo>
                <a:cubicBezTo>
                  <a:pt x="1310619" y="5854700"/>
                  <a:pt x="0" y="4544081"/>
                  <a:pt x="0" y="2927350"/>
                </a:cubicBezTo>
                <a:cubicBezTo>
                  <a:pt x="0" y="1310619"/>
                  <a:pt x="1310619" y="0"/>
                  <a:pt x="29273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57" name="Овал 5" hidden="1"/>
          <p:cNvSpPr/>
          <p:nvPr/>
        </p:nvSpPr>
        <p:spPr>
          <a:xfrm>
            <a:off x="5239080" y="2187360"/>
            <a:ext cx="2473200" cy="2473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58" name="Стрелка: шеврон 2"/>
          <p:cNvSpPr/>
          <p:nvPr/>
        </p:nvSpPr>
        <p:spPr>
          <a:xfrm>
            <a:off x="650880" y="3156120"/>
            <a:ext cx="2327760" cy="451080"/>
          </a:xfrm>
          <a:prstGeom prst="chevron">
            <a:avLst>
              <a:gd name="adj" fmla="val 58912"/>
            </a:avLst>
          </a:prstGeom>
          <a:solidFill>
            <a:srgbClr val="5B9BD5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59" name="Стрелка: шеврон 4"/>
          <p:cNvSpPr/>
          <p:nvPr/>
        </p:nvSpPr>
        <p:spPr>
          <a:xfrm>
            <a:off x="2900880" y="3156120"/>
            <a:ext cx="2327400" cy="451080"/>
          </a:xfrm>
          <a:prstGeom prst="chevron">
            <a:avLst>
              <a:gd name="adj" fmla="val 58912"/>
            </a:avLst>
          </a:prstGeom>
          <a:solidFill>
            <a:schemeClr val="accent2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0" name="Стрелка: шеврон 8"/>
          <p:cNvSpPr/>
          <p:nvPr/>
        </p:nvSpPr>
        <p:spPr>
          <a:xfrm>
            <a:off x="5150880" y="3156120"/>
            <a:ext cx="2327400" cy="451080"/>
          </a:xfrm>
          <a:prstGeom prst="chevron">
            <a:avLst>
              <a:gd name="adj" fmla="val 58912"/>
            </a:avLst>
          </a:prstGeom>
          <a:solidFill>
            <a:schemeClr val="accent3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1" name="Стрелка: шеврон 9"/>
          <p:cNvSpPr/>
          <p:nvPr/>
        </p:nvSpPr>
        <p:spPr>
          <a:xfrm>
            <a:off x="7400880" y="3156120"/>
            <a:ext cx="2327400" cy="451080"/>
          </a:xfrm>
          <a:prstGeom prst="chevron">
            <a:avLst>
              <a:gd name="adj" fmla="val 58912"/>
            </a:avLst>
          </a:prstGeom>
          <a:solidFill>
            <a:srgbClr val="FFC000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2" name="Стрелка: шеврон 10"/>
          <p:cNvSpPr/>
          <p:nvPr/>
        </p:nvSpPr>
        <p:spPr>
          <a:xfrm>
            <a:off x="9650880" y="3156120"/>
            <a:ext cx="2327400" cy="451080"/>
          </a:xfrm>
          <a:prstGeom prst="chevron">
            <a:avLst>
              <a:gd name="adj" fmla="val 58912"/>
            </a:avLst>
          </a:prstGeom>
          <a:solidFill>
            <a:srgbClr val="4472C4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63" name="Овал 8"/>
          <p:cNvSpPr/>
          <p:nvPr/>
        </p:nvSpPr>
        <p:spPr>
          <a:xfrm>
            <a:off x="1725480" y="3292560"/>
            <a:ext cx="178200" cy="178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64" name="Овал 9"/>
          <p:cNvSpPr/>
          <p:nvPr/>
        </p:nvSpPr>
        <p:spPr>
          <a:xfrm>
            <a:off x="3975480" y="3292560"/>
            <a:ext cx="178200" cy="178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65" name="Овал 10"/>
          <p:cNvSpPr/>
          <p:nvPr/>
        </p:nvSpPr>
        <p:spPr>
          <a:xfrm>
            <a:off x="6225480" y="3292560"/>
            <a:ext cx="178200" cy="178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66" name="Овал 11"/>
          <p:cNvSpPr/>
          <p:nvPr/>
        </p:nvSpPr>
        <p:spPr>
          <a:xfrm>
            <a:off x="8475120" y="3292560"/>
            <a:ext cx="178200" cy="178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267" name="Овал 12"/>
          <p:cNvSpPr/>
          <p:nvPr/>
        </p:nvSpPr>
        <p:spPr>
          <a:xfrm>
            <a:off x="10725480" y="3292560"/>
            <a:ext cx="178200" cy="1782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cxnSp>
        <p:nvCxnSpPr>
          <p:cNvPr id="268" name="Прямая соединительная линия 6"/>
          <p:cNvCxnSpPr/>
          <p:nvPr/>
        </p:nvCxnSpPr>
        <p:spPr>
          <a:xfrm flipV="1">
            <a:off x="1820880" y="1852200"/>
            <a:ext cx="1800" cy="1305360"/>
          </a:xfrm>
          <a:prstGeom prst="straightConnector1">
            <a:avLst/>
          </a:prstGeom>
          <a:ln w="25400">
            <a:solidFill>
              <a:srgbClr val="5B9BD5"/>
            </a:solidFill>
            <a:round/>
          </a:ln>
        </p:spPr>
      </p:cxnSp>
      <p:cxnSp>
        <p:nvCxnSpPr>
          <p:cNvPr id="269" name="Прямая соединительная линия 7"/>
          <p:cNvCxnSpPr/>
          <p:nvPr/>
        </p:nvCxnSpPr>
        <p:spPr>
          <a:xfrm flipV="1">
            <a:off x="4070880" y="3609000"/>
            <a:ext cx="1800" cy="1305000"/>
          </a:xfrm>
          <a:prstGeom prst="straightConnector1">
            <a:avLst/>
          </a:prstGeom>
          <a:ln w="25400">
            <a:solidFill>
              <a:srgbClr val="ED7D31"/>
            </a:solidFill>
            <a:round/>
          </a:ln>
        </p:spPr>
      </p:cxnSp>
      <p:cxnSp>
        <p:nvCxnSpPr>
          <p:cNvPr id="270" name="Прямая соединительная линия 8"/>
          <p:cNvCxnSpPr/>
          <p:nvPr/>
        </p:nvCxnSpPr>
        <p:spPr>
          <a:xfrm flipV="1">
            <a:off x="6320880" y="1852200"/>
            <a:ext cx="1800" cy="1305360"/>
          </a:xfrm>
          <a:prstGeom prst="straightConnector1">
            <a:avLst/>
          </a:prstGeom>
          <a:ln w="25400">
            <a:solidFill>
              <a:srgbClr val="A5A5A5"/>
            </a:solidFill>
            <a:round/>
          </a:ln>
        </p:spPr>
      </p:cxnSp>
      <p:cxnSp>
        <p:nvCxnSpPr>
          <p:cNvPr id="271" name="Прямая соединительная линия 9"/>
          <p:cNvCxnSpPr/>
          <p:nvPr/>
        </p:nvCxnSpPr>
        <p:spPr>
          <a:xfrm flipV="1">
            <a:off x="8570160" y="3609000"/>
            <a:ext cx="1800" cy="1305000"/>
          </a:xfrm>
          <a:prstGeom prst="straightConnector1">
            <a:avLst/>
          </a:prstGeom>
          <a:ln w="25400">
            <a:solidFill>
              <a:srgbClr val="FFC000"/>
            </a:solidFill>
            <a:round/>
          </a:ln>
        </p:spPr>
      </p:cxnSp>
      <p:cxnSp>
        <p:nvCxnSpPr>
          <p:cNvPr id="272" name="Прямая соединительная линия 10"/>
          <p:cNvCxnSpPr/>
          <p:nvPr/>
        </p:nvCxnSpPr>
        <p:spPr>
          <a:xfrm flipV="1">
            <a:off x="10780200" y="2114550"/>
            <a:ext cx="1800" cy="1037250"/>
          </a:xfrm>
          <a:prstGeom prst="straightConnector1">
            <a:avLst/>
          </a:prstGeom>
          <a:ln w="25400">
            <a:solidFill>
              <a:srgbClr val="4472C4"/>
            </a:solidFill>
            <a:round/>
          </a:ln>
        </p:spPr>
      </p:cxnSp>
      <p:sp>
        <p:nvSpPr>
          <p:cNvPr id="273" name="Круг: прозрачная заливка 6"/>
          <p:cNvSpPr/>
          <p:nvPr/>
        </p:nvSpPr>
        <p:spPr>
          <a:xfrm>
            <a:off x="1382040" y="968760"/>
            <a:ext cx="875880" cy="875880"/>
          </a:xfrm>
          <a:prstGeom prst="donut">
            <a:avLst>
              <a:gd name="adj" fmla="val 8904"/>
            </a:avLst>
          </a:prstGeom>
          <a:solidFill>
            <a:srgbClr val="5B9BD5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pic>
        <p:nvPicPr>
          <p:cNvPr id="274" name="Рисунок 10"/>
          <p:cNvPicPr/>
          <p:nvPr/>
        </p:nvPicPr>
        <p:blipFill>
          <a:blip r:embed="rId2" cstate="print"/>
          <a:stretch/>
        </p:blipFill>
        <p:spPr>
          <a:xfrm>
            <a:off x="1586880" y="1173600"/>
            <a:ext cx="466200" cy="466200"/>
          </a:xfrm>
          <a:prstGeom prst="rect">
            <a:avLst/>
          </a:prstGeom>
          <a:ln w="0">
            <a:noFill/>
          </a:ln>
        </p:spPr>
      </p:pic>
      <p:sp>
        <p:nvSpPr>
          <p:cNvPr id="275" name="Круг: прозрачная заливка 7"/>
          <p:cNvSpPr/>
          <p:nvPr/>
        </p:nvSpPr>
        <p:spPr>
          <a:xfrm>
            <a:off x="5881320" y="968760"/>
            <a:ext cx="875880" cy="875880"/>
          </a:xfrm>
          <a:prstGeom prst="donut">
            <a:avLst>
              <a:gd name="adj" fmla="val 8904"/>
            </a:avLst>
          </a:prstGeom>
          <a:solidFill>
            <a:schemeClr val="accent3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6" name="Круг: прозрачная заливка 8"/>
          <p:cNvSpPr/>
          <p:nvPr/>
        </p:nvSpPr>
        <p:spPr>
          <a:xfrm>
            <a:off x="10331535" y="1239960"/>
            <a:ext cx="875880" cy="875880"/>
          </a:xfrm>
          <a:prstGeom prst="donut">
            <a:avLst>
              <a:gd name="adj" fmla="val 8904"/>
            </a:avLst>
          </a:prstGeom>
          <a:solidFill>
            <a:srgbClr val="4472C4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7" name="Круг: прозрачная заливка 9"/>
          <p:cNvSpPr/>
          <p:nvPr/>
        </p:nvSpPr>
        <p:spPr>
          <a:xfrm>
            <a:off x="8131680" y="4900680"/>
            <a:ext cx="875880" cy="875880"/>
          </a:xfrm>
          <a:prstGeom prst="donut">
            <a:avLst>
              <a:gd name="adj" fmla="val 8904"/>
            </a:avLst>
          </a:prstGeom>
          <a:solidFill>
            <a:srgbClr val="FFC000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sp>
        <p:nvSpPr>
          <p:cNvPr id="278" name="Круг: прозрачная заливка 10"/>
          <p:cNvSpPr/>
          <p:nvPr/>
        </p:nvSpPr>
        <p:spPr>
          <a:xfrm>
            <a:off x="3632040" y="4900680"/>
            <a:ext cx="875880" cy="875880"/>
          </a:xfrm>
          <a:prstGeom prst="donut">
            <a:avLst>
              <a:gd name="adj" fmla="val 8904"/>
            </a:avLst>
          </a:prstGeom>
          <a:solidFill>
            <a:schemeClr val="accent2"/>
          </a:solidFill>
          <a:ln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defTabSz="914400">
              <a:lnSpc>
                <a:spcPct val="100000"/>
              </a:lnSpc>
            </a:pPr>
            <a:endParaRPr lang="ru-RU" sz="1800" b="0" strike="noStrike" spc="-1">
              <a:solidFill>
                <a:schemeClr val="dk1"/>
              </a:solidFill>
              <a:latin typeface="Calibri"/>
              <a:ea typeface="DejaVu Sans"/>
            </a:endParaRPr>
          </a:p>
        </p:txBody>
      </p:sp>
      <p:pic>
        <p:nvPicPr>
          <p:cNvPr id="279" name="Рисунок 11"/>
          <p:cNvPicPr/>
          <p:nvPr/>
        </p:nvPicPr>
        <p:blipFill>
          <a:blip r:embed="rId3" cstate="print"/>
          <a:stretch/>
        </p:blipFill>
        <p:spPr>
          <a:xfrm>
            <a:off x="3847680" y="5105880"/>
            <a:ext cx="466200" cy="466200"/>
          </a:xfrm>
          <a:prstGeom prst="rect">
            <a:avLst/>
          </a:prstGeom>
          <a:ln w="0">
            <a:noFill/>
          </a:ln>
        </p:spPr>
      </p:pic>
      <p:pic>
        <p:nvPicPr>
          <p:cNvPr id="280" name="Рисунок 12"/>
          <p:cNvPicPr/>
          <p:nvPr/>
        </p:nvPicPr>
        <p:blipFill>
          <a:blip r:embed="rId4" cstate="print"/>
          <a:stretch/>
        </p:blipFill>
        <p:spPr>
          <a:xfrm>
            <a:off x="8356320" y="5105880"/>
            <a:ext cx="466200" cy="466200"/>
          </a:xfrm>
          <a:prstGeom prst="rect">
            <a:avLst/>
          </a:prstGeom>
          <a:ln w="0">
            <a:noFill/>
          </a:ln>
        </p:spPr>
      </p:pic>
      <p:pic>
        <p:nvPicPr>
          <p:cNvPr id="281" name="Рисунок 13"/>
          <p:cNvPicPr/>
          <p:nvPr/>
        </p:nvPicPr>
        <p:blipFill>
          <a:blip r:embed="rId5" cstate="print"/>
          <a:stretch/>
        </p:blipFill>
        <p:spPr>
          <a:xfrm>
            <a:off x="6102360" y="1168920"/>
            <a:ext cx="466200" cy="466200"/>
          </a:xfrm>
          <a:prstGeom prst="rect">
            <a:avLst/>
          </a:prstGeom>
          <a:ln w="0">
            <a:noFill/>
          </a:ln>
        </p:spPr>
      </p:pic>
      <p:pic>
        <p:nvPicPr>
          <p:cNvPr id="282" name="Рисунок 14"/>
          <p:cNvPicPr/>
          <p:nvPr/>
        </p:nvPicPr>
        <p:blipFill>
          <a:blip r:embed="rId6" cstate="print"/>
          <a:stretch/>
        </p:blipFill>
        <p:spPr>
          <a:xfrm>
            <a:off x="10546200" y="1410450"/>
            <a:ext cx="466200" cy="466200"/>
          </a:xfrm>
          <a:prstGeom prst="rect">
            <a:avLst/>
          </a:prstGeom>
          <a:ln w="0">
            <a:noFill/>
          </a:ln>
        </p:spPr>
      </p:pic>
      <p:sp>
        <p:nvSpPr>
          <p:cNvPr id="287" name="TextBox 20"/>
          <p:cNvSpPr/>
          <p:nvPr/>
        </p:nvSpPr>
        <p:spPr>
          <a:xfrm>
            <a:off x="1247410" y="3703680"/>
            <a:ext cx="1081748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5B9BD5"/>
                </a:solidFill>
                <a:latin typeface="Calibri"/>
                <a:ea typeface="DejaVu Sans"/>
              </a:rPr>
              <a:t>У</a:t>
            </a:r>
            <a:r>
              <a:rPr lang="en-US" sz="2400" b="1" strike="noStrike" spc="-1" dirty="0" err="1">
                <a:solidFill>
                  <a:srgbClr val="5B9BD5"/>
                </a:solidFill>
                <a:latin typeface="Calibri"/>
                <a:ea typeface="DejaVu Sans"/>
              </a:rPr>
              <a:t>слуга</a:t>
            </a:r>
            <a:endParaRPr lang="ru-RU" sz="2400" b="0" strike="noStrike" spc="-1" dirty="0">
              <a:solidFill>
                <a:srgbClr val="5B9BD5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TextBox 21"/>
          <p:cNvSpPr/>
          <p:nvPr/>
        </p:nvSpPr>
        <p:spPr>
          <a:xfrm>
            <a:off x="790560" y="4154040"/>
            <a:ext cx="2188080" cy="159898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75EAD"/>
                </a:solidFill>
                <a:latin typeface="Calibri"/>
                <a:ea typeface="DejaVu Sans"/>
              </a:rPr>
              <a:t>67%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педагогов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прошли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ПК (в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т.ч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. в ЦНППМ);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75EAD"/>
                </a:solidFill>
                <a:latin typeface="Calibri"/>
                <a:ea typeface="DejaVu Sans"/>
              </a:rPr>
              <a:t>45%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педагогов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используют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сервисы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ФИС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Позитивная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динамика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TextBox 22"/>
          <p:cNvSpPr/>
          <p:nvPr/>
        </p:nvSpPr>
        <p:spPr>
          <a:xfrm>
            <a:off x="1485673" y="559080"/>
            <a:ext cx="678304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0070C0"/>
                </a:solidFill>
                <a:latin typeface="Calibri"/>
                <a:ea typeface="DejaVu Sans"/>
              </a:rPr>
              <a:t>ДПП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TextBox 23"/>
          <p:cNvSpPr/>
          <p:nvPr/>
        </p:nvSpPr>
        <p:spPr>
          <a:xfrm>
            <a:off x="4641900" y="3960000"/>
            <a:ext cx="3239640" cy="2245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750" indent="-200025" defTabSz="914400">
              <a:lnSpc>
                <a:spcPct val="100000"/>
              </a:lnSpc>
              <a:buClr>
                <a:srgbClr val="075EAD"/>
              </a:buClr>
              <a:buSzPct val="140000"/>
              <a:buFont typeface="Arial"/>
              <a:buChar char="•"/>
            </a:pP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Позитивный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имидж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региона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00025" defTabSz="914400">
              <a:lnSpc>
                <a:spcPct val="100000"/>
              </a:lnSpc>
              <a:buClr>
                <a:srgbClr val="075EAD"/>
              </a:buClr>
              <a:buSzPct val="140000"/>
              <a:buFont typeface="Arial"/>
              <a:buChar char="•"/>
            </a:pPr>
            <a:r>
              <a:rPr lang="ru-RU" sz="1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Амбассадоры</a:t>
            </a:r>
            <a:r>
              <a:rPr lang="ru-RU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победители и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лауреат</a:t>
            </a:r>
            <a:r>
              <a:rPr lang="ru-RU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ы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КПМ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00025" defTabSz="914400">
              <a:lnSpc>
                <a:spcPct val="100000"/>
              </a:lnSpc>
              <a:buClr>
                <a:srgbClr val="075EAD"/>
              </a:buClr>
              <a:buSzPct val="140000"/>
              <a:buFont typeface="Arial"/>
              <a:buChar char="•"/>
            </a:pPr>
            <a:r>
              <a:rPr lang="ru-RU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Экспертное сообщество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00025" defTabSz="914400">
              <a:lnSpc>
                <a:spcPct val="100000"/>
              </a:lnSpc>
              <a:buClr>
                <a:srgbClr val="075EAD"/>
              </a:buClr>
              <a:buSzPct val="140000"/>
              <a:buFont typeface="Arial"/>
              <a:buChar char="•"/>
            </a:pPr>
            <a:r>
              <a:rPr lang="ru-RU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Условия для формирования единых мировоззренческих позиций педагогов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00025" defTabSz="914400">
              <a:lnSpc>
                <a:spcPct val="100000"/>
              </a:lnSpc>
              <a:buClr>
                <a:srgbClr val="075EAD"/>
              </a:buClr>
              <a:buSzPct val="140000"/>
              <a:buFont typeface="Arial"/>
              <a:buChar char="•"/>
            </a:pPr>
            <a:r>
              <a:rPr lang="ru-RU" sz="1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Дессиминация</a:t>
            </a:r>
            <a:r>
              <a:rPr lang="ru-RU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и трансляция опыта, </a:t>
            </a:r>
            <a:r>
              <a:rPr lang="ru-RU" sz="1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взаимообучение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85750" indent="-200025" defTabSz="914400">
              <a:lnSpc>
                <a:spcPct val="100000"/>
              </a:lnSpc>
              <a:buClr>
                <a:srgbClr val="075EAD"/>
              </a:buClr>
              <a:buSzPct val="140000"/>
              <a:buFont typeface="Arial"/>
              <a:buChar char="•"/>
            </a:pPr>
            <a:r>
              <a:rPr lang="ru-RU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Поддержание статуса педагога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TextBox 24"/>
          <p:cNvSpPr/>
          <p:nvPr/>
        </p:nvSpPr>
        <p:spPr>
          <a:xfrm>
            <a:off x="9785880" y="4154040"/>
            <a:ext cx="2281680" cy="18144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Позитивная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динамика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sz="1400" dirty="0"/>
              <a:t/>
            </a:r>
            <a:br>
              <a:rPr sz="1400" dirty="0"/>
            </a:b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ОР ГИА, ВПР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75EAD"/>
                </a:solidFill>
                <a:latin typeface="Calibri"/>
                <a:ea typeface="DejaVu Sans"/>
              </a:rPr>
              <a:t>100% 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ПОО 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внедрены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методики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преподавания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ООД с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учетом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профессиональной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направленности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TextBox 25"/>
          <p:cNvSpPr/>
          <p:nvPr/>
        </p:nvSpPr>
        <p:spPr>
          <a:xfrm>
            <a:off x="7373100" y="663405"/>
            <a:ext cx="2177640" cy="2245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Пакет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разработок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по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актуальным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вопросам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образования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400" b="0" strike="noStrike" spc="-1" dirty="0" smtClean="0">
                <a:solidFill>
                  <a:schemeClr val="dk1"/>
                </a:solidFill>
                <a:latin typeface="Calibri"/>
                <a:ea typeface="DejaVu Sans"/>
              </a:rPr>
              <a:t>(</a:t>
            </a:r>
            <a:r>
              <a:rPr lang="ru-RU" sz="1400" b="1" strike="noStrike" spc="-1" dirty="0" smtClean="0">
                <a:solidFill>
                  <a:srgbClr val="075EAD"/>
                </a:solidFill>
                <a:latin typeface="Calibri"/>
                <a:ea typeface="DejaVu Sans"/>
              </a:rPr>
              <a:t>25</a:t>
            </a:r>
            <a:r>
              <a:rPr lang="en-US" sz="1400" b="1" strike="noStrike" spc="-1" dirty="0" smtClean="0">
                <a:solidFill>
                  <a:srgbClr val="075EAD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разработок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)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ru-RU" sz="1400" b="0" strike="noStrike" spc="-1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sz="1400" spc="-1" dirty="0">
                <a:solidFill>
                  <a:schemeClr val="dk1"/>
                </a:solidFill>
                <a:latin typeface="Calibri"/>
                <a:ea typeface="DejaVu Sans"/>
              </a:rPr>
              <a:t>Адресное научно-методическое </a:t>
            </a:r>
            <a:r>
              <a:rPr lang="ru-RU" sz="1400" spc="-1" dirty="0" smtClean="0">
                <a:solidFill>
                  <a:schemeClr val="dk1"/>
                </a:solidFill>
                <a:latin typeface="Calibri"/>
                <a:ea typeface="DejaVu Sans"/>
              </a:rPr>
              <a:t>сопровождение  </a:t>
            </a:r>
          </a:p>
          <a:p>
            <a:endParaRPr lang="ru-RU" sz="1400" spc="-1" dirty="0">
              <a:solidFill>
                <a:schemeClr val="dk1"/>
              </a:solidFill>
              <a:latin typeface="Calibri"/>
              <a:ea typeface="DejaVu Sans"/>
            </a:endParaRPr>
          </a:p>
          <a:p>
            <a:pPr defTabSz="914400">
              <a:lnSpc>
                <a:spcPct val="100000"/>
              </a:lnSpc>
            </a:pP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Позитивная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 smtClean="0">
                <a:solidFill>
                  <a:schemeClr val="dk1"/>
                </a:solidFill>
                <a:latin typeface="Calibri"/>
                <a:ea typeface="DejaVu Sans"/>
              </a:rPr>
              <a:t>динамика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TextBox 26"/>
          <p:cNvSpPr/>
          <p:nvPr/>
        </p:nvSpPr>
        <p:spPr>
          <a:xfrm>
            <a:off x="2953140" y="1308195"/>
            <a:ext cx="2208240" cy="13835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r>
              <a:rPr lang="en-US" sz="1400" b="1" strike="noStrike" spc="-1" dirty="0">
                <a:solidFill>
                  <a:srgbClr val="075EAD"/>
                </a:solidFill>
                <a:latin typeface="Calibri"/>
                <a:ea typeface="DejaVu Sans"/>
              </a:rPr>
              <a:t>80%</a:t>
            </a:r>
            <a:r>
              <a:rPr lang="en-US" sz="1400" b="1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ОО </a:t>
            </a:r>
            <a:r>
              <a:rPr lang="ru-RU" sz="1400" spc="-1" dirty="0">
                <a:solidFill>
                  <a:srgbClr val="000000"/>
                </a:solidFill>
                <a:ea typeface="DejaVu Sans"/>
              </a:rPr>
              <a:t>–</a:t>
            </a:r>
            <a:r>
              <a:rPr lang="en-US" sz="1400" b="0" strike="noStrike" spc="-1" dirty="0" smtClean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БУ С-д Школа </a:t>
            </a:r>
            <a:r>
              <a:rPr lang="en-US" sz="1400" b="0" strike="noStrike" spc="-1" dirty="0" err="1" smtClean="0">
                <a:solidFill>
                  <a:schemeClr val="dk1"/>
                </a:solidFill>
                <a:latin typeface="Calibri"/>
                <a:ea typeface="DejaVu Sans"/>
              </a:rPr>
              <a:t>Минпрос</a:t>
            </a:r>
            <a:r>
              <a:rPr lang="ru-RU" sz="1400" b="0" strike="noStrike" spc="-1" dirty="0" err="1" smtClean="0">
                <a:solidFill>
                  <a:schemeClr val="dk1"/>
                </a:solidFill>
                <a:latin typeface="Calibri"/>
                <a:ea typeface="DejaVu Sans"/>
              </a:rPr>
              <a:t>вещения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Позитивная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динамика</a:t>
            </a: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r>
              <a:rPr lang="en-US" sz="1400" b="0" strike="noStrike" spc="-1" dirty="0" err="1">
                <a:solidFill>
                  <a:schemeClr val="dk1"/>
                </a:solidFill>
                <a:latin typeface="Calibri"/>
                <a:ea typeface="DejaVu Sans"/>
              </a:rPr>
              <a:t>Охват</a:t>
            </a:r>
            <a:r>
              <a:rPr lang="en-US" sz="1400" b="0" strike="noStrike" spc="-1" dirty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0" strike="noStrike" spc="-1" dirty="0" smtClean="0">
                <a:solidFill>
                  <a:schemeClr val="dk1"/>
                </a:solidFill>
                <a:latin typeface="Calibri"/>
                <a:ea typeface="DejaVu Sans"/>
              </a:rPr>
              <a:t>ДОД</a:t>
            </a:r>
            <a:r>
              <a:rPr lang="ru-RU" sz="1400" b="0" strike="noStrike" spc="-1" dirty="0" smtClean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ru-RU" sz="1400" spc="-1" dirty="0">
                <a:solidFill>
                  <a:srgbClr val="000000"/>
                </a:solidFill>
                <a:ea typeface="DejaVu Sans"/>
              </a:rPr>
              <a:t>–</a:t>
            </a:r>
            <a:r>
              <a:rPr lang="ru-RU" sz="1400" b="0" strike="noStrike" spc="-1" dirty="0" smtClean="0">
                <a:solidFill>
                  <a:schemeClr val="dk1"/>
                </a:solidFill>
                <a:latin typeface="Calibri"/>
                <a:ea typeface="DejaVu Sans"/>
              </a:rPr>
              <a:t> </a:t>
            </a:r>
            <a:r>
              <a:rPr lang="en-US" sz="1400" b="1" strike="noStrike" spc="-1" dirty="0" smtClean="0">
                <a:solidFill>
                  <a:srgbClr val="075EAD"/>
                </a:solidFill>
                <a:latin typeface="Calibri"/>
                <a:ea typeface="DejaVu Sans"/>
              </a:rPr>
              <a:t>80</a:t>
            </a:r>
            <a:r>
              <a:rPr lang="en-US" sz="1400" b="1" strike="noStrike" spc="-1" dirty="0">
                <a:solidFill>
                  <a:srgbClr val="075EAD"/>
                </a:solidFill>
                <a:latin typeface="Calibri"/>
                <a:ea typeface="DejaVu Sans"/>
              </a:rPr>
              <a:t>%</a:t>
            </a:r>
            <a:endParaRPr lang="ru-RU" sz="1400" b="0" strike="noStrike" spc="-1" dirty="0">
              <a:solidFill>
                <a:srgbClr val="075EAD"/>
              </a:solidFill>
              <a:latin typeface="Arial"/>
            </a:endParaRPr>
          </a:p>
        </p:txBody>
      </p:sp>
      <p:sp>
        <p:nvSpPr>
          <p:cNvPr id="294" name="TextBox 27"/>
          <p:cNvSpPr/>
          <p:nvPr/>
        </p:nvSpPr>
        <p:spPr>
          <a:xfrm>
            <a:off x="5969278" y="503970"/>
            <a:ext cx="700233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en-US" sz="2000" b="1" strike="noStrike" spc="-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DejaVu Sans"/>
              </a:rPr>
              <a:t>ОЗМ</a:t>
            </a:r>
            <a:endParaRPr lang="ru-RU" sz="2000" b="0" strike="noStrike" spc="-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95" name="TextBox 28"/>
          <p:cNvSpPr/>
          <p:nvPr/>
        </p:nvSpPr>
        <p:spPr>
          <a:xfrm>
            <a:off x="9794564" y="358875"/>
            <a:ext cx="1967310" cy="8218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 defTabSz="914400">
              <a:lnSpc>
                <a:spcPts val="1900"/>
              </a:lnSpc>
            </a:pPr>
            <a:r>
              <a:rPr lang="en-US" b="1" spc="-1" dirty="0" err="1">
                <a:solidFill>
                  <a:srgbClr val="4472C4"/>
                </a:solidFill>
                <a:latin typeface="Calibri"/>
                <a:ea typeface="DejaVu Sans"/>
              </a:rPr>
              <a:t>Информ</a:t>
            </a:r>
            <a:r>
              <a:rPr lang="ru-RU" b="1" spc="-1" dirty="0" err="1">
                <a:solidFill>
                  <a:srgbClr val="4472C4"/>
                </a:solidFill>
                <a:latin typeface="Calibri"/>
                <a:ea typeface="DejaVu Sans"/>
              </a:rPr>
              <a:t>ационно</a:t>
            </a:r>
            <a:r>
              <a:rPr lang="ru-RU" b="1" spc="-1" dirty="0">
                <a:solidFill>
                  <a:srgbClr val="4472C4"/>
                </a:solidFill>
                <a:latin typeface="Calibri"/>
                <a:ea typeface="DejaVu Sans"/>
              </a:rPr>
              <a:t>-</a:t>
            </a:r>
          </a:p>
          <a:p>
            <a:pPr algn="ctr" defTabSz="914400">
              <a:lnSpc>
                <a:spcPts val="1900"/>
              </a:lnSpc>
            </a:pPr>
            <a:r>
              <a:rPr lang="en-US" b="1" spc="-1" dirty="0" err="1">
                <a:solidFill>
                  <a:srgbClr val="4472C4"/>
                </a:solidFill>
                <a:latin typeface="Calibri"/>
                <a:ea typeface="DejaVu Sans"/>
              </a:rPr>
              <a:t>технол</a:t>
            </a:r>
            <a:r>
              <a:rPr lang="ru-RU" b="1" spc="-1" dirty="0" err="1">
                <a:solidFill>
                  <a:srgbClr val="4472C4"/>
                </a:solidFill>
                <a:latin typeface="Calibri"/>
                <a:ea typeface="DejaVu Sans"/>
              </a:rPr>
              <a:t>огичес</a:t>
            </a:r>
            <a:r>
              <a:rPr lang="en-US" b="1" spc="-1" dirty="0" err="1">
                <a:solidFill>
                  <a:srgbClr val="4472C4"/>
                </a:solidFill>
                <a:latin typeface="Calibri"/>
                <a:ea typeface="DejaVu Sans"/>
              </a:rPr>
              <a:t>кое</a:t>
            </a:r>
            <a:r>
              <a:rPr lang="en-US" b="1" spc="-1" dirty="0">
                <a:solidFill>
                  <a:srgbClr val="4472C4"/>
                </a:solidFill>
                <a:latin typeface="Calibri"/>
                <a:ea typeface="DejaVu Sans"/>
              </a:rPr>
              <a:t> </a:t>
            </a:r>
            <a:endParaRPr lang="ru-RU" b="1" spc="-1" dirty="0">
              <a:solidFill>
                <a:srgbClr val="4472C4"/>
              </a:solidFill>
              <a:latin typeface="Calibri"/>
              <a:ea typeface="DejaVu Sans"/>
            </a:endParaRPr>
          </a:p>
          <a:p>
            <a:pPr algn="ctr" defTabSz="914400">
              <a:lnSpc>
                <a:spcPts val="1900"/>
              </a:lnSpc>
            </a:pPr>
            <a:r>
              <a:rPr lang="en-US" b="1" spc="-1" dirty="0" err="1">
                <a:solidFill>
                  <a:srgbClr val="4472C4"/>
                </a:solidFill>
                <a:latin typeface="Calibri"/>
                <a:ea typeface="DejaVu Sans"/>
              </a:rPr>
              <a:t>обеспечение</a:t>
            </a:r>
            <a:endParaRPr lang="ru-RU" b="1" spc="-1" dirty="0">
              <a:solidFill>
                <a:srgbClr val="4472C4"/>
              </a:solidFill>
              <a:latin typeface="Calibri"/>
              <a:ea typeface="DejaVu Sans"/>
            </a:endParaRPr>
          </a:p>
        </p:txBody>
      </p:sp>
      <p:sp>
        <p:nvSpPr>
          <p:cNvPr id="296" name="TextBox 29"/>
          <p:cNvSpPr/>
          <p:nvPr/>
        </p:nvSpPr>
        <p:spPr>
          <a:xfrm>
            <a:off x="7790587" y="5789355"/>
            <a:ext cx="1637926" cy="5781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 defTabSz="914400">
              <a:lnSpc>
                <a:spcPts val="1900"/>
              </a:lnSpc>
            </a:pPr>
            <a:r>
              <a:rPr lang="en-US" sz="1800" b="1" strike="noStrike" spc="-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DejaVu Sans"/>
              </a:rPr>
              <a:t>Методическое</a:t>
            </a:r>
            <a:endParaRPr lang="ru-RU" sz="1800" b="0" strike="noStrike" spc="-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ctr" defTabSz="914400">
              <a:lnSpc>
                <a:spcPts val="1900"/>
              </a:lnSpc>
            </a:pPr>
            <a:r>
              <a:rPr lang="en-US" sz="1800" b="1" strike="noStrike" spc="-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DejaVu Sans"/>
              </a:rPr>
              <a:t>обеспечение</a:t>
            </a:r>
            <a:endParaRPr lang="ru-RU" sz="1800" b="0" strike="noStrike" spc="-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97" name="TextBox 30"/>
          <p:cNvSpPr/>
          <p:nvPr/>
        </p:nvSpPr>
        <p:spPr>
          <a:xfrm>
            <a:off x="3399068" y="5789880"/>
            <a:ext cx="1365223" cy="5781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 defTabSz="914400">
              <a:lnSpc>
                <a:spcPts val="1900"/>
              </a:lnSpc>
            </a:pPr>
            <a:r>
              <a:rPr lang="en-US" sz="1800" b="1" strike="noStrike" spc="-1" dirty="0" err="1">
                <a:solidFill>
                  <a:schemeClr val="accent2"/>
                </a:solidFill>
                <a:latin typeface="Calibri"/>
                <a:ea typeface="DejaVu Sans"/>
              </a:rPr>
              <a:t>Проекты</a:t>
            </a:r>
            <a:r>
              <a:rPr lang="en-US" sz="1800" b="1" strike="noStrike" spc="-1" dirty="0">
                <a:solidFill>
                  <a:schemeClr val="accent2"/>
                </a:solidFill>
                <a:latin typeface="Calibri"/>
                <a:ea typeface="DejaVu Sans"/>
              </a:rPr>
              <a:t>/</a:t>
            </a:r>
            <a:r>
              <a:rPr sz="1800" dirty="0"/>
              <a:t/>
            </a:r>
            <a:br>
              <a:rPr sz="1800" dirty="0"/>
            </a:br>
            <a:r>
              <a:rPr lang="en-US" sz="1800" b="1" strike="noStrike" spc="-1" dirty="0" err="1">
                <a:solidFill>
                  <a:schemeClr val="accent2"/>
                </a:solidFill>
                <a:latin typeface="Calibri"/>
                <a:ea typeface="DejaVu Sans"/>
              </a:rPr>
              <a:t>программы</a:t>
            </a:r>
            <a:endParaRPr lang="ru-RU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Прямоугольник 256"/>
          <p:cNvSpPr/>
          <p:nvPr/>
        </p:nvSpPr>
        <p:spPr>
          <a:xfrm>
            <a:off x="3417480" y="73035"/>
            <a:ext cx="5346000" cy="400110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Целевые </a:t>
            </a: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ориентиры 2024</a:t>
            </a:r>
            <a:endParaRPr lang="ru-RU" sz="3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pSp>
        <p:nvGrpSpPr>
          <p:cNvPr id="48" name="Группа 47">
            <a:extLst>
              <a:ext uri="{FF2B5EF4-FFF2-40B4-BE49-F238E27FC236}">
                <a16:creationId xmlns="" xmlns:a16="http://schemas.microsoft.com/office/drawing/2014/main" id="{3B322140-37A5-1156-5DA3-206B3A50FA63}"/>
              </a:ext>
            </a:extLst>
          </p:cNvPr>
          <p:cNvGrpSpPr/>
          <p:nvPr/>
        </p:nvGrpSpPr>
        <p:grpSpPr>
          <a:xfrm>
            <a:off x="379051" y="77728"/>
            <a:ext cx="813256" cy="783109"/>
            <a:chOff x="3492842" y="1857538"/>
            <a:chExt cx="2825375" cy="2825375"/>
          </a:xfrm>
        </p:grpSpPr>
        <p:sp>
          <p:nvSpPr>
            <p:cNvPr id="49" name="Овал 48">
              <a:extLst>
                <a:ext uri="{FF2B5EF4-FFF2-40B4-BE49-F238E27FC236}">
                  <a16:creationId xmlns="" xmlns:a16="http://schemas.microsoft.com/office/drawing/2014/main" id="{A412A615-A6F7-8F5B-2185-2B78BFF94D4C}"/>
                </a:ext>
              </a:extLst>
            </p:cNvPr>
            <p:cNvSpPr/>
            <p:nvPr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0" name="Рисунок 49">
              <a:extLst>
                <a:ext uri="{FF2B5EF4-FFF2-40B4-BE49-F238E27FC236}">
                  <a16:creationId xmlns="" xmlns:a16="http://schemas.microsoft.com/office/drawing/2014/main" id="{1BF0FA5E-7DA4-F0CA-8966-1D5B1CBBB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40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3B322140-37A5-1156-5DA3-206B3A50FA63}"/>
              </a:ext>
            </a:extLst>
          </p:cNvPr>
          <p:cNvGrpSpPr/>
          <p:nvPr/>
        </p:nvGrpSpPr>
        <p:grpSpPr>
          <a:xfrm>
            <a:off x="379051" y="77728"/>
            <a:ext cx="813256" cy="783109"/>
            <a:chOff x="3492842" y="1857538"/>
            <a:chExt cx="2825375" cy="2825375"/>
          </a:xfrm>
        </p:grpSpPr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A412A615-A6F7-8F5B-2185-2B78BFF94D4C}"/>
                </a:ext>
              </a:extLst>
            </p:cNvPr>
            <p:cNvSpPr/>
            <p:nvPr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1BF0FA5E-7DA4-F0CA-8966-1D5B1CBBB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1802120" y="116745"/>
            <a:ext cx="8556396" cy="424732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Самообследование</a:t>
            </a: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ГАУ ДПО ЯО ИРО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58857" y="4866505"/>
            <a:ext cx="104009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Calibri" panose="020F0502020204030204" pitchFamily="34" charset="0"/>
              </a:rPr>
              <a:t>Приказ </a:t>
            </a:r>
            <a:r>
              <a:rPr lang="ru-RU" sz="2400" dirty="0" err="1" smtClean="0">
                <a:latin typeface="Calibri" panose="020F0502020204030204" pitchFamily="34" charset="0"/>
              </a:rPr>
              <a:t>и.о</a:t>
            </a:r>
            <a:r>
              <a:rPr lang="ru-RU" sz="2400" dirty="0">
                <a:latin typeface="Calibri" panose="020F0502020204030204" pitchFamily="34" charset="0"/>
              </a:rPr>
              <a:t>. ректора И.В. Серафимович «О проведении </a:t>
            </a:r>
            <a:r>
              <a:rPr lang="ru-RU" sz="2400" dirty="0" err="1">
                <a:latin typeface="Calibri" panose="020F0502020204030204" pitchFamily="34" charset="0"/>
              </a:rPr>
              <a:t>самообследования</a:t>
            </a:r>
            <a:r>
              <a:rPr lang="ru-RU" sz="2400" dirty="0">
                <a:latin typeface="Calibri" panose="020F0502020204030204" pitchFamily="34" charset="0"/>
              </a:rPr>
              <a:t>» от 22.01.2024 №</a:t>
            </a:r>
            <a:r>
              <a:rPr lang="ru-RU" sz="2400" dirty="0" smtClean="0">
                <a:latin typeface="Calibri" panose="020F0502020204030204" pitchFamily="34" charset="0"/>
              </a:rPr>
              <a:t>01-03/14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85678" y="1599538"/>
            <a:ext cx="474408" cy="417936"/>
          </a:xfrm>
          <a:prstGeom prst="ellipse">
            <a:avLst/>
          </a:prstGeom>
          <a:solidFill>
            <a:srgbClr val="075E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PT Sans" panose="020B0503020203020204" pitchFamily="34" charset="-52"/>
              </a:rPr>
              <a:t>1</a:t>
            </a:r>
            <a:endParaRPr lang="ru-RU" b="1" dirty="0">
              <a:latin typeface="PT Sans" panose="020B0503020203020204" pitchFamily="34" charset="-52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85678" y="2615201"/>
            <a:ext cx="474408" cy="417936"/>
          </a:xfrm>
          <a:prstGeom prst="ellipse">
            <a:avLst/>
          </a:prstGeom>
          <a:solidFill>
            <a:srgbClr val="075E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PT Sans" panose="020B0503020203020204" pitchFamily="34" charset="-52"/>
              </a:rPr>
              <a:t>2</a:t>
            </a:r>
            <a:endParaRPr lang="ru-RU" b="1" dirty="0">
              <a:latin typeface="PT Sans" panose="020B0503020203020204" pitchFamily="34" charset="-52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678" y="3716496"/>
            <a:ext cx="474408" cy="417936"/>
          </a:xfrm>
          <a:prstGeom prst="ellipse">
            <a:avLst/>
          </a:prstGeom>
          <a:solidFill>
            <a:srgbClr val="075E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PT Sans" panose="020B0503020203020204" pitchFamily="34" charset="-52"/>
              </a:rPr>
              <a:t>3</a:t>
            </a:r>
            <a:endParaRPr lang="ru-RU" b="1" dirty="0">
              <a:latin typeface="PT Sans" panose="020B0503020203020204" pitchFamily="34" charset="-52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93810" y="4963689"/>
            <a:ext cx="474408" cy="417936"/>
          </a:xfrm>
          <a:prstGeom prst="ellipse">
            <a:avLst/>
          </a:prstGeom>
          <a:solidFill>
            <a:srgbClr val="075E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PT Sans" panose="020B0503020203020204" pitchFamily="34" charset="-52"/>
              </a:rPr>
              <a:t>4</a:t>
            </a:r>
            <a:endParaRPr lang="ru-RU" b="1" dirty="0">
              <a:latin typeface="PT Sans" panose="020B0503020203020204" pitchFamily="34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87327" y="1436068"/>
            <a:ext cx="10472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Calibri" panose="020F0502020204030204" pitchFamily="34" charset="0"/>
              </a:rPr>
              <a:t>Пункт </a:t>
            </a:r>
            <a:r>
              <a:rPr lang="ru-RU" sz="2400" dirty="0">
                <a:latin typeface="Calibri" panose="020F0502020204030204" pitchFamily="34" charset="0"/>
              </a:rPr>
              <a:t>3 части 2 статьи 29 Федерального закона </a:t>
            </a:r>
            <a:r>
              <a:rPr lang="ru-RU" sz="2400" dirty="0" smtClean="0">
                <a:latin typeface="Calibri" panose="020F0502020204030204" pitchFamily="34" charset="0"/>
              </a:rPr>
              <a:t>№ 273-ФЗ </a:t>
            </a:r>
            <a:r>
              <a:rPr lang="ru-RU" sz="2400" dirty="0">
                <a:latin typeface="Calibri" panose="020F0502020204030204" pitchFamily="34" charset="0"/>
              </a:rPr>
              <a:t>«Об образовании в Российской Федерации» от 29 декабря 2012 </a:t>
            </a:r>
            <a:r>
              <a:rPr lang="ru-RU" sz="2400" dirty="0" smtClean="0">
                <a:latin typeface="Calibri" panose="020F0502020204030204" pitchFamily="34" charset="0"/>
              </a:rPr>
              <a:t>года 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87326" y="2377783"/>
            <a:ext cx="104724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libri" panose="020F0502020204030204" pitchFamily="34" charset="0"/>
              </a:rPr>
              <a:t>Приказ </a:t>
            </a:r>
            <a:r>
              <a:rPr lang="ru-RU" sz="2400" dirty="0" err="1">
                <a:latin typeface="Calibri" panose="020F0502020204030204" pitchFamily="34" charset="0"/>
              </a:rPr>
              <a:t>Минобрнауки</a:t>
            </a:r>
            <a:r>
              <a:rPr lang="ru-RU" sz="2400" dirty="0">
                <a:latin typeface="Calibri" panose="020F0502020204030204" pitchFamily="34" charset="0"/>
              </a:rPr>
              <a:t> России от 14 июня 2013 года </a:t>
            </a:r>
            <a:r>
              <a:rPr lang="ru-RU" sz="2400" dirty="0" smtClean="0">
                <a:latin typeface="Calibri" panose="020F0502020204030204" pitchFamily="34" charset="0"/>
              </a:rPr>
              <a:t>№ 462 </a:t>
            </a:r>
            <a:r>
              <a:rPr lang="ru-RU" sz="2400" dirty="0">
                <a:latin typeface="Calibri" panose="020F0502020204030204" pitchFamily="34" charset="0"/>
              </a:rPr>
              <a:t>«Об утверждении порядка проведения </a:t>
            </a:r>
            <a:r>
              <a:rPr lang="ru-RU" sz="2400" dirty="0" err="1">
                <a:latin typeface="Calibri" panose="020F0502020204030204" pitchFamily="34" charset="0"/>
              </a:rPr>
              <a:t>самообследования</a:t>
            </a:r>
            <a:r>
              <a:rPr lang="ru-RU" sz="2400" dirty="0">
                <a:latin typeface="Calibri" panose="020F0502020204030204" pitchFamily="34" charset="0"/>
              </a:rPr>
              <a:t> образовательной организацией» </a:t>
            </a:r>
            <a:r>
              <a:rPr lang="ru-RU" sz="2400" dirty="0" smtClean="0">
                <a:latin typeface="Calibri" panose="020F0502020204030204" pitchFamily="34" charset="0"/>
              </a:rPr>
              <a:t/>
            </a:r>
            <a:br>
              <a:rPr lang="ru-RU" sz="2400" dirty="0" smtClean="0">
                <a:latin typeface="Calibri" panose="020F0502020204030204" pitchFamily="34" charset="0"/>
              </a:rPr>
            </a:br>
            <a:r>
              <a:rPr lang="ru-RU" sz="2400" dirty="0" smtClean="0">
                <a:latin typeface="Calibri" panose="020F0502020204030204" pitchFamily="34" charset="0"/>
              </a:rPr>
              <a:t>(</a:t>
            </a:r>
            <a:r>
              <a:rPr lang="ru-RU" sz="2400" dirty="0">
                <a:latin typeface="Calibri" panose="020F0502020204030204" pitchFamily="34" charset="0"/>
              </a:rPr>
              <a:t>с изменениями и </a:t>
            </a:r>
            <a:r>
              <a:rPr lang="ru-RU" sz="2400" dirty="0" smtClean="0">
                <a:latin typeface="Calibri" panose="020F0502020204030204" pitchFamily="34" charset="0"/>
              </a:rPr>
              <a:t>дополнениями)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58859" y="3587932"/>
            <a:ext cx="10400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Calibri" panose="020F0502020204030204" pitchFamily="34" charset="0"/>
              </a:rPr>
              <a:t>Приказ </a:t>
            </a:r>
            <a:r>
              <a:rPr lang="ru-RU" sz="2400" dirty="0">
                <a:latin typeface="Calibri" panose="020F0502020204030204" pitchFamily="34" charset="0"/>
              </a:rPr>
              <a:t>Министерства образования и науки Российской Федерации </a:t>
            </a:r>
            <a:r>
              <a:rPr lang="ru-RU" sz="2400" dirty="0" smtClean="0">
                <a:latin typeface="Calibri" panose="020F0502020204030204" pitchFamily="34" charset="0"/>
              </a:rPr>
              <a:t/>
            </a:r>
            <a:br>
              <a:rPr lang="ru-RU" sz="2400" dirty="0" smtClean="0">
                <a:latin typeface="Calibri" panose="020F0502020204030204" pitchFamily="34" charset="0"/>
              </a:rPr>
            </a:br>
            <a:r>
              <a:rPr lang="ru-RU" sz="2400" dirty="0" smtClean="0">
                <a:latin typeface="Calibri" panose="020F0502020204030204" pitchFamily="34" charset="0"/>
              </a:rPr>
              <a:t>от </a:t>
            </a:r>
            <a:r>
              <a:rPr lang="ru-RU" sz="2400" dirty="0">
                <a:latin typeface="Calibri" panose="020F0502020204030204" pitchFamily="34" charset="0"/>
              </a:rPr>
              <a:t>10 декабря 2013 г. № 1324 «Об утверждении показателей деятельности образовательной организации, подлежащей </a:t>
            </a:r>
            <a:r>
              <a:rPr lang="ru-RU" sz="2400" dirty="0" err="1">
                <a:latin typeface="Calibri" panose="020F0502020204030204" pitchFamily="34" charset="0"/>
              </a:rPr>
              <a:t>самообследованию</a:t>
            </a:r>
            <a:r>
              <a:rPr lang="ru-RU" sz="2400" dirty="0" smtClean="0">
                <a:latin typeface="Calibri" panose="020F0502020204030204" pitchFamily="34" charset="0"/>
              </a:rPr>
              <a:t>»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57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9784" y="645302"/>
            <a:ext cx="90465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75EAD"/>
                </a:solidFill>
                <a:latin typeface="Calibri" panose="020F0502020204030204" pitchFamily="34" charset="0"/>
              </a:rPr>
              <a:t>Оценка</a:t>
            </a:r>
            <a:r>
              <a:rPr lang="ru-RU" sz="3200" dirty="0" smtClean="0">
                <a:latin typeface="Calibri" panose="020F0502020204030204" pitchFamily="34" charset="0"/>
              </a:rPr>
              <a:t> 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56057" y="141129"/>
            <a:ext cx="9678644" cy="400110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Содержательные аспекты </a:t>
            </a:r>
            <a:r>
              <a:rPr lang="ru-RU" sz="3000" b="1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самообследования</a:t>
            </a:r>
            <a:endParaRPr lang="ru-RU" sz="3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72753" y="4274073"/>
            <a:ext cx="90465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75EAD"/>
                </a:solidFill>
                <a:latin typeface="Calibri" panose="020F0502020204030204" pitchFamily="34" charset="0"/>
              </a:rPr>
              <a:t>Анализ показателей </a:t>
            </a:r>
            <a:r>
              <a:rPr lang="ru-RU" sz="3200" dirty="0">
                <a:solidFill>
                  <a:srgbClr val="075EAD"/>
                </a:solidFill>
                <a:latin typeface="Calibri" panose="020F0502020204030204" pitchFamily="34" charset="0"/>
              </a:rPr>
              <a:t>(4 группы)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825649" y="1086608"/>
            <a:ext cx="11204426" cy="3046988"/>
            <a:chOff x="211964" y="1235904"/>
            <a:chExt cx="11320638" cy="304698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06229" y="1235904"/>
              <a:ext cx="11126373" cy="3046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latin typeface="Calibri" panose="020F0502020204030204" pitchFamily="34" charset="0"/>
                </a:rPr>
                <a:t>образовательной </a:t>
              </a:r>
              <a:r>
                <a:rPr lang="ru-RU" sz="2400" dirty="0">
                  <a:latin typeface="Calibri" panose="020F0502020204030204" pitchFamily="34" charset="0"/>
                </a:rPr>
                <a:t>деятельности; </a:t>
              </a:r>
            </a:p>
            <a:p>
              <a:r>
                <a:rPr lang="ru-RU" sz="2400" dirty="0" smtClean="0">
                  <a:latin typeface="Calibri" panose="020F0502020204030204" pitchFamily="34" charset="0"/>
                </a:rPr>
                <a:t>системы </a:t>
              </a:r>
              <a:r>
                <a:rPr lang="ru-RU" sz="2400" dirty="0">
                  <a:latin typeface="Calibri" panose="020F0502020204030204" pitchFamily="34" charset="0"/>
                </a:rPr>
                <a:t>управления организацией; </a:t>
              </a:r>
            </a:p>
            <a:p>
              <a:r>
                <a:rPr lang="ru-RU" sz="2400" dirty="0" smtClean="0">
                  <a:latin typeface="Calibri" panose="020F0502020204030204" pitchFamily="34" charset="0"/>
                </a:rPr>
                <a:t>содержания </a:t>
              </a:r>
              <a:r>
                <a:rPr lang="ru-RU" sz="2400" dirty="0">
                  <a:latin typeface="Calibri" panose="020F0502020204030204" pitchFamily="34" charset="0"/>
                </a:rPr>
                <a:t>и качества подготовки обучающихся; </a:t>
              </a:r>
            </a:p>
            <a:p>
              <a:r>
                <a:rPr lang="ru-RU" sz="2400" dirty="0" smtClean="0">
                  <a:latin typeface="Calibri" panose="020F0502020204030204" pitchFamily="34" charset="0"/>
                </a:rPr>
                <a:t>организации </a:t>
              </a:r>
              <a:r>
                <a:rPr lang="ru-RU" sz="2400" dirty="0">
                  <a:latin typeface="Calibri" panose="020F0502020204030204" pitchFamily="34" charset="0"/>
                </a:rPr>
                <a:t>учебного процесса; </a:t>
              </a:r>
            </a:p>
            <a:p>
              <a:r>
                <a:rPr lang="ru-RU" sz="2400" dirty="0" smtClean="0">
                  <a:latin typeface="Calibri" panose="020F0502020204030204" pitchFamily="34" charset="0"/>
                </a:rPr>
                <a:t>качества кадрового, учебно-методического, библиотечно-информационного обеспечения; </a:t>
              </a:r>
            </a:p>
            <a:p>
              <a:r>
                <a:rPr lang="ru-RU" sz="2400" dirty="0" smtClean="0">
                  <a:latin typeface="Calibri" panose="020F0502020204030204" pitchFamily="34" charset="0"/>
                </a:rPr>
                <a:t>качества </a:t>
              </a:r>
              <a:r>
                <a:rPr lang="ru-RU" sz="2400" dirty="0">
                  <a:latin typeface="Calibri" panose="020F0502020204030204" pitchFamily="34" charset="0"/>
                </a:rPr>
                <a:t>материально-технической </a:t>
              </a:r>
              <a:r>
                <a:rPr lang="ru-RU" sz="2400" dirty="0" smtClean="0">
                  <a:latin typeface="Calibri" panose="020F0502020204030204" pitchFamily="34" charset="0"/>
                </a:rPr>
                <a:t>базы; </a:t>
              </a:r>
              <a:endParaRPr lang="ru-RU" sz="2400" dirty="0">
                <a:latin typeface="Calibri" panose="020F0502020204030204" pitchFamily="34" charset="0"/>
              </a:endParaRPr>
            </a:p>
            <a:p>
              <a:r>
                <a:rPr lang="ru-RU" sz="2400" dirty="0" smtClean="0">
                  <a:latin typeface="Calibri" panose="020F0502020204030204" pitchFamily="34" charset="0"/>
                </a:rPr>
                <a:t>функционирования ВСОКО  </a:t>
              </a:r>
              <a:endParaRPr lang="ru-RU" sz="24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184" y="1398361"/>
              <a:ext cx="215431" cy="208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184" y="1753309"/>
              <a:ext cx="215429" cy="208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657" y="2144806"/>
              <a:ext cx="215429" cy="208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657" y="2488053"/>
              <a:ext cx="215429" cy="208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125" y="2863258"/>
              <a:ext cx="215429" cy="208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964" y="3581712"/>
              <a:ext cx="215429" cy="208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121" y="3955324"/>
              <a:ext cx="215432" cy="208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Прямоугольник 22"/>
          <p:cNvSpPr/>
          <p:nvPr/>
        </p:nvSpPr>
        <p:spPr>
          <a:xfrm>
            <a:off x="1006862" y="4732644"/>
            <a:ext cx="110232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libri" panose="020F0502020204030204" pitchFamily="34" charset="0"/>
              </a:rPr>
              <a:t>образовательная деятельность; 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dirty="0" smtClean="0">
                <a:latin typeface="Calibri" panose="020F0502020204030204" pitchFamily="34" charset="0"/>
              </a:rPr>
              <a:t>научно-исследовательская деятельность; 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dirty="0">
                <a:latin typeface="Calibri" panose="020F0502020204030204" pitchFamily="34" charset="0"/>
              </a:rPr>
              <a:t>ф</a:t>
            </a:r>
            <a:r>
              <a:rPr lang="ru-RU" sz="2400" dirty="0" smtClean="0">
                <a:latin typeface="Calibri" panose="020F0502020204030204" pitchFamily="34" charset="0"/>
              </a:rPr>
              <a:t>инансово-экономическая деятельность; </a:t>
            </a:r>
            <a:endParaRPr lang="ru-RU" sz="2400" dirty="0">
              <a:latin typeface="Calibri" panose="020F0502020204030204" pitchFamily="34" charset="0"/>
            </a:endParaRPr>
          </a:p>
          <a:p>
            <a:r>
              <a:rPr lang="ru-RU" sz="2400" dirty="0" smtClean="0">
                <a:latin typeface="Calibri" panose="020F0502020204030204" pitchFamily="34" charset="0"/>
              </a:rPr>
              <a:t>инфраструктура</a:t>
            </a:r>
            <a:endParaRPr lang="ru-RU" sz="2400" dirty="0"/>
          </a:p>
        </p:txBody>
      </p:sp>
      <p:grpSp>
        <p:nvGrpSpPr>
          <p:cNvPr id="32" name="Группа 31">
            <a:extLst>
              <a:ext uri="{FF2B5EF4-FFF2-40B4-BE49-F238E27FC236}">
                <a16:creationId xmlns="" xmlns:a16="http://schemas.microsoft.com/office/drawing/2014/main" id="{3B322140-37A5-1156-5DA3-206B3A50FA63}"/>
              </a:ext>
            </a:extLst>
          </p:cNvPr>
          <p:cNvGrpSpPr/>
          <p:nvPr/>
        </p:nvGrpSpPr>
        <p:grpSpPr>
          <a:xfrm>
            <a:off x="379051" y="77728"/>
            <a:ext cx="813256" cy="783109"/>
            <a:chOff x="3492842" y="1857538"/>
            <a:chExt cx="2825375" cy="2825375"/>
          </a:xfrm>
        </p:grpSpPr>
        <p:sp>
          <p:nvSpPr>
            <p:cNvPr id="33" name="Овал 32">
              <a:extLst>
                <a:ext uri="{FF2B5EF4-FFF2-40B4-BE49-F238E27FC236}">
                  <a16:creationId xmlns="" xmlns:a16="http://schemas.microsoft.com/office/drawing/2014/main" id="{A412A615-A6F7-8F5B-2185-2B78BFF94D4C}"/>
                </a:ext>
              </a:extLst>
            </p:cNvPr>
            <p:cNvSpPr/>
            <p:nvPr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4" name="Рисунок 33">
              <a:extLst>
                <a:ext uri="{FF2B5EF4-FFF2-40B4-BE49-F238E27FC236}">
                  <a16:creationId xmlns="" xmlns:a16="http://schemas.microsoft.com/office/drawing/2014/main" id="{1BF0FA5E-7DA4-F0CA-8966-1D5B1CBBB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81" y="4897067"/>
            <a:ext cx="213218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29" y="5259989"/>
            <a:ext cx="213218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29" y="5631811"/>
            <a:ext cx="213218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72" y="5987966"/>
            <a:ext cx="213218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4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7"/>
          <p:cNvSpPr txBox="1"/>
          <p:nvPr/>
        </p:nvSpPr>
        <p:spPr>
          <a:xfrm>
            <a:off x="564673" y="1041541"/>
            <a:ext cx="4845528" cy="5068054"/>
          </a:xfrm>
          <a:prstGeom prst="rect">
            <a:avLst/>
          </a:prstGeom>
          <a:solidFill>
            <a:srgbClr val="075EAD">
              <a:alpha val="19000"/>
            </a:srgbClr>
          </a:solidFill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2400">
                <a:latin typeface="Calibri" panose="020F0502020204030204" pitchFamily="34" charset="0"/>
              </a:defRPr>
            </a:lvl1pPr>
          </a:lstStyle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ru-RU" sz="1900" dirty="0" smtClean="0"/>
              <a:t>Качество</a:t>
            </a:r>
            <a:r>
              <a:rPr sz="1900" dirty="0" smtClean="0"/>
              <a:t> </a:t>
            </a:r>
            <a:r>
              <a:rPr lang="ru-RU" sz="1900" dirty="0" smtClean="0"/>
              <a:t>подготовки обучающихся</a:t>
            </a:r>
            <a:r>
              <a:rPr sz="1900" dirty="0" smtClean="0"/>
              <a:t> (в </a:t>
            </a:r>
            <a:r>
              <a:rPr sz="1900" dirty="0"/>
              <a:t>т.ч. адресная поддержка ОО –</a:t>
            </a:r>
            <a:r>
              <a:rPr lang="en-US" sz="1900" dirty="0"/>
              <a:t> </a:t>
            </a:r>
            <a:r>
              <a:rPr sz="1900" dirty="0"/>
              <a:t>«500+» и школ зоны риска снижения ОР; </a:t>
            </a:r>
            <a:r>
              <a:rPr lang="ru-RU" sz="1900" dirty="0" smtClean="0"/>
              <a:t>профилактика учебной</a:t>
            </a:r>
            <a:r>
              <a:rPr lang="en-US" sz="1900" dirty="0" smtClean="0"/>
              <a:t> </a:t>
            </a:r>
            <a:r>
              <a:rPr sz="1900" dirty="0" err="1"/>
              <a:t>неуспешности</a:t>
            </a:r>
            <a:r>
              <a:rPr sz="1900" dirty="0"/>
              <a:t>)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sz="1900" dirty="0"/>
              <a:t>Обновленные ФГОС НОО, ООО, СОО</a:t>
            </a:r>
            <a:r>
              <a:rPr lang="ru-RU" sz="1900" dirty="0"/>
              <a:t> </a:t>
            </a:r>
            <a:r>
              <a:rPr sz="1900" dirty="0" smtClean="0"/>
              <a:t>/</a:t>
            </a:r>
            <a:r>
              <a:rPr sz="1900" dirty="0" err="1" smtClean="0"/>
              <a:t>функциональная</a:t>
            </a:r>
            <a:r>
              <a:rPr sz="1900" dirty="0" smtClean="0"/>
              <a:t> </a:t>
            </a:r>
            <a:r>
              <a:rPr sz="1900" dirty="0" err="1"/>
              <a:t>грамотность</a:t>
            </a:r>
            <a:endParaRPr sz="1900" dirty="0"/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sz="1900" dirty="0"/>
              <a:t>Воспитание и социализация </a:t>
            </a:r>
            <a:r>
              <a:rPr sz="1900" dirty="0" err="1"/>
              <a:t>обучающихся</a:t>
            </a:r>
            <a:r>
              <a:rPr sz="1900" dirty="0"/>
              <a:t> </a:t>
            </a:r>
            <a:r>
              <a:rPr lang="ru-RU" sz="1900" dirty="0" smtClean="0"/>
              <a:t/>
            </a:r>
            <a:br>
              <a:rPr lang="ru-RU" sz="1900" dirty="0" smtClean="0"/>
            </a:br>
            <a:r>
              <a:rPr sz="1900" dirty="0" smtClean="0"/>
              <a:t>(</a:t>
            </a:r>
            <a:r>
              <a:rPr sz="1900" dirty="0"/>
              <a:t>в т.ч. </a:t>
            </a:r>
            <a:r>
              <a:rPr lang="ru-RU" sz="1900" dirty="0"/>
              <a:t>проект</a:t>
            </a:r>
            <a:r>
              <a:rPr lang="en-US" sz="1900" dirty="0"/>
              <a:t> </a:t>
            </a:r>
            <a:r>
              <a:rPr sz="1900" dirty="0"/>
              <a:t>«Разговоры о важном», рабочая </a:t>
            </a:r>
            <a:r>
              <a:rPr sz="1900" dirty="0" err="1"/>
              <a:t>программа</a:t>
            </a:r>
            <a:r>
              <a:rPr sz="1900" dirty="0"/>
              <a:t> </a:t>
            </a:r>
            <a:r>
              <a:rPr lang="ru-RU" sz="1900" dirty="0" smtClean="0"/>
              <a:t>воспитания</a:t>
            </a:r>
            <a:r>
              <a:rPr sz="1900" dirty="0" smtClean="0"/>
              <a:t>,</a:t>
            </a:r>
            <a:r>
              <a:rPr lang="en-US" sz="1900" dirty="0" smtClean="0"/>
              <a:t> </a:t>
            </a:r>
            <a:r>
              <a:rPr sz="1900" dirty="0" err="1"/>
              <a:t>профилактика</a:t>
            </a:r>
            <a:r>
              <a:rPr sz="1900" dirty="0"/>
              <a:t>)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sz="1900" dirty="0"/>
              <a:t>Дети с особыми </a:t>
            </a:r>
            <a:r>
              <a:rPr sz="1900" dirty="0" err="1"/>
              <a:t>образовательными</a:t>
            </a:r>
            <a:r>
              <a:rPr sz="1900" dirty="0"/>
              <a:t> </a:t>
            </a:r>
            <a:r>
              <a:rPr sz="1900" dirty="0" err="1"/>
              <a:t>потребностями</a:t>
            </a:r>
            <a:endParaRPr sz="1900" dirty="0"/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sz="1900" dirty="0"/>
              <a:t>Развитие ДО, ДОД, СПО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sz="1900" dirty="0"/>
              <a:t>Управление ОО (в т. </a:t>
            </a:r>
            <a:r>
              <a:rPr lang="ru-RU" sz="1900" dirty="0" smtClean="0"/>
              <a:t>ч</a:t>
            </a:r>
            <a:r>
              <a:rPr sz="1900" dirty="0" smtClean="0"/>
              <a:t>. </a:t>
            </a:r>
            <a:r>
              <a:rPr sz="1900" dirty="0"/>
              <a:t>ВСОКО, повышение качества управленческой </a:t>
            </a:r>
            <a:r>
              <a:rPr sz="1900" dirty="0" err="1"/>
              <a:t>деятельности</a:t>
            </a:r>
            <a:r>
              <a:rPr sz="1900" dirty="0"/>
              <a:t>)</a:t>
            </a:r>
          </a:p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ru-RU" sz="1900" dirty="0" smtClean="0"/>
              <a:t>Профессиональное</a:t>
            </a:r>
            <a:r>
              <a:rPr sz="1900" dirty="0" smtClean="0"/>
              <a:t> </a:t>
            </a:r>
            <a:r>
              <a:rPr lang="ru-RU" sz="1900" dirty="0" smtClean="0"/>
              <a:t>развитие кадров</a:t>
            </a:r>
            <a:endParaRPr sz="1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31" y="1115715"/>
            <a:ext cx="213219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31" y="2327913"/>
            <a:ext cx="213218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79" y="2976585"/>
            <a:ext cx="213218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79" y="4158032"/>
            <a:ext cx="213218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22" y="4780887"/>
            <a:ext cx="213218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24" y="5146916"/>
            <a:ext cx="213218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18" y="5768178"/>
            <a:ext cx="213220" cy="208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045259" y="145571"/>
            <a:ext cx="6096000" cy="400110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Приоритеты 2023 года: 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3B322140-37A5-1156-5DA3-206B3A50FA63}"/>
              </a:ext>
            </a:extLst>
          </p:cNvPr>
          <p:cNvGrpSpPr/>
          <p:nvPr/>
        </p:nvGrpSpPr>
        <p:grpSpPr>
          <a:xfrm>
            <a:off x="379051" y="77728"/>
            <a:ext cx="813256" cy="783109"/>
            <a:chOff x="3492842" y="1857538"/>
            <a:chExt cx="2825375" cy="2825375"/>
          </a:xfrm>
        </p:grpSpPr>
        <p:sp>
          <p:nvSpPr>
            <p:cNvPr id="13" name="Овал 12">
              <a:extLst>
                <a:ext uri="{FF2B5EF4-FFF2-40B4-BE49-F238E27FC236}">
                  <a16:creationId xmlns="" xmlns:a16="http://schemas.microsoft.com/office/drawing/2014/main" id="{A412A615-A6F7-8F5B-2185-2B78BFF94D4C}"/>
                </a:ext>
              </a:extLst>
            </p:cNvPr>
            <p:cNvSpPr/>
            <p:nvPr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>
              <a:extLst>
                <a:ext uri="{FF2B5EF4-FFF2-40B4-BE49-F238E27FC236}">
                  <a16:creationId xmlns="" xmlns:a16="http://schemas.microsoft.com/office/drawing/2014/main" id="{1BF0FA5E-7DA4-F0CA-8966-1D5B1CBBB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  <p:sp>
        <p:nvSpPr>
          <p:cNvPr id="15" name="object 9"/>
          <p:cNvSpPr/>
          <p:nvPr/>
        </p:nvSpPr>
        <p:spPr>
          <a:xfrm>
            <a:off x="5243618" y="860837"/>
            <a:ext cx="480060" cy="5416139"/>
          </a:xfrm>
          <a:custGeom>
            <a:avLst/>
            <a:gdLst/>
            <a:ahLst/>
            <a:cxnLst/>
            <a:rect l="l" t="t" r="r" b="b"/>
            <a:pathLst>
              <a:path w="360045" h="5473065">
                <a:moveTo>
                  <a:pt x="180086" y="0"/>
                </a:moveTo>
                <a:lnTo>
                  <a:pt x="0" y="180085"/>
                </a:lnTo>
                <a:lnTo>
                  <a:pt x="90043" y="180085"/>
                </a:lnTo>
                <a:lnTo>
                  <a:pt x="90043" y="5292623"/>
                </a:lnTo>
                <a:lnTo>
                  <a:pt x="0" y="5292623"/>
                </a:lnTo>
                <a:lnTo>
                  <a:pt x="180086" y="5472645"/>
                </a:lnTo>
                <a:lnTo>
                  <a:pt x="360045" y="5292623"/>
                </a:lnTo>
                <a:lnTo>
                  <a:pt x="270001" y="5292623"/>
                </a:lnTo>
                <a:lnTo>
                  <a:pt x="270001" y="180085"/>
                </a:lnTo>
                <a:lnTo>
                  <a:pt x="360045" y="180085"/>
                </a:lnTo>
                <a:lnTo>
                  <a:pt x="180086" y="0"/>
                </a:lnTo>
                <a:close/>
              </a:path>
            </a:pathLst>
          </a:custGeom>
          <a:solidFill>
            <a:srgbClr val="D370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4"/>
          <p:cNvSpPr txBox="1"/>
          <p:nvPr/>
        </p:nvSpPr>
        <p:spPr>
          <a:xfrm>
            <a:off x="5618904" y="919841"/>
            <a:ext cx="6249248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1900" b="1" dirty="0">
                <a:latin typeface="Calibri"/>
                <a:cs typeface="Calibri"/>
              </a:rPr>
              <a:t>Основные</a:t>
            </a:r>
            <a:r>
              <a:rPr sz="1900" b="1" spc="-40" dirty="0">
                <a:latin typeface="Calibri"/>
                <a:cs typeface="Calibri"/>
              </a:rPr>
              <a:t> </a:t>
            </a:r>
            <a:r>
              <a:rPr sz="1900" b="1" dirty="0">
                <a:latin typeface="Calibri"/>
                <a:cs typeface="Calibri"/>
              </a:rPr>
              <a:t>виды</a:t>
            </a:r>
            <a:r>
              <a:rPr sz="1900" b="1" spc="-7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деятельности</a:t>
            </a:r>
            <a:r>
              <a:rPr sz="1900" b="1" spc="-5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Института:</a:t>
            </a:r>
            <a:endParaRPr sz="1900" dirty="0">
              <a:latin typeface="Calibri"/>
              <a:cs typeface="Calibri"/>
            </a:endParaRPr>
          </a:p>
        </p:txBody>
      </p:sp>
      <p:sp>
        <p:nvSpPr>
          <p:cNvPr id="17" name="object 5"/>
          <p:cNvSpPr txBox="1"/>
          <p:nvPr/>
        </p:nvSpPr>
        <p:spPr>
          <a:xfrm>
            <a:off x="5618903" y="1423763"/>
            <a:ext cx="6592147" cy="4174861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355600" marR="454659" indent="-174625">
              <a:lnSpc>
                <a:spcPts val="2050"/>
              </a:lnSpc>
              <a:spcBef>
                <a:spcPts val="355"/>
              </a:spcBef>
              <a:buClr>
                <a:srgbClr val="075EAD"/>
              </a:buClr>
              <a:buSzPct val="140000"/>
              <a:buFont typeface="Arial" pitchFamily="34" charset="0"/>
              <a:buChar char="•"/>
              <a:tabLst>
                <a:tab pos="355600" algn="l"/>
                <a:tab pos="408305" algn="l"/>
              </a:tabLst>
            </a:pPr>
            <a:r>
              <a:rPr sz="1900" spc="-10" dirty="0" err="1" smtClean="0">
                <a:latin typeface="Calibri"/>
                <a:cs typeface="Calibri"/>
              </a:rPr>
              <a:t>образовательная</a:t>
            </a:r>
            <a:r>
              <a:rPr sz="1900" spc="-35" dirty="0" smtClean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деятельность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по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ДПП: </a:t>
            </a:r>
            <a:r>
              <a:rPr sz="1900" dirty="0">
                <a:latin typeface="Calibri"/>
                <a:cs typeface="Calibri"/>
              </a:rPr>
              <a:t>ППК,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20" dirty="0" smtClean="0">
                <a:latin typeface="Calibri"/>
                <a:cs typeface="Calibri"/>
              </a:rPr>
              <a:t>ППП;</a:t>
            </a:r>
            <a:endParaRPr lang="ru-RU" sz="1900" spc="-20" dirty="0" smtClean="0">
              <a:latin typeface="Calibri"/>
              <a:cs typeface="Calibri"/>
            </a:endParaRPr>
          </a:p>
          <a:p>
            <a:pPr marL="355600" marR="454659" indent="-174625">
              <a:lnSpc>
                <a:spcPts val="2050"/>
              </a:lnSpc>
              <a:spcBef>
                <a:spcPts val="355"/>
              </a:spcBef>
              <a:buClr>
                <a:srgbClr val="075EAD"/>
              </a:buClr>
              <a:buSzPct val="140000"/>
              <a:buFont typeface="Arial" pitchFamily="34" charset="0"/>
              <a:buChar char="•"/>
              <a:tabLst>
                <a:tab pos="355600" algn="l"/>
                <a:tab pos="408305" algn="l"/>
              </a:tabLst>
            </a:pPr>
            <a:r>
              <a:rPr sz="1900" spc="-10" dirty="0" err="1">
                <a:latin typeface="Calibri"/>
                <a:cs typeface="Calibri"/>
              </a:rPr>
              <a:t>организационно-техническое</a:t>
            </a:r>
            <a:r>
              <a:rPr sz="1900" spc="-10" dirty="0">
                <a:latin typeface="Calibri"/>
                <a:cs typeface="Calibri"/>
              </a:rPr>
              <a:t>,</a:t>
            </a:r>
            <a:r>
              <a:rPr lang="ru-RU" sz="1900" spc="-10" dirty="0">
                <a:latin typeface="Calibri"/>
                <a:cs typeface="Calibri"/>
              </a:rPr>
              <a:t> </a:t>
            </a:r>
            <a:r>
              <a:rPr sz="1900" spc="-10" dirty="0" err="1">
                <a:latin typeface="Calibri"/>
                <a:cs typeface="Calibri"/>
              </a:rPr>
              <a:t>информационно-технологическое</a:t>
            </a:r>
            <a:r>
              <a:rPr sz="1900" spc="-10" dirty="0">
                <a:latin typeface="Calibri"/>
                <a:cs typeface="Calibri"/>
              </a:rPr>
              <a:t>, научно- методическое, </a:t>
            </a:r>
            <a:r>
              <a:rPr sz="1900" spc="-10" dirty="0" err="1" smtClean="0">
                <a:latin typeface="Calibri"/>
                <a:cs typeface="Calibri"/>
              </a:rPr>
              <a:t>методическое</a:t>
            </a:r>
            <a:r>
              <a:rPr sz="1900" spc="-10" dirty="0" smtClean="0">
                <a:latin typeface="Calibri"/>
                <a:cs typeface="Calibri"/>
              </a:rPr>
              <a:t>,</a:t>
            </a:r>
            <a:r>
              <a:rPr lang="ru-RU" sz="1900" spc="-10" dirty="0" smtClean="0">
                <a:latin typeface="Calibri"/>
                <a:cs typeface="Calibri"/>
              </a:rPr>
              <a:t> </a:t>
            </a:r>
            <a:r>
              <a:rPr sz="1900" spc="-10" dirty="0" err="1" smtClean="0">
                <a:latin typeface="Calibri"/>
                <a:cs typeface="Calibri"/>
              </a:rPr>
              <a:t>консультационное</a:t>
            </a:r>
            <a:r>
              <a:rPr sz="1900" spc="-10" dirty="0" smtClean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обеспечение и </a:t>
            </a:r>
            <a:r>
              <a:rPr sz="1900" spc="-10" dirty="0" err="1">
                <a:latin typeface="Calibri"/>
                <a:cs typeface="Calibri"/>
              </a:rPr>
              <a:t>сопровождение</a:t>
            </a:r>
            <a:r>
              <a:rPr lang="ru-RU" sz="1900" spc="-10" dirty="0">
                <a:latin typeface="Calibri"/>
                <a:cs typeface="Calibri"/>
              </a:rPr>
              <a:t> </a:t>
            </a:r>
            <a:r>
              <a:rPr sz="1900" spc="-10" dirty="0" err="1">
                <a:latin typeface="Calibri"/>
                <a:cs typeface="Calibri"/>
              </a:rPr>
              <a:t>региональной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10" dirty="0" err="1">
                <a:latin typeface="Calibri"/>
                <a:cs typeface="Calibri"/>
              </a:rPr>
              <a:t>системы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spc="-10" dirty="0" smtClean="0">
                <a:latin typeface="Calibri"/>
                <a:cs typeface="Calibri"/>
              </a:rPr>
              <a:t>образования;</a:t>
            </a:r>
            <a:endParaRPr lang="ru-RU" sz="1900" spc="-10" dirty="0" smtClean="0">
              <a:latin typeface="Calibri"/>
              <a:cs typeface="Calibri"/>
            </a:endParaRPr>
          </a:p>
          <a:p>
            <a:pPr marL="355600" marR="454659" indent="-174625">
              <a:lnSpc>
                <a:spcPts val="2050"/>
              </a:lnSpc>
              <a:spcBef>
                <a:spcPts val="355"/>
              </a:spcBef>
              <a:buClr>
                <a:srgbClr val="075EAD"/>
              </a:buClr>
              <a:buSzPct val="140000"/>
              <a:buFont typeface="Arial" pitchFamily="34" charset="0"/>
              <a:buChar char="•"/>
              <a:tabLst>
                <a:tab pos="355600" algn="l"/>
                <a:tab pos="408305" algn="l"/>
              </a:tabLst>
            </a:pPr>
            <a:r>
              <a:rPr sz="1900" dirty="0" err="1" smtClean="0">
                <a:latin typeface="Calibri"/>
                <a:cs typeface="Calibri"/>
              </a:rPr>
              <a:t>организация</a:t>
            </a:r>
            <a:r>
              <a:rPr sz="1900" spc="-45" dirty="0" smtClean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 err="1">
                <a:latin typeface="Calibri"/>
                <a:cs typeface="Calibri"/>
              </a:rPr>
              <a:t>проведение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 err="1" smtClean="0">
                <a:latin typeface="Calibri"/>
                <a:cs typeface="Calibri"/>
              </a:rPr>
              <a:t>общественно</a:t>
            </a:r>
            <a:r>
              <a:rPr lang="ru-RU" sz="1900" spc="-10" dirty="0" smtClean="0">
                <a:latin typeface="Calibri"/>
                <a:cs typeface="Calibri"/>
              </a:rPr>
              <a:t> </a:t>
            </a:r>
            <a:r>
              <a:rPr sz="1900" dirty="0" err="1" smtClean="0">
                <a:latin typeface="Calibri"/>
                <a:cs typeface="Calibri"/>
              </a:rPr>
              <a:t>значимых</a:t>
            </a:r>
            <a:r>
              <a:rPr sz="1900" spc="-85" dirty="0" smtClean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мероприятий,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социологических</a:t>
            </a:r>
            <a:r>
              <a:rPr sz="1900" spc="-75" dirty="0">
                <a:latin typeface="Calibri"/>
                <a:cs typeface="Calibri"/>
              </a:rPr>
              <a:t> </a:t>
            </a:r>
            <a:r>
              <a:rPr sz="1900" spc="-50" dirty="0">
                <a:latin typeface="Calibri"/>
                <a:cs typeface="Calibri"/>
              </a:rPr>
              <a:t>и </a:t>
            </a:r>
            <a:r>
              <a:rPr sz="1900" spc="-10" dirty="0">
                <a:latin typeface="Calibri"/>
                <a:cs typeface="Calibri"/>
              </a:rPr>
              <a:t>мониторинговых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исследований,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экспертиз </a:t>
            </a:r>
            <a:r>
              <a:rPr sz="1900" dirty="0">
                <a:latin typeface="Calibri"/>
                <a:cs typeface="Calibri"/>
              </a:rPr>
              <a:t>научных,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методических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</a:t>
            </a:r>
            <a:r>
              <a:rPr sz="1900" spc="-7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иных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материалов;</a:t>
            </a:r>
            <a:endParaRPr sz="1900" dirty="0">
              <a:latin typeface="Calibri"/>
              <a:cs typeface="Calibri"/>
            </a:endParaRPr>
          </a:p>
          <a:p>
            <a:pPr marL="355600" marR="438784" indent="-174625">
              <a:lnSpc>
                <a:spcPts val="2060"/>
              </a:lnSpc>
              <a:spcBef>
                <a:spcPts val="455"/>
              </a:spcBef>
              <a:buClr>
                <a:srgbClr val="075EAD"/>
              </a:buClr>
              <a:buSzPct val="140000"/>
              <a:buFont typeface="Arial" pitchFamily="34" charset="0"/>
              <a:buChar char="•"/>
              <a:tabLst>
                <a:tab pos="355600" algn="l"/>
                <a:tab pos="408305" algn="l"/>
              </a:tabLst>
            </a:pPr>
            <a:r>
              <a:rPr sz="1900" spc="-10" dirty="0" err="1" smtClean="0">
                <a:latin typeface="Calibri"/>
                <a:cs typeface="Calibri"/>
              </a:rPr>
              <a:t>сопровождение</a:t>
            </a:r>
            <a:r>
              <a:rPr sz="1900" spc="-55" dirty="0" smtClean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программ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</a:t>
            </a:r>
            <a:r>
              <a:rPr sz="1900" spc="-8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проектов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50" dirty="0">
                <a:latin typeface="Calibri"/>
                <a:cs typeface="Calibri"/>
              </a:rPr>
              <a:t>в </a:t>
            </a:r>
            <a:r>
              <a:rPr sz="1900" spc="-10" dirty="0">
                <a:latin typeface="Calibri"/>
                <a:cs typeface="Calibri"/>
              </a:rPr>
              <a:t>установленной</a:t>
            </a:r>
            <a:r>
              <a:rPr sz="1900" spc="-15" dirty="0">
                <a:latin typeface="Calibri"/>
                <a:cs typeface="Calibri"/>
              </a:rPr>
              <a:t> </a:t>
            </a:r>
            <a:r>
              <a:rPr sz="1900" dirty="0" err="1">
                <a:latin typeface="Calibri"/>
                <a:cs typeface="Calibri"/>
              </a:rPr>
              <a:t>сфере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10" dirty="0" err="1" smtClean="0">
                <a:latin typeface="Calibri"/>
                <a:cs typeface="Calibri"/>
              </a:rPr>
              <a:t>деятельности</a:t>
            </a:r>
            <a:r>
              <a:rPr sz="1900" spc="-10" dirty="0" smtClean="0">
                <a:latin typeface="Calibri"/>
                <a:cs typeface="Calibri"/>
              </a:rPr>
              <a:t>;</a:t>
            </a:r>
            <a:endParaRPr lang="ru-RU" sz="1900" spc="-10" dirty="0" smtClean="0">
              <a:latin typeface="Calibri"/>
              <a:cs typeface="Calibri"/>
            </a:endParaRPr>
          </a:p>
          <a:p>
            <a:pPr marL="355600" marR="438784" indent="-174625">
              <a:lnSpc>
                <a:spcPts val="2060"/>
              </a:lnSpc>
              <a:spcBef>
                <a:spcPts val="455"/>
              </a:spcBef>
              <a:buClr>
                <a:srgbClr val="075EAD"/>
              </a:buClr>
              <a:buSzPct val="140000"/>
              <a:buFont typeface="Arial" pitchFamily="34" charset="0"/>
              <a:buChar char="•"/>
              <a:tabLst>
                <a:tab pos="355600" algn="l"/>
                <a:tab pos="408305" algn="l"/>
              </a:tabLst>
            </a:pPr>
            <a:r>
              <a:rPr sz="1900" dirty="0" err="1" smtClean="0">
                <a:latin typeface="Calibri"/>
                <a:cs typeface="Calibri"/>
              </a:rPr>
              <a:t>реализация</a:t>
            </a:r>
            <a:r>
              <a:rPr sz="1900" spc="-85" dirty="0" smtClean="0">
                <a:latin typeface="Calibri"/>
                <a:cs typeface="Calibri"/>
              </a:rPr>
              <a:t> </a:t>
            </a:r>
            <a:r>
              <a:rPr sz="1900" spc="-10" dirty="0" err="1" smtClean="0">
                <a:latin typeface="Calibri"/>
                <a:cs typeface="Calibri"/>
              </a:rPr>
              <a:t>инновационных</a:t>
            </a:r>
            <a:r>
              <a:rPr lang="ru-RU" sz="1900" spc="-10" dirty="0" smtClean="0">
                <a:latin typeface="Calibri"/>
                <a:cs typeface="Calibri"/>
              </a:rPr>
              <a:t> </a:t>
            </a:r>
            <a:r>
              <a:rPr sz="1900" spc="-10" dirty="0" err="1" smtClean="0">
                <a:latin typeface="Calibri"/>
                <a:cs typeface="Calibri"/>
              </a:rPr>
              <a:t>образовательных</a:t>
            </a:r>
            <a:r>
              <a:rPr sz="1900" spc="-60" dirty="0" smtClean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проектов,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программ</a:t>
            </a:r>
            <a:r>
              <a:rPr sz="1900" spc="-50" dirty="0">
                <a:latin typeface="Calibri"/>
                <a:cs typeface="Calibri"/>
              </a:rPr>
              <a:t> и </a:t>
            </a:r>
            <a:r>
              <a:rPr sz="1900" dirty="0">
                <a:latin typeface="Calibri"/>
                <a:cs typeface="Calibri"/>
              </a:rPr>
              <a:t>внедрение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их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spc="-20" dirty="0">
                <a:latin typeface="Calibri"/>
                <a:cs typeface="Calibri"/>
              </a:rPr>
              <a:t>результатов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в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 err="1" smtClean="0">
                <a:latin typeface="Calibri"/>
                <a:cs typeface="Calibri"/>
              </a:rPr>
              <a:t>практику</a:t>
            </a:r>
            <a:r>
              <a:rPr sz="1900" spc="-10" dirty="0" smtClean="0">
                <a:latin typeface="Calibri"/>
                <a:cs typeface="Calibri"/>
              </a:rPr>
              <a:t>;</a:t>
            </a:r>
            <a:endParaRPr lang="ru-RU" sz="1900" spc="-10" dirty="0" smtClean="0">
              <a:latin typeface="Calibri"/>
              <a:cs typeface="Calibri"/>
            </a:endParaRPr>
          </a:p>
          <a:p>
            <a:pPr marL="355600" marR="438784" indent="-174625">
              <a:lnSpc>
                <a:spcPts val="2060"/>
              </a:lnSpc>
              <a:spcBef>
                <a:spcPts val="455"/>
              </a:spcBef>
              <a:buClr>
                <a:srgbClr val="075EAD"/>
              </a:buClr>
              <a:buSzPct val="140000"/>
              <a:buFont typeface="Arial" pitchFamily="34" charset="0"/>
              <a:buChar char="•"/>
              <a:tabLst>
                <a:tab pos="355600" algn="l"/>
                <a:tab pos="408305" algn="l"/>
              </a:tabLst>
            </a:pPr>
            <a:r>
              <a:rPr sz="1900" spc="-10" dirty="0" err="1" smtClean="0">
                <a:latin typeface="Calibri"/>
                <a:cs typeface="Calibri"/>
              </a:rPr>
              <a:t>осуществление</a:t>
            </a:r>
            <a:r>
              <a:rPr sz="1900" spc="-40" dirty="0" smtClean="0">
                <a:latin typeface="Calibri"/>
                <a:cs typeface="Calibri"/>
              </a:rPr>
              <a:t> </a:t>
            </a:r>
            <a:r>
              <a:rPr sz="1900" spc="-10" dirty="0" err="1">
                <a:latin typeface="Calibri"/>
                <a:cs typeface="Calibri"/>
              </a:rPr>
              <a:t>издательской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 err="1" smtClean="0">
                <a:latin typeface="Calibri"/>
                <a:cs typeface="Calibri"/>
              </a:rPr>
              <a:t>деятельности</a:t>
            </a:r>
            <a:endParaRPr sz="19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04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8919" y="104775"/>
            <a:ext cx="9627894" cy="424732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Образовательная деятельность</a:t>
            </a:r>
          </a:p>
        </p:txBody>
      </p:sp>
      <p:graphicFrame>
        <p:nvGraphicFramePr>
          <p:cNvPr id="6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009384"/>
              </p:ext>
            </p:extLst>
          </p:nvPr>
        </p:nvGraphicFramePr>
        <p:xfrm>
          <a:off x="95250" y="604265"/>
          <a:ext cx="11976551" cy="60287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3875"/>
                <a:gridCol w="6343104"/>
                <a:gridCol w="882984"/>
                <a:gridCol w="1067760"/>
                <a:gridCol w="1087976"/>
                <a:gridCol w="971851"/>
                <a:gridCol w="1099001"/>
              </a:tblGrid>
              <a:tr h="237025">
                <a:tc rowSpan="2">
                  <a:txBody>
                    <a:bodyPr/>
                    <a:lstStyle/>
                    <a:p>
                      <a:pPr marL="55244" marR="3048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п/п</a:t>
                      </a:r>
                    </a:p>
                  </a:txBody>
                  <a:tcPr marL="0" marR="0" marT="635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10" dirty="0">
                          <a:latin typeface="Calibri"/>
                          <a:cs typeface="Calibri"/>
                        </a:rPr>
                        <a:t>Показатели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Ед</a:t>
                      </a:r>
                      <a:r>
                        <a:rPr lang="ru-RU" sz="1400" b="1" spc="-10" dirty="0" smtClean="0">
                          <a:latin typeface="Calibri"/>
                          <a:cs typeface="Calibri"/>
                        </a:rPr>
                        <a:t>. и</a:t>
                      </a: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з</a:t>
                      </a:r>
                      <a:r>
                        <a:rPr sz="1400" b="1" spc="-5" dirty="0" err="1" smtClean="0">
                          <a:latin typeface="Calibri"/>
                          <a:cs typeface="Calibri"/>
                        </a:rPr>
                        <a:t>ме</a:t>
                      </a: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р</a:t>
                      </a:r>
                      <a:r>
                        <a:rPr lang="ru-RU" sz="1400" b="1" spc="-10" dirty="0" smtClean="0">
                          <a:latin typeface="Calibri"/>
                          <a:cs typeface="Calibri"/>
                        </a:rPr>
                        <a:t>.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53848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Значение</a:t>
                      </a:r>
                      <a:r>
                        <a:rPr sz="14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показателя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384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250119">
                <a:tc vMerge="1"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6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2020</a:t>
                      </a:r>
                      <a:endParaRPr sz="16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ru-RU" sz="16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6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ru-RU" sz="16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6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600" b="1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2023</a:t>
                      </a:r>
                      <a:endParaRPr sz="16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460460">
                <a:tc>
                  <a:txBody>
                    <a:bodyPr/>
                    <a:lstStyle/>
                    <a:p>
                      <a:pPr marL="0" marR="3048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1.1</a:t>
                      </a: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159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Численность/удельный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вес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численности </a:t>
                      </a:r>
                      <a:r>
                        <a:rPr sz="1400" spc="-10" dirty="0" err="1">
                          <a:latin typeface="Calibri"/>
                          <a:cs typeface="Calibri"/>
                        </a:rPr>
                        <a:t>слушателей</a:t>
                      </a:r>
                      <a:r>
                        <a:rPr sz="1400" spc="-1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ru-RU" sz="14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 err="1" smtClean="0">
                          <a:latin typeface="Calibri"/>
                          <a:cs typeface="Calibri"/>
                        </a:rPr>
                        <a:t>обучившихся</a:t>
                      </a:r>
                      <a:r>
                        <a:rPr sz="1400" spc="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ДПП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ПК,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общей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численности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слушателей, </a:t>
                      </a:r>
                      <a:r>
                        <a:rPr sz="1400" spc="-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прошедших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обучение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ИРО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5" dirty="0" smtClean="0">
                          <a:latin typeface="Calibri"/>
                          <a:cs typeface="Calibri"/>
                        </a:rPr>
                        <a:t>ч</a:t>
                      </a:r>
                      <a:r>
                        <a:rPr sz="1400" spc="-5" dirty="0" err="1" smtClean="0">
                          <a:latin typeface="Calibri"/>
                          <a:cs typeface="Calibri"/>
                        </a:rPr>
                        <a:t>ел</a:t>
                      </a:r>
                      <a:r>
                        <a:rPr lang="ru-RU" sz="1400" spc="-5" dirty="0" smtClean="0">
                          <a:latin typeface="Calibri"/>
                          <a:cs typeface="Calibri"/>
                        </a:rPr>
                        <a:t>. / </a:t>
                      </a:r>
                      <a:r>
                        <a:rPr sz="1400" spc="-5" dirty="0" smtClean="0">
                          <a:latin typeface="Calibri"/>
                          <a:cs typeface="Calibri"/>
                        </a:rPr>
                        <a:t>%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588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12175 / 98,2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11039 / 98,5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mtClean="0">
                          <a:latin typeface="Calibri"/>
                          <a:cs typeface="Calibri"/>
                        </a:rPr>
                        <a:t>13028 </a:t>
                      </a: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/ 98,4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8896 / 98,2</a:t>
                      </a:r>
                      <a:endParaRPr sz="14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451954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1.2</a:t>
                      </a: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159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Численность/удельный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вес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численности </a:t>
                      </a:r>
                      <a:r>
                        <a:rPr sz="1400" spc="-10" dirty="0" err="1">
                          <a:latin typeface="Calibri"/>
                          <a:cs typeface="Calibri"/>
                        </a:rPr>
                        <a:t>слушателей</a:t>
                      </a:r>
                      <a:r>
                        <a:rPr sz="1400" spc="-1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ru-RU" sz="14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 err="1" smtClean="0">
                          <a:latin typeface="Calibri"/>
                          <a:cs typeface="Calibri"/>
                        </a:rPr>
                        <a:t>обучившихся</a:t>
                      </a:r>
                      <a:r>
                        <a:rPr sz="1400" spc="2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ДПП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ПП, в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общей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численности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 err="1">
                          <a:latin typeface="Calibri"/>
                          <a:cs typeface="Calibri"/>
                        </a:rPr>
                        <a:t>слушателей</a:t>
                      </a:r>
                      <a:r>
                        <a:rPr sz="1400" spc="-10" dirty="0" smtClean="0">
                          <a:latin typeface="Calibri"/>
                          <a:cs typeface="Calibri"/>
                        </a:rPr>
                        <a:t>,</a:t>
                      </a:r>
                      <a:r>
                        <a:rPr lang="ru-RU" sz="14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 err="1" smtClean="0">
                          <a:latin typeface="Calibri"/>
                          <a:cs typeface="Calibri"/>
                        </a:rPr>
                        <a:t>прошедших</a:t>
                      </a:r>
                      <a:r>
                        <a:rPr sz="1400" spc="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обучение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 ИРО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5" dirty="0" smtClean="0">
                          <a:latin typeface="+mn-lt"/>
                          <a:cs typeface="Calibri"/>
                        </a:rPr>
                        <a:t>чел. / %</a:t>
                      </a:r>
                      <a:endParaRPr lang="ru-RU" sz="1400" dirty="0">
                        <a:latin typeface="+mn-lt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228 / 1,84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588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167 / 1,5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208 / 1,6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159 / 1,8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241810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1.4</a:t>
                      </a: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159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реализуемых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ДПП,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том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числе: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единиц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188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163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154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117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241687">
                <a:tc>
                  <a:txBody>
                    <a:bodyPr/>
                    <a:lstStyle/>
                    <a:p>
                      <a:pPr marL="113030" marR="3048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i="1" dirty="0">
                          <a:latin typeface="Calibri"/>
                          <a:cs typeface="Calibri"/>
                        </a:rPr>
                        <a:t>1.4.1</a:t>
                      </a: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>
                        <a:lnSpc>
                          <a:spcPts val="159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программ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повышения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квалификации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единиц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7675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  <a:tabLst/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180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44513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155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195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144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195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266700" algn="l"/>
                        </a:tabLst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109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</a:tr>
              <a:tr h="302799">
                <a:tc>
                  <a:txBody>
                    <a:bodyPr/>
                    <a:lstStyle/>
                    <a:p>
                      <a:pPr marL="113030" marR="30480"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i="1" dirty="0">
                          <a:latin typeface="Calibri"/>
                          <a:cs typeface="Calibri"/>
                        </a:rPr>
                        <a:t>1.4.2</a:t>
                      </a: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>
                        <a:lnSpc>
                          <a:spcPts val="159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программ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профессиональной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переподготовки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единиц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7675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8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9263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8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195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10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195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8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</a:tr>
              <a:tr h="241688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1.5</a:t>
                      </a: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разработанных</a:t>
                      </a:r>
                      <a:r>
                        <a:rPr sz="1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ДПП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за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отчетный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период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единиц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75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54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39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36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225037">
                <a:tc>
                  <a:txBody>
                    <a:bodyPr/>
                    <a:lstStyle/>
                    <a:p>
                      <a:pPr marL="113030" marR="3048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1.5.1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>
                        <a:lnSpc>
                          <a:spcPts val="1595"/>
                        </a:lnSpc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в </a:t>
                      </a:r>
                      <a:r>
                        <a:rPr lang="ru-RU" sz="1400" dirty="0" err="1" smtClean="0">
                          <a:latin typeface="Calibri"/>
                          <a:cs typeface="Calibri"/>
                        </a:rPr>
                        <a:t>т.ч</a:t>
                      </a: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. программ повышения квалификации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pc="-10" dirty="0" smtClean="0">
                          <a:latin typeface="+mn-lt"/>
                          <a:cs typeface="Calibri"/>
                        </a:rPr>
                        <a:t>единиц</a:t>
                      </a:r>
                      <a:endParaRPr lang="ru-RU" sz="1400" dirty="0" smtClean="0">
                        <a:latin typeface="+mn-lt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7675" indent="1588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70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9263" indent="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53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57188" indent="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36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1950" indent="4763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35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</a:tr>
              <a:tr h="241810">
                <a:tc>
                  <a:txBody>
                    <a:bodyPr/>
                    <a:lstStyle/>
                    <a:p>
                      <a:pPr marL="113030" marR="3048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i="1" spc="-5" dirty="0">
                          <a:latin typeface="Calibri"/>
                          <a:cs typeface="Calibri"/>
                        </a:rPr>
                        <a:t>1.5.2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>
                        <a:lnSpc>
                          <a:spcPts val="159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т.ч.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программ</a:t>
                      </a:r>
                      <a:r>
                        <a:rPr sz="1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профессиональной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переподготовки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единиц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9263" indent="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5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9263" indent="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1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1950" indent="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3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61950" indent="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i="1" dirty="0" smtClean="0">
                          <a:latin typeface="Calibri"/>
                          <a:cs typeface="Calibri"/>
                        </a:rPr>
                        <a:t>1</a:t>
                      </a:r>
                      <a:endParaRPr sz="1400" i="1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</a:tr>
              <a:tr h="483498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1.6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kern="1200" spc="-25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Удельный вес ДПП по приоритетным направлениям развития науки, техники и технологий в общем количестве реализуемых ДПП</a:t>
                      </a:r>
                      <a:endParaRPr sz="1400" kern="1200" spc="-25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%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0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427217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1.7</a:t>
                      </a: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ts val="1595"/>
                        </a:lnSpc>
                      </a:pPr>
                      <a:r>
                        <a:rPr sz="1400" spc="-25" dirty="0">
                          <a:latin typeface="Calibri"/>
                          <a:cs typeface="Calibri"/>
                        </a:rPr>
                        <a:t>Удельный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вес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ДПП,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 err="1">
                          <a:latin typeface="Calibri"/>
                          <a:cs typeface="Calibri"/>
                        </a:rPr>
                        <a:t>прошедших</a:t>
                      </a:r>
                      <a:r>
                        <a:rPr sz="14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 err="1" smtClean="0">
                          <a:latin typeface="Calibri"/>
                          <a:cs typeface="Calibri"/>
                        </a:rPr>
                        <a:t>профессионально-общественную</a:t>
                      </a:r>
                      <a:r>
                        <a:rPr lang="ru-RU" sz="1400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 err="1" smtClean="0">
                          <a:latin typeface="Calibri"/>
                          <a:cs typeface="Calibri"/>
                        </a:rPr>
                        <a:t>аккредитацию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4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общем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количестве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реализуемых</a:t>
                      </a:r>
                      <a:r>
                        <a:rPr sz="14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ДПП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%</a:t>
                      </a: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нет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17,2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3,25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11,1 </a:t>
                      </a:r>
                      <a:b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</a:br>
                      <a:r>
                        <a:rPr lang="ru-RU" sz="1200" dirty="0" smtClean="0">
                          <a:latin typeface="Calibri"/>
                          <a:cs typeface="Calibri"/>
                        </a:rPr>
                        <a:t>(13 ДПП из</a:t>
                      </a:r>
                      <a:r>
                        <a:rPr lang="ru-RU" sz="1200" baseline="0" dirty="0" smtClean="0">
                          <a:latin typeface="Calibri"/>
                          <a:cs typeface="Calibri"/>
                        </a:rPr>
                        <a:t> 117)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602127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1.8</a:t>
                      </a: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Численность/удельный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вес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численности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научно-педагогических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6515" marR="214629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работников,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имеющих</a:t>
                      </a:r>
                      <a:r>
                        <a:rPr sz="1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ученые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степени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(или)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ученые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звания,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 </a:t>
                      </a:r>
                      <a:r>
                        <a:rPr sz="1400" spc="-3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общей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численности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научно-педагогических</a:t>
                      </a:r>
                      <a:r>
                        <a:rPr sz="14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работников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ОО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5" dirty="0" smtClean="0">
                          <a:latin typeface="+mn-lt"/>
                          <a:cs typeface="Calibri"/>
                        </a:rPr>
                        <a:t>чел. / %</a:t>
                      </a:r>
                      <a:endParaRPr lang="ru-RU" sz="1400" dirty="0">
                        <a:latin typeface="+mn-lt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21 / 45,7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12</a:t>
                      </a:r>
                      <a:r>
                        <a:rPr lang="ru-RU" sz="1400" baseline="0" dirty="0" smtClean="0">
                          <a:latin typeface="Calibri"/>
                          <a:cs typeface="Calibri"/>
                        </a:rPr>
                        <a:t> / 40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11 / 40,7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17 / 39,5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851072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1.9</a:t>
                      </a: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Численность/удельный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вес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численности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научно-педагогических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работников,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прошедших</a:t>
                      </a:r>
                      <a:r>
                        <a:rPr sz="1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за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отчетный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период</a:t>
                      </a:r>
                      <a:r>
                        <a:rPr sz="1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повышение</a:t>
                      </a: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квалификации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или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профессиональную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переподготовку,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общей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численности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научно-педагогических</a:t>
                      </a:r>
                      <a:r>
                        <a:rPr sz="1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работников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5" dirty="0" smtClean="0">
                          <a:latin typeface="+mn-lt"/>
                          <a:cs typeface="Calibri"/>
                        </a:rPr>
                        <a:t>чел. / %</a:t>
                      </a:r>
                      <a:endParaRPr lang="ru-RU" sz="1400" dirty="0">
                        <a:latin typeface="+mn-lt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14 / 30,4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01955" indent="0" algn="r" defTabSz="10763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9 / 30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9 / 47,4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8 / 44,4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263997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1.11 </a:t>
                      </a: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ts val="1600"/>
                        </a:lnSpc>
                      </a:pPr>
                      <a:r>
                        <a:rPr lang="ru-RU" sz="1400" spc="-5" dirty="0" smtClean="0">
                          <a:latin typeface="Calibri"/>
                          <a:cs typeface="Calibri"/>
                        </a:rPr>
                        <a:t>Средний возраст</a:t>
                      </a:r>
                      <a:r>
                        <a:rPr sz="1400" spc="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штатных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 err="1">
                          <a:latin typeface="Calibri"/>
                          <a:cs typeface="Calibri"/>
                        </a:rPr>
                        <a:t>научно-педагогических</a:t>
                      </a:r>
                      <a:r>
                        <a:rPr sz="14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 err="1" smtClean="0">
                          <a:latin typeface="Calibri"/>
                          <a:cs typeface="Calibri"/>
                        </a:rPr>
                        <a:t>работников</a:t>
                      </a:r>
                      <a:r>
                        <a:rPr lang="ru-RU" sz="1400" spc="-10" dirty="0" smtClean="0">
                          <a:latin typeface="Calibri"/>
                          <a:cs typeface="Calibri"/>
                        </a:rPr>
                        <a:t>  </a:t>
                      </a:r>
                      <a:r>
                        <a:rPr sz="1400" spc="-5" dirty="0" err="1" smtClean="0">
                          <a:latin typeface="Calibri"/>
                          <a:cs typeface="Calibri"/>
                        </a:rPr>
                        <a:t>организации</a:t>
                      </a:r>
                      <a:r>
                        <a:rPr sz="1400" spc="-1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400" spc="-10" dirty="0" smtClean="0">
                          <a:latin typeface="Calibri"/>
                          <a:cs typeface="Calibri"/>
                        </a:rPr>
                        <a:t>ДПО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лет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47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50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43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46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477962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1.12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6515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Результативность выполнения образовательной организацией государственного задания в части реализации ДПП</a:t>
                      </a:r>
                      <a:endParaRPr sz="14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%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104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102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97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101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3B322140-37A5-1156-5DA3-206B3A50FA63}"/>
              </a:ext>
            </a:extLst>
          </p:cNvPr>
          <p:cNvGrpSpPr/>
          <p:nvPr/>
        </p:nvGrpSpPr>
        <p:grpSpPr>
          <a:xfrm>
            <a:off x="143069" y="9619"/>
            <a:ext cx="651132" cy="634249"/>
            <a:chOff x="3492842" y="1857538"/>
            <a:chExt cx="2825375" cy="2825375"/>
          </a:xfrm>
        </p:grpSpPr>
        <p:sp>
          <p:nvSpPr>
            <p:cNvPr id="8" name="Овал 7">
              <a:extLst>
                <a:ext uri="{FF2B5EF4-FFF2-40B4-BE49-F238E27FC236}">
                  <a16:creationId xmlns="" xmlns:a16="http://schemas.microsoft.com/office/drawing/2014/main" id="{A412A615-A6F7-8F5B-2185-2B78BFF94D4C}"/>
                </a:ext>
              </a:extLst>
            </p:cNvPr>
            <p:cNvSpPr/>
            <p:nvPr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="" xmlns:a16="http://schemas.microsoft.com/office/drawing/2014/main" id="{1BF0FA5E-7DA4-F0CA-8966-1D5B1CBBB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23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4451" y="96778"/>
            <a:ext cx="9791700" cy="732508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Результативность </a:t>
            </a: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выполнения государственного задания </a:t>
            </a: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ru-RU" sz="3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в </a:t>
            </a: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части реализации ДПП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382489"/>
              </p:ext>
            </p:extLst>
          </p:nvPr>
        </p:nvGraphicFramePr>
        <p:xfrm>
          <a:off x="1985963" y="1157891"/>
          <a:ext cx="8220074" cy="5149977"/>
        </p:xfrm>
        <a:graphic>
          <a:graphicData uri="http://schemas.openxmlformats.org/drawingml/2006/table">
            <a:tbl>
              <a:tblPr bandRow="1"/>
              <a:tblGrid>
                <a:gridCol w="495299"/>
                <a:gridCol w="3190875"/>
                <a:gridCol w="933450"/>
                <a:gridCol w="942975"/>
                <a:gridCol w="1362075"/>
                <a:gridCol w="1295400"/>
              </a:tblGrid>
              <a:tr h="289909">
                <a:tc rowSpan="2">
                  <a:txBody>
                    <a:bodyPr/>
                    <a:lstStyle/>
                    <a:p>
                      <a:pPr marL="4508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08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Форма оказания государственной услуги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08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План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08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Факт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0963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Отклонение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Человеко-часы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Mangal"/>
                        </a:rPr>
                        <a:t>%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</a:tr>
              <a:tr h="313976">
                <a:tc gridSpan="4">
                  <a:txBody>
                    <a:bodyPr/>
                    <a:lstStyle/>
                    <a:p>
                      <a:pPr marL="44767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Реализация ДПП ПП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 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 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290671">
                <a:tc>
                  <a:txBody>
                    <a:bodyPr/>
                    <a:lstStyle/>
                    <a:p>
                      <a:pPr marL="8572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35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Всего:</a:t>
                      </a:r>
                      <a:endParaRPr lang="ru-RU" sz="1600" b="1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solidFill>
                            <a:srgbClr val="075EA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13250</a:t>
                      </a:r>
                      <a:endParaRPr lang="ru-RU" sz="1400" kern="100" dirty="0">
                        <a:solidFill>
                          <a:srgbClr val="075EA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solidFill>
                            <a:srgbClr val="075EA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13340</a:t>
                      </a:r>
                      <a:endParaRPr lang="ru-RU" sz="1400" kern="100" dirty="0">
                        <a:solidFill>
                          <a:srgbClr val="075EA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solidFill>
                            <a:srgbClr val="075EA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90</a:t>
                      </a:r>
                      <a:endParaRPr lang="ru-RU" sz="1400" kern="100" dirty="0">
                        <a:solidFill>
                          <a:srgbClr val="075EA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solidFill>
                            <a:srgbClr val="075EA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0,68</a:t>
                      </a:r>
                      <a:endParaRPr lang="ru-RU" sz="1400" kern="100" dirty="0">
                        <a:solidFill>
                          <a:srgbClr val="075EA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8572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35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Очно-заочная с ДОТ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 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 </a:t>
                      </a:r>
                      <a:endParaRPr lang="ru-RU" sz="1400" kern="10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 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 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514318">
                <a:tc>
                  <a:txBody>
                    <a:bodyPr/>
                    <a:lstStyle/>
                    <a:p>
                      <a:pPr marL="8572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35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Очно-заочная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13250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13340</a:t>
                      </a:r>
                      <a:endParaRPr lang="ru-RU" sz="1400" kern="10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90</a:t>
                      </a:r>
                      <a:endParaRPr lang="ru-RU" sz="1400" kern="10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0,68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338011">
                <a:tc gridSpan="4">
                  <a:txBody>
                    <a:bodyPr/>
                    <a:lstStyle/>
                    <a:p>
                      <a:pPr marL="44767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Реализация ДПП ПК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 </a:t>
                      </a:r>
                      <a:endParaRPr lang="ru-RU" sz="1400" kern="10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 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335693">
                <a:tc>
                  <a:txBody>
                    <a:bodyPr/>
                    <a:lstStyle/>
                    <a:p>
                      <a:pPr marL="8572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35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Всего:</a:t>
                      </a:r>
                      <a:endParaRPr lang="ru-RU" sz="1600" b="1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solidFill>
                            <a:srgbClr val="075EA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224330</a:t>
                      </a:r>
                      <a:endParaRPr lang="ru-RU" sz="1400" kern="100" dirty="0">
                        <a:solidFill>
                          <a:srgbClr val="075EA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solidFill>
                            <a:srgbClr val="075EA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226729</a:t>
                      </a:r>
                      <a:endParaRPr lang="ru-RU" sz="1400" kern="100" dirty="0">
                        <a:solidFill>
                          <a:srgbClr val="075EA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solidFill>
                            <a:srgbClr val="075EA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2399</a:t>
                      </a:r>
                      <a:endParaRPr lang="ru-RU" sz="1400" kern="100" dirty="0">
                        <a:solidFill>
                          <a:srgbClr val="075EA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>
                          <a:solidFill>
                            <a:srgbClr val="075EAD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1,07</a:t>
                      </a:r>
                      <a:endParaRPr lang="ru-RU" sz="1400" kern="100" dirty="0">
                        <a:solidFill>
                          <a:srgbClr val="075EAD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8572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35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Очно-заочная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26600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26848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248</a:t>
                      </a:r>
                      <a:endParaRPr lang="ru-RU" sz="1400" kern="10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0,93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8572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35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Очно-заочная с ДОТ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178780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180729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1949</a:t>
                      </a:r>
                      <a:endParaRPr lang="ru-RU" sz="1400" kern="10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1,09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8572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35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Заочная с ДОТ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10600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10488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112</a:t>
                      </a:r>
                      <a:endParaRPr lang="ru-RU" sz="1400" kern="10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1,06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85725" marR="3048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35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Очная</a:t>
                      </a:r>
                      <a:endParaRPr lang="ru-RU" sz="16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8350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8664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314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3,76</a:t>
                      </a:r>
                      <a:endParaRPr lang="ru-RU" sz="1400" kern="100" dirty="0">
                        <a:solidFill>
                          <a:srgbClr val="00000A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3B322140-37A5-1156-5DA3-206B3A50FA63}"/>
              </a:ext>
            </a:extLst>
          </p:cNvPr>
          <p:cNvGrpSpPr/>
          <p:nvPr/>
        </p:nvGrpSpPr>
        <p:grpSpPr>
          <a:xfrm>
            <a:off x="379051" y="77728"/>
            <a:ext cx="813256" cy="783109"/>
            <a:chOff x="3492842" y="1857538"/>
            <a:chExt cx="2825375" cy="2825375"/>
          </a:xfrm>
        </p:grpSpPr>
        <p:sp>
          <p:nvSpPr>
            <p:cNvPr id="14" name="Овал 13">
              <a:extLst>
                <a:ext uri="{FF2B5EF4-FFF2-40B4-BE49-F238E27FC236}">
                  <a16:creationId xmlns="" xmlns:a16="http://schemas.microsoft.com/office/drawing/2014/main" id="{A412A615-A6F7-8F5B-2185-2B78BFF94D4C}"/>
                </a:ext>
              </a:extLst>
            </p:cNvPr>
            <p:cNvSpPr/>
            <p:nvPr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5" name="Рисунок 14">
              <a:extLst>
                <a:ext uri="{FF2B5EF4-FFF2-40B4-BE49-F238E27FC236}">
                  <a16:creationId xmlns="" xmlns:a16="http://schemas.microsoft.com/office/drawing/2014/main" id="{1BF0FA5E-7DA4-F0CA-8966-1D5B1CBBB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5929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0351" y="860837"/>
            <a:ext cx="10626823" cy="1135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dirty="0" smtClean="0">
                <a:solidFill>
                  <a:srgbClr val="075EAD"/>
                </a:solidFill>
                <a:latin typeface="Calibri" panose="020F0502020204030204" pitchFamily="34" charset="0"/>
              </a:rPr>
              <a:t>Реализованы: </a:t>
            </a:r>
            <a:r>
              <a:rPr lang="ru-RU" sz="2400" b="1" dirty="0">
                <a:solidFill>
                  <a:srgbClr val="075EAD"/>
                </a:solidFill>
                <a:latin typeface="Calibri" panose="020F0502020204030204" pitchFamily="34" charset="0"/>
              </a:rPr>
              <a:t>109 ДПП в рамках ПК и 8 ДПП в рамках </a:t>
            </a:r>
            <a:r>
              <a:rPr lang="ru-RU" sz="2400" b="1" dirty="0" smtClean="0">
                <a:solidFill>
                  <a:srgbClr val="075EAD"/>
                </a:solidFill>
                <a:latin typeface="Calibri" panose="020F0502020204030204" pitchFamily="34" charset="0"/>
              </a:rPr>
              <a:t>ПП</a:t>
            </a:r>
            <a:br>
              <a:rPr lang="ru-RU" sz="2400" b="1" dirty="0" smtClean="0">
                <a:solidFill>
                  <a:srgbClr val="075EAD"/>
                </a:solidFill>
                <a:latin typeface="Calibri" panose="020F0502020204030204" pitchFamily="34" charset="0"/>
              </a:rPr>
            </a:br>
            <a:r>
              <a:rPr lang="ru-RU" sz="2400" dirty="0" smtClean="0">
                <a:solidFill>
                  <a:srgbClr val="075EAD"/>
                </a:solidFill>
                <a:latin typeface="Calibri" panose="020F0502020204030204" pitchFamily="34" charset="0"/>
              </a:rPr>
              <a:t> </a:t>
            </a:r>
            <a:br>
              <a:rPr lang="ru-RU" sz="2400" dirty="0" smtClean="0">
                <a:solidFill>
                  <a:srgbClr val="075EAD"/>
                </a:solidFill>
                <a:latin typeface="Calibri" panose="020F0502020204030204" pitchFamily="34" charset="0"/>
              </a:rPr>
            </a:br>
            <a:r>
              <a:rPr lang="ru-RU" sz="2400" dirty="0" smtClean="0">
                <a:solidFill>
                  <a:srgbClr val="075EAD"/>
                </a:solidFill>
                <a:latin typeface="Calibri" panose="020F0502020204030204" pitchFamily="34" charset="0"/>
              </a:rPr>
              <a:t>В </a:t>
            </a:r>
            <a:r>
              <a:rPr lang="ru-RU" sz="2400" dirty="0" err="1" smtClean="0">
                <a:solidFill>
                  <a:srgbClr val="075EAD"/>
                </a:solidFill>
                <a:latin typeface="Calibri" panose="020F0502020204030204" pitchFamily="34" charset="0"/>
              </a:rPr>
              <a:t>т.ч</a:t>
            </a:r>
            <a:r>
              <a:rPr lang="ru-RU" sz="2400" dirty="0">
                <a:solidFill>
                  <a:srgbClr val="075EAD"/>
                </a:solidFill>
                <a:latin typeface="Calibri" panose="020F0502020204030204" pitchFamily="34" charset="0"/>
              </a:rPr>
              <a:t>. </a:t>
            </a:r>
            <a:r>
              <a:rPr lang="ru-RU" sz="2400" dirty="0" smtClean="0">
                <a:solidFill>
                  <a:srgbClr val="075EAD"/>
                </a:solidFill>
                <a:latin typeface="Calibri" panose="020F0502020204030204" pitchFamily="34" charset="0"/>
              </a:rPr>
              <a:t>программы, ориентированные </a:t>
            </a:r>
            <a:r>
              <a:rPr lang="ru-RU" sz="2400" dirty="0">
                <a:solidFill>
                  <a:srgbClr val="075EAD"/>
                </a:solidFill>
                <a:latin typeface="Calibri" panose="020F0502020204030204" pitchFamily="34" charset="0"/>
              </a:rPr>
              <a:t>на совершенствование профессиональных компетенций педагогических работников и управленческих кадров в вопросах</a:t>
            </a:r>
            <a:r>
              <a:rPr lang="ru-RU" sz="2400" dirty="0" smtClean="0">
                <a:solidFill>
                  <a:srgbClr val="075EAD"/>
                </a:solidFill>
                <a:latin typeface="Calibri" panose="020F0502020204030204" pitchFamily="34" charset="0"/>
              </a:rPr>
              <a:t>:</a:t>
            </a:r>
            <a:endParaRPr lang="ru-RU" sz="2400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56057" y="141129"/>
            <a:ext cx="9678644" cy="400110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Основная тематика ДПП, реализовывавшихся в 2023 г.</a:t>
            </a:r>
            <a:endParaRPr lang="ru-RU" sz="3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833303" y="1996212"/>
            <a:ext cx="11194901" cy="3918813"/>
            <a:chOff x="221588" y="1235904"/>
            <a:chExt cx="11311014" cy="3918813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406229" y="1235904"/>
              <a:ext cx="1112637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ru-RU" sz="24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809" y="1407886"/>
              <a:ext cx="215993" cy="208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809" y="1829509"/>
              <a:ext cx="215993" cy="208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281" y="2182906"/>
              <a:ext cx="215993" cy="208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281" y="2830953"/>
              <a:ext cx="215993" cy="208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748" y="3577633"/>
              <a:ext cx="215993" cy="208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588" y="4067487"/>
              <a:ext cx="215993" cy="208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745" y="4517299"/>
              <a:ext cx="215993" cy="208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747" y="4945924"/>
              <a:ext cx="215993" cy="2087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2" name="Группа 31">
            <a:extLst>
              <a:ext uri="{FF2B5EF4-FFF2-40B4-BE49-F238E27FC236}">
                <a16:creationId xmlns="" xmlns:a16="http://schemas.microsoft.com/office/drawing/2014/main" id="{3B322140-37A5-1156-5DA3-206B3A50FA63}"/>
              </a:ext>
            </a:extLst>
          </p:cNvPr>
          <p:cNvGrpSpPr/>
          <p:nvPr/>
        </p:nvGrpSpPr>
        <p:grpSpPr>
          <a:xfrm>
            <a:off x="379051" y="77728"/>
            <a:ext cx="813256" cy="783109"/>
            <a:chOff x="3492842" y="1857538"/>
            <a:chExt cx="2825375" cy="2825375"/>
          </a:xfrm>
        </p:grpSpPr>
        <p:sp>
          <p:nvSpPr>
            <p:cNvPr id="33" name="Овал 32">
              <a:extLst>
                <a:ext uri="{FF2B5EF4-FFF2-40B4-BE49-F238E27FC236}">
                  <a16:creationId xmlns="" xmlns:a16="http://schemas.microsoft.com/office/drawing/2014/main" id="{A412A615-A6F7-8F5B-2185-2B78BFF94D4C}"/>
                </a:ext>
              </a:extLst>
            </p:cNvPr>
            <p:cNvSpPr/>
            <p:nvPr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4" name="Рисунок 33">
              <a:extLst>
                <a:ext uri="{FF2B5EF4-FFF2-40B4-BE49-F238E27FC236}">
                  <a16:creationId xmlns="" xmlns:a16="http://schemas.microsoft.com/office/drawing/2014/main" id="{1BF0FA5E-7DA4-F0CA-8966-1D5B1CBBB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1056032" y="2020460"/>
            <a:ext cx="6282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</a:rPr>
              <a:t>развития качества дошкольного образования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056033" y="2432488"/>
            <a:ext cx="6435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управления образовательными организациями </a:t>
            </a:r>
            <a:r>
              <a:rPr lang="ru-RU" sz="2400" dirty="0" smtClean="0"/>
              <a:t> 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50827" y="2806981"/>
            <a:ext cx="9045673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ru-RU" sz="2400" dirty="0"/>
              <a:t>повышения качества преподавания и улучшения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образовательных результатов</a:t>
            </a:r>
            <a:endParaRPr lang="ru-RU" sz="2400" b="1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059775" y="3472272"/>
            <a:ext cx="7798476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ru-RU" sz="2400" dirty="0"/>
              <a:t>воспитания, профилактики правонарушений обучающихся и информационной </a:t>
            </a:r>
            <a:r>
              <a:rPr lang="ru-RU" sz="2400" dirty="0" smtClean="0"/>
              <a:t>безопасности</a:t>
            </a:r>
            <a:endParaRPr lang="ru-RU" sz="2400" b="1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05725" y="2016422"/>
            <a:ext cx="6191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>
                <a:solidFill>
                  <a:srgbClr val="075EAD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00975" y="2420760"/>
            <a:ext cx="6191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075EAD"/>
                </a:solidFill>
                <a:latin typeface="Calibri" panose="020F0502020204030204" pitchFamily="34" charset="0"/>
              </a:rPr>
              <a:t>3</a:t>
            </a:r>
            <a:endParaRPr lang="ru-RU" sz="2600" b="1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05724" y="2787931"/>
            <a:ext cx="6191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075EAD"/>
                </a:solidFill>
                <a:latin typeface="Calibri" panose="020F0502020204030204" pitchFamily="34" charset="0"/>
              </a:rPr>
              <a:t>28</a:t>
            </a:r>
            <a:endParaRPr lang="ru-RU" sz="2600" b="1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705724" y="3472272"/>
            <a:ext cx="6191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075EAD"/>
                </a:solidFill>
                <a:latin typeface="Calibri" panose="020F0502020204030204" pitchFamily="34" charset="0"/>
              </a:rPr>
              <a:t>11</a:t>
            </a:r>
            <a:endParaRPr lang="ru-RU" sz="2600" b="1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64417" y="4180612"/>
            <a:ext cx="3842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инклюзивного </a:t>
            </a:r>
            <a:r>
              <a:rPr lang="ru-RU" sz="2400" dirty="0" smtClean="0"/>
              <a:t>образования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91451" y="4144282"/>
            <a:ext cx="6191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075EAD"/>
                </a:solidFill>
                <a:latin typeface="Calibri" panose="020F0502020204030204" pitchFamily="34" charset="0"/>
              </a:rPr>
              <a:t>3</a:t>
            </a:r>
            <a:endParaRPr lang="ru-RU" sz="2600" b="1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056032" y="4670466"/>
            <a:ext cx="5072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дополнительного образования </a:t>
            </a:r>
            <a:r>
              <a:rPr lang="ru-RU" sz="2400" dirty="0" smtClean="0"/>
              <a:t>детей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786685" y="4658991"/>
            <a:ext cx="6191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075EAD"/>
                </a:solidFill>
                <a:latin typeface="Calibri" panose="020F0502020204030204" pitchFamily="34" charset="0"/>
              </a:rPr>
              <a:t>5</a:t>
            </a:r>
            <a:endParaRPr lang="ru-RU" sz="2600" b="1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73942" y="5129803"/>
            <a:ext cx="60529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развития профессионального </a:t>
            </a:r>
            <a:r>
              <a:rPr lang="ru-RU" sz="2400" dirty="0" smtClean="0"/>
              <a:t>образования 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786685" y="5111490"/>
            <a:ext cx="6191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075EAD"/>
                </a:solidFill>
                <a:latin typeface="Calibri" panose="020F0502020204030204" pitchFamily="34" charset="0"/>
              </a:rPr>
              <a:t>5</a:t>
            </a:r>
            <a:endParaRPr lang="ru-RU" sz="2600" b="1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69299" y="5547076"/>
            <a:ext cx="68269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развития конкурсного движения и </a:t>
            </a:r>
            <a:r>
              <a:rPr lang="ru-RU" sz="2400" dirty="0" smtClean="0"/>
              <a:t>наставничества</a:t>
            </a:r>
            <a:endParaRPr lang="ru-RU" sz="2400" dirty="0">
              <a:latin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791447" y="5518501"/>
            <a:ext cx="6191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075EAD"/>
                </a:solidFill>
                <a:latin typeface="Calibri" panose="020F0502020204030204" pitchFamily="34" charset="0"/>
              </a:rPr>
              <a:t>1</a:t>
            </a:r>
            <a:endParaRPr lang="ru-RU" sz="2600" b="1" dirty="0">
              <a:solidFill>
                <a:srgbClr val="075EA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34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8919" y="104775"/>
            <a:ext cx="9627894" cy="424732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Научно-исследовательская деятельность</a:t>
            </a:r>
          </a:p>
        </p:txBody>
      </p:sp>
      <p:graphicFrame>
        <p:nvGraphicFramePr>
          <p:cNvPr id="6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386181"/>
              </p:ext>
            </p:extLst>
          </p:nvPr>
        </p:nvGraphicFramePr>
        <p:xfrm>
          <a:off x="114300" y="585215"/>
          <a:ext cx="11906250" cy="62230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8515350"/>
                <a:gridCol w="971550"/>
                <a:gridCol w="917913"/>
                <a:gridCol w="1044237"/>
              </a:tblGrid>
              <a:tr h="237025">
                <a:tc rowSpan="2">
                  <a:txBody>
                    <a:bodyPr/>
                    <a:lstStyle/>
                    <a:p>
                      <a:pPr marL="55244" marR="3048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п/п</a:t>
                      </a:r>
                    </a:p>
                  </a:txBody>
                  <a:tcPr marL="0" marR="0" marT="635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Показатели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Ед</a:t>
                      </a:r>
                      <a:r>
                        <a:rPr lang="ru-RU" sz="1400" b="1" spc="-10" dirty="0" smtClean="0">
                          <a:latin typeface="Calibri"/>
                          <a:cs typeface="Calibri"/>
                        </a:rPr>
                        <a:t>. и</a:t>
                      </a: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з</a:t>
                      </a:r>
                      <a:r>
                        <a:rPr sz="1400" b="1" spc="-5" dirty="0" err="1" smtClean="0">
                          <a:latin typeface="Calibri"/>
                          <a:cs typeface="Calibri"/>
                        </a:rPr>
                        <a:t>ме</a:t>
                      </a: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р</a:t>
                      </a:r>
                      <a:r>
                        <a:rPr lang="ru-RU" sz="1400" b="1" spc="-10" dirty="0" smtClean="0">
                          <a:latin typeface="Calibri"/>
                          <a:cs typeface="Calibri"/>
                        </a:rPr>
                        <a:t>.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0963" indent="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Значение</a:t>
                      </a:r>
                      <a:r>
                        <a:rPr sz="14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показателя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6935">
                <a:tc vMerge="1"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ru-RU"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4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ru-RU"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4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355685">
                <a:tc>
                  <a:txBody>
                    <a:bodyPr/>
                    <a:lstStyle/>
                    <a:p>
                      <a:pPr marL="0" marR="3048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dirty="0" smtClean="0">
                          <a:latin typeface="Calibri"/>
                          <a:cs typeface="Calibri"/>
                        </a:rPr>
                        <a:t>2</a:t>
                      </a:r>
                      <a:r>
                        <a:rPr sz="1350" b="1" dirty="0" smtClean="0">
                          <a:latin typeface="Calibri"/>
                          <a:cs typeface="Calibri"/>
                        </a:rPr>
                        <a:t>.</a:t>
                      </a:r>
                      <a:r>
                        <a:rPr lang="ru-RU" sz="1350" b="1" dirty="0" smtClean="0">
                          <a:latin typeface="Calibri"/>
                          <a:cs typeface="Calibri"/>
                        </a:rPr>
                        <a:t>1</a:t>
                      </a:r>
                      <a:endParaRPr sz="1350" b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цитирований в индексируемой системе цитирования </a:t>
                      </a:r>
                      <a:r>
                        <a:rPr lang="ru-RU" sz="1350" dirty="0" err="1">
                          <a:effectLst/>
                          <a:latin typeface="+mn-lt"/>
                          <a:ea typeface="Times New Roman"/>
                          <a:cs typeface="DejaVu Sans"/>
                        </a:rPr>
                        <a:t>Web</a:t>
                      </a: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 </a:t>
                      </a:r>
                      <a:r>
                        <a:rPr lang="ru-RU" sz="1350" dirty="0" err="1">
                          <a:effectLst/>
                          <a:latin typeface="+mn-lt"/>
                          <a:ea typeface="Times New Roman"/>
                          <a:cs typeface="DejaVu Sans"/>
                        </a:rPr>
                        <a:t>of</a:t>
                      </a: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 </a:t>
                      </a:r>
                      <a:r>
                        <a:rPr lang="ru-RU" sz="1350" dirty="0" err="1">
                          <a:effectLst/>
                          <a:latin typeface="+mn-lt"/>
                          <a:ea typeface="Times New Roman"/>
                          <a:cs typeface="DejaVu Sans"/>
                        </a:rPr>
                        <a:t>Science</a:t>
                      </a: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 в расчете на 100 научно-педагогических работников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smtClean="0">
                          <a:latin typeface="Calibri"/>
                          <a:cs typeface="Calibri"/>
                        </a:rPr>
                        <a:t>единиц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0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</a:t>
                      </a:r>
                      <a:r>
                        <a:rPr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.2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цитирований в индексируемой системе цитирования </a:t>
                      </a:r>
                      <a:r>
                        <a:rPr lang="ru-RU" sz="1350" dirty="0" err="1">
                          <a:effectLst/>
                          <a:latin typeface="+mn-lt"/>
                          <a:ea typeface="Times New Roman"/>
                          <a:cs typeface="DejaVu Sans"/>
                        </a:rPr>
                        <a:t>Scopus</a:t>
                      </a: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 в расчете на 100 научно-педагогических работников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smtClean="0">
                          <a:latin typeface="Calibri"/>
                          <a:cs typeface="Calibri"/>
                        </a:rPr>
                        <a:t>единиц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588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0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241810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</a:t>
                      </a:r>
                      <a:r>
                        <a:rPr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цитирований в РИНЦ в расчете на 100 научно-педагогических работников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smtClean="0">
                          <a:latin typeface="Calibri"/>
                          <a:cs typeface="Calibri"/>
                        </a:rPr>
                        <a:t>единиц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2181 /589:27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4959</a:t>
                      </a:r>
                      <a:endParaRPr sz="1400" b="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241688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2.4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статей в научной периодике, индексируемой в системе цитирования </a:t>
                      </a:r>
                      <a:r>
                        <a:rPr lang="ru-RU" sz="1350" dirty="0" err="1">
                          <a:effectLst/>
                          <a:latin typeface="+mn-lt"/>
                          <a:ea typeface="Times New Roman"/>
                          <a:cs typeface="DejaVu Sans"/>
                        </a:rPr>
                        <a:t>Web</a:t>
                      </a: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 </a:t>
                      </a:r>
                      <a:r>
                        <a:rPr lang="ru-RU" sz="1350" dirty="0" err="1">
                          <a:effectLst/>
                          <a:latin typeface="+mn-lt"/>
                          <a:ea typeface="Times New Roman"/>
                          <a:cs typeface="DejaVu Sans"/>
                        </a:rPr>
                        <a:t>of</a:t>
                      </a: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 </a:t>
                      </a:r>
                      <a:r>
                        <a:rPr lang="ru-RU" sz="1350" dirty="0" err="1">
                          <a:effectLst/>
                          <a:latin typeface="+mn-lt"/>
                          <a:ea typeface="Times New Roman"/>
                          <a:cs typeface="DejaVu Sans"/>
                        </a:rPr>
                        <a:t>Science</a:t>
                      </a: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 в расчете на 100 научно-педагогических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smtClean="0">
                          <a:latin typeface="Calibri"/>
                          <a:cs typeface="Calibri"/>
                        </a:rPr>
                        <a:t>единиц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345177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2.5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статей в научной периодике, индексируемой в системе цитирования </a:t>
                      </a:r>
                      <a:r>
                        <a:rPr lang="ru-RU" sz="1350" dirty="0" err="1">
                          <a:effectLst/>
                          <a:latin typeface="+mn-lt"/>
                          <a:ea typeface="Times New Roman"/>
                          <a:cs typeface="DejaVu Sans"/>
                        </a:rPr>
                        <a:t>Scopus</a:t>
                      </a: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 в расчете на 100 научно-педагогических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smtClean="0">
                          <a:latin typeface="Calibri"/>
                          <a:cs typeface="Calibri"/>
                        </a:rPr>
                        <a:t>единиц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222460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2.6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публикаций в РИНЦ в расчете на 100 научно-педагогических работников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dirty="0" smtClean="0">
                          <a:latin typeface="Calibri"/>
                          <a:cs typeface="Calibri"/>
                        </a:rPr>
                        <a:t>единиц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237 </a:t>
                      </a:r>
                      <a:br>
                        <a:rPr lang="ru-RU" sz="1400" dirty="0" smtClean="0">
                          <a:latin typeface="Calibri"/>
                          <a:cs typeface="Calibri"/>
                        </a:rPr>
                      </a:b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/ 64:27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1525</a:t>
                      </a: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 (103)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2.7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Общий объем НИОКР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+mn-lt"/>
                          <a:cs typeface="Calibri"/>
                        </a:rPr>
                        <a:t>тыс. руб. </a:t>
                      </a:r>
                      <a:endParaRPr lang="ru-RU" sz="1400" dirty="0">
                        <a:latin typeface="+mn-lt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264059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2.8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Объем НИОКР в расчете на одного научно-педагогического работника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  <a:cs typeface="Calibri"/>
                        </a:rPr>
                        <a:t>тыс. руб. </a:t>
                      </a: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401955" indent="0" algn="r" defTabSz="10763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2.9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Удельный вес доходов от НИОКР в общих доходах образовательной организации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%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412278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2.10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Удельный вес НИОКР, выполненных собственными силами (без привлечения соисполнителей), в общих доходах образовательной организации от НИОКР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%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409513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2.11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подготовленных печатных учебных изданий (включая учебники и учебные пособия), методических и периодических изданий, количество изданных за отчетный период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smtClean="0">
                          <a:latin typeface="Calibri"/>
                          <a:cs typeface="Calibri"/>
                        </a:rPr>
                        <a:t>единиц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38 / 39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30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318158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2.12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проведенных международных и всероссийских (межрегиональных) научных семинаров и </a:t>
                      </a:r>
                      <a:r>
                        <a:rPr lang="ru-RU" sz="1350" dirty="0" err="1" smtClean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конферен</a:t>
                      </a:r>
                      <a:r>
                        <a:rPr lang="ru-RU" sz="1350" dirty="0" smtClean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.</a:t>
                      </a:r>
                      <a:endParaRPr lang="ru-RU" sz="1350" dirty="0">
                        <a:effectLst/>
                        <a:latin typeface="+mn-lt"/>
                        <a:ea typeface="Times New Roman"/>
                        <a:cs typeface="DejaVu San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dirty="0" smtClean="0">
                          <a:latin typeface="Calibri"/>
                          <a:cs typeface="Calibri"/>
                        </a:rPr>
                        <a:t>единиц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237932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2.13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подготовленных научных и научно-педагогических кадров высшей квалификации за отчетный период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человек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828868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2.14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Численность/удельный вес численности научно-педагогических работников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без ученой степени - до 30 лет,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кандидатов наук - до 35 лет,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докторов наук - до 40 лет, в общей численности научно-педагогических работников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человек / %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lang="ru-RU" sz="1200" dirty="0" smtClean="0">
                        <a:latin typeface="Calibri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lang="ru-RU" sz="1200" dirty="0" smtClean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solidFill>
                          <a:srgbClr val="FF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  <a:tr h="281940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2.15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50" dirty="0">
                          <a:effectLst/>
                          <a:latin typeface="+mn-lt"/>
                          <a:ea typeface="Times New Roman"/>
                          <a:cs typeface="DejaVu Sans"/>
                        </a:rPr>
                        <a:t>Число научных журналов, в том числе электронных, издаваемых образовательной организацией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spc="-10" dirty="0" smtClean="0">
                          <a:latin typeface="+mn-lt"/>
                          <a:cs typeface="Calibri"/>
                        </a:rPr>
                        <a:t>единиц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1+1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75EAD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1+1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75EAD">
                        <a:alpha val="41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3B322140-37A5-1156-5DA3-206B3A50FA63}"/>
              </a:ext>
            </a:extLst>
          </p:cNvPr>
          <p:cNvGrpSpPr/>
          <p:nvPr/>
        </p:nvGrpSpPr>
        <p:grpSpPr>
          <a:xfrm>
            <a:off x="143069" y="9619"/>
            <a:ext cx="651132" cy="634249"/>
            <a:chOff x="3492842" y="1857538"/>
            <a:chExt cx="2825375" cy="2825375"/>
          </a:xfrm>
        </p:grpSpPr>
        <p:sp>
          <p:nvSpPr>
            <p:cNvPr id="8" name="Овал 7">
              <a:extLst>
                <a:ext uri="{FF2B5EF4-FFF2-40B4-BE49-F238E27FC236}">
                  <a16:creationId xmlns="" xmlns:a16="http://schemas.microsoft.com/office/drawing/2014/main" id="{A412A615-A6F7-8F5B-2185-2B78BFF94D4C}"/>
                </a:ext>
              </a:extLst>
            </p:cNvPr>
            <p:cNvSpPr/>
            <p:nvPr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="" xmlns:a16="http://schemas.microsoft.com/office/drawing/2014/main" id="{1BF0FA5E-7DA4-F0CA-8966-1D5B1CBBB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24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88919" y="114300"/>
            <a:ext cx="9627894" cy="424732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Финансово-экономическая деятельность</a:t>
            </a:r>
          </a:p>
        </p:txBody>
      </p:sp>
      <p:graphicFrame>
        <p:nvGraphicFramePr>
          <p:cNvPr id="6" name="object 9"/>
          <p:cNvGraphicFramePr>
            <a:graphicFrameLocks noGrp="1"/>
          </p:cNvGraphicFramePr>
          <p:nvPr>
            <p:extLst/>
          </p:nvPr>
        </p:nvGraphicFramePr>
        <p:xfrm>
          <a:off x="164830" y="709040"/>
          <a:ext cx="11906250" cy="2319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/>
                <a:gridCol w="7781925"/>
                <a:gridCol w="962025"/>
                <a:gridCol w="1285875"/>
                <a:gridCol w="1419225"/>
              </a:tblGrid>
              <a:tr h="237025">
                <a:tc rowSpan="2">
                  <a:txBody>
                    <a:bodyPr/>
                    <a:lstStyle/>
                    <a:p>
                      <a:pPr marL="45085" marR="3048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kern="1200" spc="-1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№ п/п</a:t>
                      </a:r>
                    </a:p>
                  </a:txBody>
                  <a:tcPr marL="0" marR="0" marT="635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08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kern="1200" spc="-10" dirty="0" err="1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Показатели</a:t>
                      </a:r>
                      <a:endParaRPr sz="1400" b="1" kern="1200" spc="-1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08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kern="1200" spc="-10" dirty="0" err="1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Ед</a:t>
                      </a:r>
                      <a:r>
                        <a:rPr lang="ru-RU" sz="1400" b="1" kern="1200" spc="-1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. и</a:t>
                      </a:r>
                      <a:r>
                        <a:rPr sz="1400" b="1" kern="1200" spc="-10" dirty="0" err="1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змер</a:t>
                      </a:r>
                      <a:r>
                        <a:rPr lang="ru-RU" sz="1400" b="1" kern="1200" spc="-1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endParaRPr sz="1400" b="1" kern="1200" spc="-1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0963" indent="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Значение</a:t>
                      </a:r>
                      <a:r>
                        <a:rPr sz="14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показателя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96935">
                <a:tc vMerge="1"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ru-RU"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4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ru-RU"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4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519515">
                <a:tc>
                  <a:txBody>
                    <a:bodyPr/>
                    <a:lstStyle/>
                    <a:p>
                      <a:pPr marL="0" marR="3048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dirty="0" smtClean="0">
                          <a:latin typeface="Calibri"/>
                          <a:cs typeface="Calibri"/>
                        </a:rPr>
                        <a:t>3</a:t>
                      </a:r>
                      <a:r>
                        <a:rPr sz="1350" b="1" dirty="0" smtClean="0">
                          <a:latin typeface="Calibri"/>
                          <a:cs typeface="Calibri"/>
                        </a:rPr>
                        <a:t>.</a:t>
                      </a:r>
                      <a:r>
                        <a:rPr lang="ru-RU" sz="1350" b="1" dirty="0" smtClean="0">
                          <a:latin typeface="Calibri"/>
                          <a:cs typeface="Calibri"/>
                        </a:rPr>
                        <a:t>1</a:t>
                      </a:r>
                      <a:endParaRPr sz="1350" b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spc="-5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Доходы образовательной организации по всем видам финансового обеспечения (деятельности)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dirty="0" smtClean="0">
                          <a:latin typeface="Calibri"/>
                          <a:cs typeface="Calibri"/>
                        </a:rPr>
                        <a:t>тыс. руб.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247 197.4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470 411.1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</a:t>
                      </a:r>
                      <a:r>
                        <a:rPr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.2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spc="-5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Доходы образовательной организации по всем видам финансового обеспечения (деятельности) в расчете на одного научно-педагогического работника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smtClean="0">
                          <a:latin typeface="Calibri"/>
                          <a:cs typeface="Calibri"/>
                        </a:rPr>
                        <a:t>тыс. руб.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588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9 155.46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15</a:t>
                      </a:r>
                      <a:r>
                        <a:rPr lang="ru-RU" sz="1400" b="1" kern="1200" baseline="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 680.4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</a:t>
                      </a:r>
                      <a:r>
                        <a:rPr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kern="1200" spc="-5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Доходы образовательной организации из средств от приносящей доход деятельности в расчете на одного научно-педагогического работника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spc="-10" dirty="0" smtClean="0">
                          <a:latin typeface="Calibri"/>
                          <a:cs typeface="Calibri"/>
                        </a:rPr>
                        <a:t>тыс. руб.</a:t>
                      </a:r>
                      <a:endParaRPr lang="ru-RU"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573.58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rgbClr val="075EAD"/>
                          </a:solidFill>
                          <a:latin typeface="Calibri"/>
                          <a:ea typeface="+mn-ea"/>
                          <a:cs typeface="Calibri"/>
                        </a:rPr>
                        <a:t>550</a:t>
                      </a:r>
                      <a:endParaRPr sz="1400" b="1" kern="1200" dirty="0">
                        <a:solidFill>
                          <a:srgbClr val="075EAD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3B322140-37A5-1156-5DA3-206B3A50FA63}"/>
              </a:ext>
            </a:extLst>
          </p:cNvPr>
          <p:cNvGrpSpPr/>
          <p:nvPr/>
        </p:nvGrpSpPr>
        <p:grpSpPr>
          <a:xfrm>
            <a:off x="143069" y="9619"/>
            <a:ext cx="651132" cy="634249"/>
            <a:chOff x="3492842" y="1857538"/>
            <a:chExt cx="2825375" cy="2825375"/>
          </a:xfrm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xmlns="" id="{A412A615-A6F7-8F5B-2185-2B78BFF94D4C}"/>
                </a:ext>
              </a:extLst>
            </p:cNvPr>
            <p:cNvSpPr/>
            <p:nvPr userDrawn="1"/>
          </p:nvSpPr>
          <p:spPr>
            <a:xfrm>
              <a:off x="3492842" y="1857538"/>
              <a:ext cx="2825375" cy="282537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xmlns="" id="{1BF0FA5E-7DA4-F0CA-8966-1D5B1CBBB9B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7267" y="1931426"/>
              <a:ext cx="2636525" cy="2697485"/>
            </a:xfrm>
            <a:prstGeom prst="rect">
              <a:avLst/>
            </a:prstGeom>
          </p:spPr>
        </p:pic>
      </p:grpSp>
      <p:sp>
        <p:nvSpPr>
          <p:cNvPr id="10" name="Прямоугольник 9"/>
          <p:cNvSpPr/>
          <p:nvPr/>
        </p:nvSpPr>
        <p:spPr>
          <a:xfrm>
            <a:off x="1288919" y="3095625"/>
            <a:ext cx="9627894" cy="424732"/>
          </a:xfrm>
          <a:prstGeom prst="rect">
            <a:avLst/>
          </a:prstGeom>
          <a:solidFill>
            <a:srgbClr val="D3706B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3000" b="1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Инфраструктура</a:t>
            </a:r>
          </a:p>
        </p:txBody>
      </p:sp>
      <p:graphicFrame>
        <p:nvGraphicFramePr>
          <p:cNvPr id="11" name="object 9"/>
          <p:cNvGraphicFramePr>
            <a:graphicFrameLocks noGrp="1"/>
          </p:cNvGraphicFramePr>
          <p:nvPr>
            <p:extLst/>
          </p:nvPr>
        </p:nvGraphicFramePr>
        <p:xfrm>
          <a:off x="142875" y="3576065"/>
          <a:ext cx="11906250" cy="322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2450"/>
                <a:gridCol w="8420100"/>
                <a:gridCol w="971550"/>
                <a:gridCol w="917913"/>
                <a:gridCol w="1044237"/>
              </a:tblGrid>
              <a:tr h="246769">
                <a:tc rowSpan="2">
                  <a:txBody>
                    <a:bodyPr/>
                    <a:lstStyle/>
                    <a:p>
                      <a:pPr marL="55244" marR="3048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№</a:t>
                      </a:r>
                      <a:r>
                        <a:rPr sz="1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п/п</a:t>
                      </a:r>
                    </a:p>
                  </a:txBody>
                  <a:tcPr marL="0" marR="0" marT="635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Показатели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Ед</a:t>
                      </a:r>
                      <a:r>
                        <a:rPr lang="ru-RU" sz="1400" b="1" spc="-10" dirty="0" smtClean="0">
                          <a:latin typeface="Calibri"/>
                          <a:cs typeface="Calibri"/>
                        </a:rPr>
                        <a:t>. и</a:t>
                      </a: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з</a:t>
                      </a:r>
                      <a:r>
                        <a:rPr sz="1400" b="1" spc="-5" dirty="0" err="1" smtClean="0">
                          <a:latin typeface="Calibri"/>
                          <a:cs typeface="Calibri"/>
                        </a:rPr>
                        <a:t>ме</a:t>
                      </a:r>
                      <a:r>
                        <a:rPr sz="1400" b="1" spc="-10" dirty="0" err="1" smtClean="0">
                          <a:latin typeface="Calibri"/>
                          <a:cs typeface="Calibri"/>
                        </a:rPr>
                        <a:t>р</a:t>
                      </a:r>
                      <a:r>
                        <a:rPr lang="ru-RU" sz="1400" b="1" spc="-10" dirty="0" smtClean="0">
                          <a:latin typeface="Calibri"/>
                          <a:cs typeface="Calibri"/>
                        </a:rPr>
                        <a:t>.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0963" indent="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Значение</a:t>
                      </a:r>
                      <a:r>
                        <a:rPr sz="14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latin typeface="Calibri"/>
                          <a:cs typeface="Calibri"/>
                        </a:rPr>
                        <a:t>показателя</a:t>
                      </a:r>
                      <a:endParaRPr sz="14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9403">
                <a:tc vMerge="1"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C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ru-RU"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4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202</a:t>
                      </a:r>
                      <a:r>
                        <a:rPr lang="ru-RU" sz="1400" b="1" spc="-5" dirty="0" smtClean="0">
                          <a:solidFill>
                            <a:srgbClr val="075EAD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400" b="1" dirty="0">
                        <a:solidFill>
                          <a:srgbClr val="075EAD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444262">
                <a:tc>
                  <a:txBody>
                    <a:bodyPr/>
                    <a:lstStyle/>
                    <a:p>
                      <a:pPr marL="0" marR="3048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dirty="0" smtClean="0">
                          <a:latin typeface="Calibri"/>
                          <a:cs typeface="Calibri"/>
                        </a:rPr>
                        <a:t>4</a:t>
                      </a:r>
                      <a:r>
                        <a:rPr sz="1350" b="1" dirty="0" smtClean="0">
                          <a:latin typeface="Calibri"/>
                          <a:cs typeface="Calibri"/>
                        </a:rPr>
                        <a:t>.</a:t>
                      </a:r>
                      <a:r>
                        <a:rPr lang="ru-RU" sz="1350" b="1" dirty="0" smtClean="0">
                          <a:latin typeface="Calibri"/>
                          <a:cs typeface="Calibri"/>
                        </a:rPr>
                        <a:t>1</a:t>
                      </a:r>
                      <a:endParaRPr sz="1350" b="1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Общая площадь помещений, в которых осуществляется образовательная деятельность, в расчете на одного слушателя, в том числе: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кв. м.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1,95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1,95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356996">
                <a:tc>
                  <a:txBody>
                    <a:bodyPr/>
                    <a:lstStyle/>
                    <a:p>
                      <a:pPr marL="0" marR="30480" indent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4.1.1</a:t>
                      </a:r>
                      <a:endParaRPr sz="1400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Имеющихся у образовательной организации на праве собственности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кв. м.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588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-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-</a:t>
                      </a:r>
                      <a:endParaRPr sz="14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</a:tr>
              <a:tr h="318580">
                <a:tc>
                  <a:txBody>
                    <a:bodyPr/>
                    <a:lstStyle/>
                    <a:p>
                      <a:pPr marL="0" marR="30480" indent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4.1.2</a:t>
                      </a:r>
                      <a:endParaRPr sz="1400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Закрепленных за образовательной организацией на праве оперативного управления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кв. м.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1,95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1,95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</a:tr>
              <a:tr h="343054">
                <a:tc>
                  <a:txBody>
                    <a:bodyPr/>
                    <a:lstStyle/>
                    <a:p>
                      <a:pPr marL="0" marR="30480" indent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4.1.3</a:t>
                      </a:r>
                      <a:endParaRPr sz="1400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Предоставленных образовательной организации в аренду, безвозмездное пользование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кв. м.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-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19000"/>
                      </a:srgbClr>
                    </a:solidFill>
                  </a:tcPr>
                </a:tc>
              </a:tr>
              <a:tr h="510530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4.2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экземпляров печатных учебных изданий (включая учебники и учебные пособия) из общего количества единиц хранения библиотечного фонда, состоящих на учете, в расчете на одного слушателя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единиц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0,21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0,25</a:t>
                      </a: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332968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4.3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762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Количество электронных учебных изданий (включая учебники и учебные пособия)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единиц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-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-</a:t>
                      </a:r>
                      <a:endParaRPr sz="1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  <a:tr h="444262">
                <a:tc>
                  <a:txBody>
                    <a:bodyPr/>
                    <a:lstStyle/>
                    <a:p>
                      <a:pPr marL="0" marR="3048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4.4</a:t>
                      </a:r>
                      <a:endParaRPr sz="135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0" marR="0" marT="6985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Численность/удельный вес численности слушателей, проживающих в общежитиях, в общей численности слушателей, нуждающихся в общежитиях</a:t>
                      </a:r>
                    </a:p>
                  </a:txBody>
                  <a:tcPr marL="68580" marR="6858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DejaVu Sans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dirty="0" smtClean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75EAD">
                        <a:alpha val="29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1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1353</Words>
  <Application>Microsoft Office PowerPoint</Application>
  <PresentationFormat>Широкоэкранный</PresentationFormat>
  <Paragraphs>432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DejaVu Sans</vt:lpstr>
      <vt:lpstr>Mangal</vt:lpstr>
      <vt:lpstr>PT Sans</vt:lpstr>
      <vt:lpstr>Times New Roman</vt:lpstr>
      <vt:lpstr>Тема Office</vt:lpstr>
      <vt:lpstr>     Ученый совет 01.04.2024     Результаты работы Института  за 2023 год  (по материалам самообследования)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Ученый совет 01.04.2024     Результаты работы Института  за 2023 год  (по материалам самообследования) </dc:title>
  <cp:lastModifiedBy>Екатерина Александровна Горюшина</cp:lastModifiedBy>
  <cp:revision>1</cp:revision>
  <dcterms:modified xsi:type="dcterms:W3CDTF">2024-04-01T12:28:49Z</dcterms:modified>
</cp:coreProperties>
</file>