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258" r:id="rId2"/>
    <p:sldId id="379" r:id="rId3"/>
    <p:sldId id="380" r:id="rId4"/>
    <p:sldId id="382" r:id="rId5"/>
    <p:sldId id="391" r:id="rId6"/>
    <p:sldId id="381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383" r:id="rId22"/>
    <p:sldId id="384" r:id="rId23"/>
    <p:sldId id="397" r:id="rId24"/>
    <p:sldId id="447" r:id="rId25"/>
    <p:sldId id="448" r:id="rId26"/>
    <p:sldId id="449" r:id="rId27"/>
    <p:sldId id="392" r:id="rId28"/>
    <p:sldId id="388" r:id="rId29"/>
    <p:sldId id="387" r:id="rId30"/>
    <p:sldId id="394" r:id="rId31"/>
    <p:sldId id="395" r:id="rId32"/>
    <p:sldId id="396" r:id="rId33"/>
    <p:sldId id="398" r:id="rId34"/>
    <p:sldId id="399" r:id="rId35"/>
    <p:sldId id="400" r:id="rId36"/>
    <p:sldId id="402" r:id="rId37"/>
    <p:sldId id="403" r:id="rId38"/>
    <p:sldId id="404" r:id="rId39"/>
    <p:sldId id="405" r:id="rId40"/>
    <p:sldId id="406" r:id="rId41"/>
    <p:sldId id="407" r:id="rId42"/>
    <p:sldId id="408" r:id="rId43"/>
    <p:sldId id="409" r:id="rId44"/>
    <p:sldId id="410" r:id="rId45"/>
    <p:sldId id="412" r:id="rId46"/>
    <p:sldId id="413" r:id="rId47"/>
    <p:sldId id="414" r:id="rId48"/>
    <p:sldId id="417" r:id="rId49"/>
    <p:sldId id="415" r:id="rId50"/>
    <p:sldId id="418" r:id="rId51"/>
    <p:sldId id="419" r:id="rId52"/>
    <p:sldId id="420" r:id="rId53"/>
    <p:sldId id="421" r:id="rId54"/>
    <p:sldId id="450" r:id="rId55"/>
    <p:sldId id="451" r:id="rId56"/>
    <p:sldId id="453" r:id="rId57"/>
    <p:sldId id="454" r:id="rId58"/>
    <p:sldId id="455" r:id="rId59"/>
    <p:sldId id="456" r:id="rId60"/>
    <p:sldId id="457" r:id="rId61"/>
    <p:sldId id="458" r:id="rId62"/>
    <p:sldId id="459" r:id="rId63"/>
    <p:sldId id="461" r:id="rId64"/>
    <p:sldId id="463" r:id="rId65"/>
    <p:sldId id="436" r:id="rId66"/>
    <p:sldId id="462" r:id="rId67"/>
    <p:sldId id="438" r:id="rId68"/>
    <p:sldId id="439" r:id="rId69"/>
    <p:sldId id="440" r:id="rId70"/>
    <p:sldId id="441" r:id="rId71"/>
    <p:sldId id="442" r:id="rId72"/>
    <p:sldId id="443" r:id="rId73"/>
    <p:sldId id="444" r:id="rId74"/>
    <p:sldId id="446" r:id="rId75"/>
    <p:sldId id="341" r:id="rId76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F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49" autoAdjust="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585B478-45A3-44FE-A797-85530663857D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711EA1-CB36-4DD8-A530-6E6A46C01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903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29D77B-0100-4A97-87E1-541ED23B006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ru-R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ru-R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ru-RU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ru-RU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ru-RU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ru-RU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ru-RU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ru-RU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ru-RU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ru-RU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ru-RU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ru-RU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ru-RU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ru-RU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ru-RU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ru-RU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ru-RU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ru-RU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ru-RU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ru-RU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ru-RU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ru-RU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56</a:t>
            </a:fld>
            <a:endParaRPr lang="ru-RU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57</a:t>
            </a:fld>
            <a:endParaRPr lang="ru-RU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ru-RU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59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60</a:t>
            </a:fld>
            <a:endParaRPr lang="ru-RU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61</a:t>
            </a:fld>
            <a:endParaRPr lang="ru-RU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62</a:t>
            </a:fld>
            <a:endParaRPr lang="ru-RU" dirty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63</a:t>
            </a:fld>
            <a:endParaRPr lang="ru-RU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64</a:t>
            </a:fld>
            <a:endParaRPr lang="ru-RU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7C9F37-92B9-4EA8-8A1A-800ADEB9F87B}" type="slidenum">
              <a:rPr lang="ru-RU" altLang="ru-RU" smtClean="0"/>
              <a:pPr/>
              <a:t>65</a:t>
            </a:fld>
            <a:endParaRPr lang="ru-RU" altLang="ru-RU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D51CE4-C513-444C-8AF5-9152C0B7D579}" type="slidenum">
              <a:rPr lang="ru-RU" altLang="ru-RU" smtClean="0"/>
              <a:pPr/>
              <a:t>67</a:t>
            </a:fld>
            <a:endParaRPr lang="ru-RU" alt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F0348-BEF3-4D20-85B6-E639B1A6F913}" type="slidenum">
              <a:rPr lang="ru-RU" altLang="ru-RU" smtClean="0"/>
              <a:pPr/>
              <a:t>69</a:t>
            </a:fld>
            <a:endParaRPr lang="ru-RU" altLang="ru-RU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1C3DA-F41C-4606-8184-8E4CF5C28D68}" type="slidenum">
              <a:rPr lang="ru-RU" altLang="ru-RU" smtClean="0"/>
              <a:pPr/>
              <a:t>71</a:t>
            </a:fld>
            <a:endParaRPr lang="ru-RU" altLang="ru-RU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E0770C-A3D3-4CA3-BD0E-EC05C43F3B43}" type="slidenum">
              <a:rPr lang="ru-RU" altLang="ru-RU" smtClean="0"/>
              <a:pPr/>
              <a:t>72</a:t>
            </a:fld>
            <a:endParaRPr lang="ru-RU" alt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57F0E-9142-434C-A52C-DE5A10F059DC}" type="slidenum">
              <a:rPr lang="ru-RU" altLang="ru-RU" smtClean="0"/>
              <a:pPr/>
              <a:t>73</a:t>
            </a:fld>
            <a:endParaRPr lang="ru-RU" alt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B05C2E-874A-4996-B73C-5687434B8DFE}" type="slidenum">
              <a:rPr lang="ru-RU" altLang="ru-RU" smtClean="0"/>
              <a:pPr/>
              <a:t>74</a:t>
            </a:fld>
            <a:endParaRPr lang="ru-RU" alt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75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E8BF-B476-411E-B252-1147775B79C7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F8C1-B8CB-4DAA-ADD6-1B2B5E5DB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4F2A6-DE30-46DD-9590-CD78964D482C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55090-109A-4DF1-B64D-1706F88BC1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45A1-C96A-4A61-A506-A7F6999BB4F3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5D44-F062-4265-BBD4-F49F6A30C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264A8-FE71-4A2F-B932-7296B306F4E9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E8D7B-30A0-4D08-AC86-FE41EF8B5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104D3-7710-451E-A5C2-A92914577DDE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DE63-C9A3-4609-A83F-5BC6FBB88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33D6D-E2B8-4244-9A08-5BE67DC0DA10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3ED6-2D72-46DB-84E1-2AD6582D4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2AED-01C0-445B-B79E-62A5085E913B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2F20D-D39D-426A-94ED-A8A4AB113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6912-273E-4986-9D6C-E88121172744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E81A-0646-40C6-81A1-33DD5D9BA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1F8B-8DAC-4CE6-9F78-88EE105E16F4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3999E-A237-4FE7-ADE4-AA90903EA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5C151-7FD7-4E82-AD8B-7B21EC18696A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BE19-85A4-487D-BA3C-292D3F128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2AAE-02B9-43A6-97A2-613B6D5BD9BF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D9C6-C4CC-400F-B401-B39A4C287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6B319F-356B-4963-A5EB-3CDDCA7CD45F}" type="datetimeFigureOut">
              <a:rPr lang="ru-RU"/>
              <a:pPr>
                <a:defRPr/>
              </a:pPr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C9B982-C665-4F9D-9443-8030E7980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rtc_prezent_png\rtc_shap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8"/>
          <p:cNvSpPr>
            <a:spLocks noChangeArrowheads="1"/>
          </p:cNvSpPr>
          <p:nvPr/>
        </p:nvSpPr>
        <p:spPr bwMode="auto">
          <a:xfrm>
            <a:off x="3923928" y="3476379"/>
            <a:ext cx="5025773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lnSpc>
                <a:spcPct val="90000"/>
              </a:lnSpc>
            </a:pPr>
            <a:r>
              <a:rPr lang="ru-RU" sz="1600" b="1" dirty="0" smtClean="0">
                <a:solidFill>
                  <a:schemeClr val="bg1"/>
                </a:solidFill>
              </a:rPr>
              <a:t>Константинова В.Г</a:t>
            </a:r>
            <a:r>
              <a:rPr lang="ru-RU" sz="1600" b="1" dirty="0" smtClean="0">
                <a:solidFill>
                  <a:schemeClr val="bg1"/>
                </a:solidFill>
              </a:rPr>
              <a:t>., </a:t>
            </a:r>
            <a:r>
              <a:rPr lang="ru-RU" sz="1600" b="1" dirty="0" err="1" smtClean="0">
                <a:solidFill>
                  <a:schemeClr val="bg1"/>
                </a:solidFill>
              </a:rPr>
              <a:t>зав.каф</a:t>
            </a:r>
            <a:r>
              <a:rPr lang="ru-RU" sz="1600" b="1" dirty="0" smtClean="0">
                <a:solidFill>
                  <a:schemeClr val="bg1"/>
                </a:solidFill>
              </a:rPr>
              <a:t>. менеджмента </a:t>
            </a:r>
          </a:p>
          <a:p>
            <a:pPr marL="457200" indent="-457200" algn="r">
              <a:lnSpc>
                <a:spcPct val="90000"/>
              </a:lnSpc>
            </a:pPr>
            <a:r>
              <a:rPr lang="ru-RU" sz="1600" b="1" dirty="0" smtClean="0">
                <a:solidFill>
                  <a:schemeClr val="bg1"/>
                </a:solidFill>
              </a:rPr>
              <a:t>ГАУ ДПО ЯО ИРО</a:t>
            </a:r>
            <a:endParaRPr lang="ru-RU" sz="1600" dirty="0" smtClean="0">
              <a:solidFill>
                <a:schemeClr val="bg1"/>
              </a:solidFill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0" y="1419622"/>
            <a:ext cx="899998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ru-RU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Семинар</a:t>
            </a:r>
          </a:p>
          <a:p>
            <a:pPr lvl="0" algn="ctr"/>
            <a:r>
              <a:rPr lang="ru-RU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«</a:t>
            </a:r>
            <a:r>
              <a:rPr lang="ru-RU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Публичный </a:t>
            </a:r>
            <a:r>
              <a:rPr lang="ru-RU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доклад руководителя</a:t>
            </a:r>
          </a:p>
          <a:p>
            <a:pPr lvl="0" algn="ctr"/>
            <a:r>
              <a:rPr lang="ru-RU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как средство управления имиджем образовательной </a:t>
            </a:r>
            <a:r>
              <a:rPr lang="ru-RU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организации»</a:t>
            </a:r>
          </a:p>
          <a:p>
            <a:pPr lvl="0" algn="ctr"/>
            <a:endParaRPr lang="ru-RU" sz="4000" b="1" i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lvl="0" algn="ctr"/>
            <a:r>
              <a:rPr lang="ru-RU" sz="28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Часть 1. Что такое публичный доклад.</a:t>
            </a:r>
          </a:p>
          <a:p>
            <a:pPr lvl="0" algn="ctr"/>
            <a:endParaRPr lang="ru-RU" sz="2800" b="1" i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lvl="0" algn="ctr"/>
            <a:endParaRPr lang="ru-RU" sz="28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lvl="0" algn="ctr"/>
            <a:endParaRPr lang="en-US" sz="28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Нормативно-правовые основы предоставления публичного доклада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Параметры представления информации в публичных докладах уточняются в соответствии с ожиданиями и запросами граждан – потребителей образовательных услуг, представителей заинтересованных структур (бизнес, общественные объединения, профессиональные объединения и ассоциации). </a:t>
            </a:r>
          </a:p>
          <a:p>
            <a:endParaRPr lang="ru-RU" sz="1600" dirty="0" smtClean="0"/>
          </a:p>
          <a:p>
            <a:r>
              <a:rPr lang="ru-RU" sz="1600" b="1" dirty="0" smtClean="0"/>
              <a:t>Публичные доклады размещаются на официальных сайтах образовательных организаций, органов, осуществляющих управление в сфере образования.</a:t>
            </a:r>
          </a:p>
          <a:p>
            <a:endParaRPr lang="ru-RU" sz="1600" dirty="0" smtClean="0"/>
          </a:p>
          <a:p>
            <a:r>
              <a:rPr lang="ru-RU" sz="1600" b="1" dirty="0" smtClean="0">
                <a:solidFill>
                  <a:srgbClr val="C00000"/>
                </a:solidFill>
              </a:rPr>
              <a:t>В соответствии со статьей 97 Федерального закона 273-ФЗ </a:t>
            </a:r>
            <a:r>
              <a:rPr lang="ru-RU" sz="1600" dirty="0" smtClean="0"/>
              <a:t>органы государственной власти Российской Федерации, органы государственной власти субъектов Российской Федерации, органы местного самоуправления и организации, осуществляющие образовательную деятельность, </a:t>
            </a:r>
            <a:r>
              <a:rPr lang="ru-RU" sz="1600" b="1" u="sng" dirty="0" smtClean="0"/>
              <a:t>обеспечивают открытость и доступность информации о системе образования. </a:t>
            </a:r>
          </a:p>
        </p:txBody>
      </p:sp>
      <p:pic>
        <p:nvPicPr>
          <p:cNvPr id="27650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285866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Нормативно-правовые основы предоставления публичного доклада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Данные официального статистического учета, другие сведения, характеризующие условия и процесс образовательной деятельности в образовательной организации, размещаются на официальном электронном ресурсе в информационно-коммуникационной сети «Интернет». </a:t>
            </a:r>
          </a:p>
          <a:p>
            <a:endParaRPr lang="ru-RU" sz="1600" dirty="0" smtClean="0"/>
          </a:p>
          <a:p>
            <a:r>
              <a:rPr lang="ru-RU" sz="1600" dirty="0" smtClean="0"/>
              <a:t>При подготовке и размещении соответствующих данных необходимо руководствоваться </a:t>
            </a:r>
            <a:r>
              <a:rPr lang="ru-RU" sz="1600" b="1" dirty="0" smtClean="0"/>
              <a:t>Правилами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 </a:t>
            </a:r>
            <a:r>
              <a:rPr lang="ru-RU" sz="1600" b="1" dirty="0" smtClean="0">
                <a:solidFill>
                  <a:srgbClr val="C00000"/>
                </a:solidFill>
              </a:rPr>
              <a:t>(постановление Правительства Российской Федерации от 10 июля 2013 г. № 582).</a:t>
            </a:r>
          </a:p>
          <a:p>
            <a:endParaRPr lang="ru-RU" sz="1600" dirty="0" smtClean="0"/>
          </a:p>
          <a:p>
            <a:r>
              <a:rPr lang="ru-RU" sz="1600" dirty="0" smtClean="0"/>
              <a:t>Размещенные в открытом доступе данные о деятельности образовательных организаций </a:t>
            </a:r>
            <a:r>
              <a:rPr lang="ru-RU" sz="1600" b="1" dirty="0" smtClean="0"/>
              <a:t>могут использоваться в процедурах независимой оценки качества образования при условии согласования участия самой организации в данных процедурах.</a:t>
            </a:r>
            <a:endParaRPr lang="ru-RU" sz="1600" b="1" dirty="0"/>
          </a:p>
        </p:txBody>
      </p:sp>
      <p:pic>
        <p:nvPicPr>
          <p:cNvPr id="27650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285866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Нормативно-правовые основы предоставления публичного доклада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ПИСЬМО </a:t>
            </a:r>
            <a:r>
              <a:rPr lang="ru-RU" sz="1600" b="1" dirty="0" err="1" smtClean="0">
                <a:solidFill>
                  <a:srgbClr val="C00000"/>
                </a:solidFill>
              </a:rPr>
              <a:t>МинОбра</a:t>
            </a:r>
            <a:r>
              <a:rPr lang="ru-RU" sz="1600" b="1" dirty="0" smtClean="0">
                <a:solidFill>
                  <a:srgbClr val="C00000"/>
                </a:solidFill>
              </a:rPr>
              <a:t> от 28 октября 2010 г. N 13-312  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О ПОДГОТОВКЕ ПУБЛИЧНЫХ ДОКЛАДОВ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b="1" dirty="0"/>
          </a:p>
        </p:txBody>
      </p:sp>
      <p:pic>
        <p:nvPicPr>
          <p:cNvPr id="27650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1552"/>
            <a:ext cx="1087450" cy="144630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214414" y="2000246"/>
            <a:ext cx="76438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Основными целями Публичного доклада являются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обеспечение информационной основы для организации диалога и согласования интересов всех участников образовательного процесса, включая представителей общественности; </a:t>
            </a:r>
          </a:p>
          <a:p>
            <a:pPr>
              <a:buFontTx/>
              <a:buChar char="-"/>
            </a:pPr>
            <a:r>
              <a:rPr lang="ru-RU" dirty="0" smtClean="0"/>
              <a:t> обеспечение прозрачности функционирования региональной (муниципальной) системы образования и образовательных учреждений;</a:t>
            </a:r>
          </a:p>
          <a:p>
            <a:pPr>
              <a:buFontTx/>
              <a:buChar char="-"/>
            </a:pPr>
            <a:r>
              <a:rPr lang="ru-RU" dirty="0" smtClean="0"/>
              <a:t> информирование потребителей образовательных услуг о приоритетных направлениях развития региональной (муниципальной) системы образования или образовательного учреждения, планируемых мероприятиях и ожидаемых результатах деятельности.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Нормативно-правовые основы предоставления публичного доклада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ПИСЬМО </a:t>
            </a:r>
            <a:r>
              <a:rPr lang="ru-RU" sz="1600" b="1" dirty="0" err="1" smtClean="0">
                <a:solidFill>
                  <a:srgbClr val="C00000"/>
                </a:solidFill>
              </a:rPr>
              <a:t>МинОбра</a:t>
            </a:r>
            <a:r>
              <a:rPr lang="ru-RU" sz="1600" b="1" dirty="0" smtClean="0">
                <a:solidFill>
                  <a:srgbClr val="C00000"/>
                </a:solidFill>
              </a:rPr>
              <a:t> от 28 октября 2010 г. N 13-312  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О ПОДГОТОВКЕ ПУБЛИЧНЫХ ДОКЛАДОВ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b="1" dirty="0"/>
          </a:p>
        </p:txBody>
      </p:sp>
      <p:pic>
        <p:nvPicPr>
          <p:cNvPr id="27650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1552"/>
            <a:ext cx="1087450" cy="144630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214414" y="2000246"/>
            <a:ext cx="764386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Особенности Публичного доклада: </a:t>
            </a:r>
          </a:p>
          <a:p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аналитический характер текста, предполагающий представление фактов и данных, а также их оценку и обоснование тенденций развития;</a:t>
            </a:r>
          </a:p>
          <a:p>
            <a:pPr>
              <a:buFontTx/>
              <a:buChar char="-"/>
            </a:pP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 ориентация на широкий круг читателей, что определяет доступный стиль изложения и презентационный тип оформления; </a:t>
            </a:r>
          </a:p>
          <a:p>
            <a:pPr>
              <a:buFontTx/>
              <a:buChar char="-"/>
            </a:pP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 регулярность предоставления Публичного доклада (раз в год).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Нормативно-правовые основы предоставления публичного доклада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ПИСЬМО </a:t>
            </a:r>
            <a:r>
              <a:rPr lang="ru-RU" sz="1600" b="1" dirty="0" err="1" smtClean="0">
                <a:solidFill>
                  <a:srgbClr val="C00000"/>
                </a:solidFill>
              </a:rPr>
              <a:t>МинОбра</a:t>
            </a:r>
            <a:r>
              <a:rPr lang="ru-RU" sz="1600" b="1" dirty="0" smtClean="0">
                <a:solidFill>
                  <a:srgbClr val="C00000"/>
                </a:solidFill>
              </a:rPr>
              <a:t> от 28 октября 2010 г. N 13-312  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О ПОДГОТОВКЕ ПУБЛИЧНЫХ ДОКЛАДОВ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000246"/>
            <a:ext cx="85725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II. Основные требования к Публичному докладу  </a:t>
            </a:r>
          </a:p>
          <a:p>
            <a:r>
              <a:rPr lang="ru-RU" b="1" dirty="0" smtClean="0"/>
              <a:t>Решение о подготовке Публичного доклада принимается руководителем органа управления образованием (образовательного учреждения) либо вышестоящим органом, либо учредителем.</a:t>
            </a:r>
          </a:p>
          <a:p>
            <a:endParaRPr lang="ru-RU" b="1" dirty="0" smtClean="0"/>
          </a:p>
          <a:p>
            <a:r>
              <a:rPr lang="ru-RU" b="1" dirty="0" smtClean="0"/>
              <a:t> Рекомендуемые даты опубликования (размещения на сайтах) Публичного доклада: для муниципальных органов управления образованием и образовательных учреждений всех типов - </a:t>
            </a:r>
            <a:r>
              <a:rPr lang="ru-RU" b="1" u="sng" dirty="0" smtClean="0"/>
              <a:t>не позднее 1 августа</a:t>
            </a:r>
            <a:r>
              <a:rPr lang="ru-RU" b="1" dirty="0" smtClean="0"/>
              <a:t>; </a:t>
            </a:r>
          </a:p>
          <a:p>
            <a:r>
              <a:rPr lang="ru-RU" b="1" u="sng" dirty="0" smtClean="0"/>
              <a:t>для региональных органов управления образованием - не позднее 1 сентября.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Нормативно-правовые основы предоставления публичного доклада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ПИСЬМО </a:t>
            </a:r>
            <a:r>
              <a:rPr lang="ru-RU" sz="1600" b="1" dirty="0" err="1" smtClean="0">
                <a:solidFill>
                  <a:srgbClr val="C00000"/>
                </a:solidFill>
              </a:rPr>
              <a:t>МинОбра</a:t>
            </a:r>
            <a:r>
              <a:rPr lang="ru-RU" sz="1600" b="1" dirty="0" smtClean="0">
                <a:solidFill>
                  <a:srgbClr val="C00000"/>
                </a:solidFill>
              </a:rPr>
              <a:t> от 28 октября 2010 г. N 13-312  </a:t>
            </a:r>
          </a:p>
          <a:p>
            <a:r>
              <a:rPr lang="ru-RU" sz="1600" b="1" dirty="0" smtClean="0">
                <a:solidFill>
                  <a:srgbClr val="C00000"/>
                </a:solidFill>
              </a:rPr>
              <a:t>О ПОДГОТОВКЕ ПУБЛИЧНЫХ ДОКЛАДОВ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000246"/>
            <a:ext cx="85725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II. Порядок подготовки Публичного доклада регламентируется:</a:t>
            </a:r>
          </a:p>
          <a:p>
            <a:endParaRPr lang="ru-RU" b="1" u="sng" dirty="0" smtClean="0"/>
          </a:p>
          <a:p>
            <a:r>
              <a:rPr lang="ru-RU" b="1" dirty="0" smtClean="0"/>
              <a:t>для образовательных учреждений, находящихся в ведении субъекта Российской Федерации, - нормативным правовым актом государственного органа, осуществляющего управление в сфере образования, </a:t>
            </a:r>
            <a:r>
              <a:rPr lang="ru-RU" b="1" u="sng" dirty="0" smtClean="0"/>
              <a:t>либо локальным нормативным правовым актом образовательного учреждения, согласованным с органом государственно-общественного управления общеобразовательным учреждением, зарегистрированным в его уставе</a:t>
            </a:r>
            <a:r>
              <a:rPr lang="ru-RU" b="1" dirty="0" smtClean="0"/>
              <a:t> (совет общеобразовательного учреждения, попечительский совет, управляющий совет, родительский комитет и </a:t>
            </a:r>
            <a:r>
              <a:rPr lang="ru-RU" b="1" dirty="0" err="1" smtClean="0"/>
              <a:t>т.д</a:t>
            </a:r>
            <a:r>
              <a:rPr lang="ru-RU" b="1" dirty="0" smtClean="0"/>
              <a:t>)…</a:t>
            </a:r>
          </a:p>
          <a:p>
            <a:endParaRPr lang="ru-RU" b="1" u="sng" dirty="0" smtClean="0"/>
          </a:p>
          <a:p>
            <a:r>
              <a:rPr lang="ru-RU" b="1" u="sng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1800" b="1" dirty="0" smtClean="0">
                <a:solidFill>
                  <a:srgbClr val="C00000"/>
                </a:solidFill>
              </a:rPr>
              <a:t>ПИСЬМО </a:t>
            </a:r>
            <a:r>
              <a:rPr lang="ru-RU" sz="1800" b="1" dirty="0" err="1" smtClean="0">
                <a:solidFill>
                  <a:srgbClr val="C00000"/>
                </a:solidFill>
              </a:rPr>
              <a:t>МинОбра</a:t>
            </a:r>
            <a:r>
              <a:rPr lang="ru-RU" sz="1800" b="1" dirty="0" smtClean="0">
                <a:solidFill>
                  <a:srgbClr val="C00000"/>
                </a:solidFill>
              </a:rPr>
              <a:t> от 28 октября 2010 г. N 13-312  </a:t>
            </a:r>
            <a:br>
              <a:rPr lang="ru-RU" sz="1800" b="1" dirty="0" smtClean="0">
                <a:solidFill>
                  <a:srgbClr val="C00000"/>
                </a:solidFill>
              </a:rPr>
            </a:br>
            <a:r>
              <a:rPr lang="ru-RU" sz="1800" b="1" dirty="0" smtClean="0">
                <a:solidFill>
                  <a:srgbClr val="C00000"/>
                </a:solidFill>
              </a:rPr>
              <a:t>О ПОДГОТОВКЕ ПУБЛИЧНЫХ ДОКЛАДОВ</a:t>
            </a:r>
            <a:br>
              <a:rPr lang="ru-RU" sz="1800" b="1" dirty="0" smtClean="0">
                <a:solidFill>
                  <a:srgbClr val="C00000"/>
                </a:solidFill>
              </a:rPr>
            </a:br>
            <a:endParaRPr lang="ru-RU" sz="18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000114"/>
            <a:ext cx="8786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Регламентирующие подготовку и публикацию Публичного доклада локальные нормативные правовые акты должны включать следующие основные позиции:</a:t>
            </a:r>
          </a:p>
          <a:p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утверждение состава рабочей (редакционной) группы по подготовке Публичного доклада;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утверждение сетевого графика по подготовке Публичного доклада, включающего разработку структуры доклада и ее утверждение, сбор и обработку необходимых для доклада данных, написание доклада, обсуждение проекта доклада, доработку проекта доклада по результатам обсуждения и его утверждение;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утверждение перечня мероприятий, связанных с распространением Публичного доклада.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1800" b="1" dirty="0" smtClean="0">
                <a:solidFill>
                  <a:srgbClr val="C00000"/>
                </a:solidFill>
              </a:rPr>
              <a:t>ПИСЬМО </a:t>
            </a:r>
            <a:r>
              <a:rPr lang="ru-RU" sz="1800" b="1" dirty="0" err="1" smtClean="0">
                <a:solidFill>
                  <a:srgbClr val="C00000"/>
                </a:solidFill>
              </a:rPr>
              <a:t>МинОбра</a:t>
            </a:r>
            <a:r>
              <a:rPr lang="ru-RU" sz="1800" b="1" dirty="0" smtClean="0">
                <a:solidFill>
                  <a:srgbClr val="C00000"/>
                </a:solidFill>
              </a:rPr>
              <a:t> от 28 октября 2010 г. N 13-312  </a:t>
            </a:r>
            <a:br>
              <a:rPr lang="ru-RU" sz="1800" b="1" dirty="0" smtClean="0">
                <a:solidFill>
                  <a:srgbClr val="C00000"/>
                </a:solidFill>
              </a:rPr>
            </a:br>
            <a:r>
              <a:rPr lang="ru-RU" sz="1800" b="1" dirty="0" smtClean="0">
                <a:solidFill>
                  <a:srgbClr val="C00000"/>
                </a:solidFill>
              </a:rPr>
              <a:t>О ПОДГОТОВКЕ ПУБЛИЧНЫХ ДОКЛАДОВ</a:t>
            </a:r>
            <a:br>
              <a:rPr lang="ru-RU" sz="1800" b="1" dirty="0" smtClean="0">
                <a:solidFill>
                  <a:srgbClr val="C00000"/>
                </a:solidFill>
              </a:rPr>
            </a:br>
            <a:endParaRPr lang="ru-RU" sz="18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000114"/>
            <a:ext cx="878684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Основными информационными каналами для публикации Публичного доклада являются: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официальный сайт исполнительного органа государственной власти субъекта Российской Федерации;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официальный сайт органа управления образованием;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 сайт образовательного учреждения; отдельное (печатное или электронное) издание;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средства массовой информации.</a:t>
            </a:r>
          </a:p>
          <a:p>
            <a:pPr>
              <a:buFontTx/>
              <a:buChar char="-"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/>
              <a:t>Наряду с распространением Публичного доклада должно быть организовано его обсуждение с привлечением общественных организаций и объединений.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1800" b="1" dirty="0" smtClean="0">
                <a:solidFill>
                  <a:srgbClr val="C00000"/>
                </a:solidFill>
              </a:rPr>
              <a:t>Требованиями к качеству информации, включаемой в Публичный доклад, являются: 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000114"/>
            <a:ext cx="8786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актуальность </a:t>
            </a:r>
            <a:r>
              <a:rPr lang="ru-RU" dirty="0" smtClean="0"/>
              <a:t>- информация должна соответствовать интересам и информационным потребностям целевых групп, способствовать принятию решений в сфере образования; </a:t>
            </a:r>
          </a:p>
          <a:p>
            <a:endParaRPr lang="ru-RU" dirty="0" smtClean="0"/>
          </a:p>
          <a:p>
            <a:r>
              <a:rPr lang="ru-RU" b="1" dirty="0" smtClean="0"/>
              <a:t>достоверность</a:t>
            </a:r>
            <a:r>
              <a:rPr lang="ru-RU" dirty="0" smtClean="0"/>
              <a:t> - информация должна быть точной и обоснованной. Сведения, содержащиеся в докладе, подкрепляются ссылками на источники первичной информации. </a:t>
            </a:r>
          </a:p>
          <a:p>
            <a:r>
              <a:rPr lang="ru-RU" dirty="0" smtClean="0"/>
              <a:t>Источники информации должны отвечать критерию надежности; </a:t>
            </a:r>
          </a:p>
          <a:p>
            <a:endParaRPr lang="ru-RU" dirty="0" smtClean="0"/>
          </a:p>
          <a:p>
            <a:r>
              <a:rPr lang="ru-RU" b="1" dirty="0" smtClean="0"/>
              <a:t>необходимость и достаточность </a:t>
            </a:r>
            <a:r>
              <a:rPr lang="ru-RU" dirty="0" smtClean="0"/>
              <a:t>- приводимые данные и факты должны служить исключительно целям обоснования или иллюстрации определенных тезисов и положений публичного доклада.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dirty="0" smtClean="0"/>
              <a:t>Дополнительная информация может быть приведена в приложении</a:t>
            </a:r>
            <a:r>
              <a:rPr lang="ru-RU" dirty="0" smtClean="0"/>
              <a:t>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1800" b="1" dirty="0" smtClean="0">
                <a:solidFill>
                  <a:srgbClr val="C00000"/>
                </a:solidFill>
              </a:rPr>
              <a:t>Требованиями к качеству информации, включаемой в Публичный доклад, являются: 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214428"/>
            <a:ext cx="878684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Одним из важных требований к Публичному докладу является </a:t>
            </a:r>
            <a:r>
              <a:rPr lang="ru-RU" sz="2800" b="1" u="sng" dirty="0" smtClean="0"/>
              <a:t>доступность изложения </a:t>
            </a:r>
            <a:r>
              <a:rPr lang="ru-RU" sz="2800" b="1" dirty="0" smtClean="0"/>
              <a:t>- соответствие характера предоставления информации (язык, стиль, оформление и др.) возможностям восприятия потенциальных читателей. </a:t>
            </a:r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Что такое публичный доклад директора?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357422" y="1163594"/>
            <a:ext cx="6527914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indent="-457200" eaLnBrk="1" hangingPunct="1">
              <a:buAutoNum type="arabicPeriod"/>
              <a:defRPr/>
            </a:pPr>
            <a:r>
              <a:rPr lang="ru-RU" sz="2400" dirty="0" smtClean="0"/>
              <a:t>………………..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ru-RU" sz="2400" dirty="0" smtClean="0"/>
              <a:t>…………………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ru-RU" sz="2400" dirty="0" smtClean="0"/>
              <a:t>………………….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ru-RU" sz="2400" dirty="0" smtClean="0"/>
              <a:t>…………………</a:t>
            </a:r>
            <a:endParaRPr lang="ru-RU" sz="2400" dirty="0"/>
          </a:p>
          <a:p>
            <a:pPr eaLnBrk="1" hangingPunct="1">
              <a:defRPr/>
            </a:pPr>
            <a:endParaRPr lang="ru-RU" sz="2800" b="1" dirty="0"/>
          </a:p>
        </p:txBody>
      </p:sp>
      <p:pic>
        <p:nvPicPr>
          <p:cNvPr id="6148" name="Picture 4" descr="http://www.basarabia.md/wp-content/uploads/2015/12/ne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500180"/>
            <a:ext cx="1601750" cy="1601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Структура Публичного доклада 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214428"/>
            <a:ext cx="8786842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Два основных блока: </a:t>
            </a:r>
          </a:p>
          <a:p>
            <a:pPr>
              <a:spcAft>
                <a:spcPts val="600"/>
              </a:spcAft>
            </a:pPr>
            <a:r>
              <a:rPr lang="ru-RU" sz="2800" b="1" u="sng" dirty="0" smtClean="0"/>
              <a:t>обязательная часть </a:t>
            </a:r>
            <a:r>
              <a:rPr lang="ru-RU" sz="2800" b="1" dirty="0" smtClean="0"/>
              <a:t>(Приложение N 2 к </a:t>
            </a:r>
            <a:r>
              <a:rPr lang="ru-RU" sz="2800" b="1" dirty="0" smtClean="0">
                <a:solidFill>
                  <a:srgbClr val="C00000"/>
                </a:solidFill>
              </a:rPr>
              <a:t>ПИСЬМУ </a:t>
            </a:r>
            <a:r>
              <a:rPr lang="ru-RU" sz="2800" b="1" dirty="0" err="1" smtClean="0">
                <a:solidFill>
                  <a:srgbClr val="C00000"/>
                </a:solidFill>
              </a:rPr>
              <a:t>МинОбра</a:t>
            </a:r>
            <a:r>
              <a:rPr lang="ru-RU" sz="2800" b="1" dirty="0" smtClean="0">
                <a:solidFill>
                  <a:srgbClr val="C00000"/>
                </a:solidFill>
              </a:rPr>
              <a:t> от 28 октября 2010 г. N 13-312 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О ПОДГОТОВКЕ ПУБЛИЧНЫХ ДОКЛАДОВ</a:t>
            </a:r>
            <a:r>
              <a:rPr lang="ru-RU" sz="2800" b="1" dirty="0" smtClean="0"/>
              <a:t>); </a:t>
            </a:r>
          </a:p>
          <a:p>
            <a:pPr>
              <a:spcAft>
                <a:spcPts val="600"/>
              </a:spcAft>
            </a:pPr>
            <a:r>
              <a:rPr lang="ru-RU" sz="2800" b="1" u="sng" dirty="0" smtClean="0"/>
              <a:t>вариативная часть, </a:t>
            </a:r>
            <a:r>
              <a:rPr lang="ru-RU" sz="2800" b="1" dirty="0" smtClean="0"/>
              <a:t>содержание которой диктуется спецификой региона (муниципалитета) или образовательного учреждения. </a:t>
            </a:r>
          </a:p>
          <a:p>
            <a:pPr>
              <a:spcAft>
                <a:spcPts val="600"/>
              </a:spcAft>
            </a:pPr>
            <a:r>
              <a:rPr lang="ru-RU" sz="2000" b="1" u="sng" dirty="0" smtClean="0"/>
              <a:t>Объем печатного издания Публичного доклада не должен превышать 2,5 печатных листов (без учета приложений). </a:t>
            </a:r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Для чего предназначен публичный доклад директора?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1214428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Доклад предназначен для……………………..</a:t>
            </a:r>
            <a:endParaRPr lang="ru-RU" sz="2400" dirty="0"/>
          </a:p>
        </p:txBody>
      </p:sp>
      <p:pic>
        <p:nvPicPr>
          <p:cNvPr id="9" name="Picture 4" descr="http://www.basarabia.md/wp-content/uploads/2015/12/ne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214428"/>
            <a:ext cx="1601750" cy="1601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Публичный доклад директора предназначен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5009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для информирования </a:t>
            </a:r>
            <a:r>
              <a:rPr lang="ru-RU" sz="2400" b="1" dirty="0" smtClean="0"/>
              <a:t>общества, органов представительной власти, руководства территории / учредителя </a:t>
            </a:r>
          </a:p>
          <a:p>
            <a:endParaRPr lang="ru-RU" sz="2400" b="1" dirty="0" smtClean="0"/>
          </a:p>
          <a:p>
            <a:r>
              <a:rPr lang="ru-RU" sz="2400" b="1" i="1" dirty="0" smtClean="0"/>
              <a:t>о результатах, потенциале, условиях функционирования, проблемах и направлениях развития школы (это что?)</a:t>
            </a:r>
            <a:endParaRPr lang="ru-RU" sz="2400" i="1" dirty="0"/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214428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Публичный доклад директора предназначен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5009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для информирования </a:t>
            </a:r>
            <a:r>
              <a:rPr lang="ru-RU" sz="2400" b="1" dirty="0" smtClean="0"/>
              <a:t>общества, органов представительной власти, руководства территории / учредителя </a:t>
            </a:r>
          </a:p>
          <a:p>
            <a:endParaRPr lang="ru-RU" sz="2400" b="1" dirty="0" smtClean="0"/>
          </a:p>
          <a:p>
            <a:r>
              <a:rPr lang="ru-RU" sz="2400" b="1" i="1" dirty="0" smtClean="0"/>
              <a:t>о результатах, потенциале, условиях функционирования, проблемах и направлениях развития школы </a:t>
            </a:r>
            <a:r>
              <a:rPr lang="ru-RU" sz="2400" b="1" i="1" dirty="0" smtClean="0">
                <a:solidFill>
                  <a:srgbClr val="C00000"/>
                </a:solidFill>
              </a:rPr>
              <a:t>(это и есть </a:t>
            </a:r>
            <a:r>
              <a:rPr lang="ru-RU" sz="2400" b="1" i="1" dirty="0" err="1" smtClean="0">
                <a:solidFill>
                  <a:srgbClr val="C00000"/>
                </a:solidFill>
              </a:rPr>
              <a:t>имиджевые</a:t>
            </a:r>
            <a:r>
              <a:rPr lang="ru-RU" sz="2400" b="1" i="1" dirty="0" smtClean="0">
                <a:solidFill>
                  <a:srgbClr val="C00000"/>
                </a:solidFill>
              </a:rPr>
              <a:t> составляющие!)</a:t>
            </a:r>
            <a:endParaRPr lang="ru-RU" sz="2400" i="1" dirty="0">
              <a:solidFill>
                <a:srgbClr val="C00000"/>
              </a:solidFill>
            </a:endParaRPr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214428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i="1" dirty="0" smtClean="0"/>
              <a:t>Функции Публичного Доклада :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50099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dirty="0" smtClean="0"/>
              <a:t> - </a:t>
            </a:r>
            <a:r>
              <a:rPr lang="ru-RU" sz="1600" dirty="0" smtClean="0"/>
              <a:t>привлечение дополнительного социального ресурса – </a:t>
            </a:r>
            <a:r>
              <a:rPr lang="ru-RU" sz="1600" dirty="0" err="1" smtClean="0"/>
              <a:t>ресурса</a:t>
            </a:r>
            <a:r>
              <a:rPr lang="ru-RU" sz="1600" dirty="0" smtClean="0"/>
              <a:t> доверия и поддержки (что, кстати, является условием привлечения и материальных ресурсов); 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-ориентация общественности в особенностях организации образовательного процесса, уклада жизни школы, имевших место и планируемых изменениях и нововведениях; 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-отчёт о выполнении государственного и общественного заказа на образование; 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-привлечение внимания общественности и власти к проблемам школы; 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-получение общественного признания успехов школы, в.т.ч. эффективности деятельности органа управления; 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-привлечение общественности к оценке деятельности школы, подготовке рекомендаций, принятию решений и планированию действий по развитию школы </a:t>
            </a:r>
            <a:endParaRPr lang="ru-RU" sz="1600" dirty="0"/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285866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i="1" dirty="0" smtClean="0"/>
              <a:t>Целевые группы Публичного Доклада :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43010" y="1214428"/>
            <a:ext cx="75009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</a:t>
            </a:r>
          </a:p>
          <a:p>
            <a:r>
              <a:rPr lang="ru-RU" sz="2400" b="1" dirty="0" smtClean="0"/>
              <a:t>родители, </a:t>
            </a:r>
          </a:p>
          <a:p>
            <a:r>
              <a:rPr lang="ru-RU" sz="2400" b="1" dirty="0" smtClean="0"/>
              <a:t>социальные партнёры, </a:t>
            </a:r>
          </a:p>
          <a:p>
            <a:r>
              <a:rPr lang="ru-RU" sz="2400" b="1" dirty="0" smtClean="0"/>
              <a:t>местная общественность,</a:t>
            </a:r>
          </a:p>
          <a:p>
            <a:r>
              <a:rPr lang="ru-RU" sz="2400" b="1" dirty="0" smtClean="0"/>
              <a:t>учредитель,</a:t>
            </a:r>
          </a:p>
          <a:p>
            <a:r>
              <a:rPr lang="ru-RU" sz="2400" b="1" dirty="0" smtClean="0"/>
              <a:t>педагоги,</a:t>
            </a:r>
          </a:p>
          <a:p>
            <a:r>
              <a:rPr lang="ru-RU" sz="2400" b="1" dirty="0" smtClean="0"/>
              <a:t>обучающиеся. </a:t>
            </a:r>
          </a:p>
          <a:p>
            <a:r>
              <a:rPr lang="ru-RU" sz="2400" b="1" dirty="0" smtClean="0"/>
              <a:t> </a:t>
            </a:r>
            <a:endParaRPr lang="ru-RU" sz="2400" b="1" dirty="0"/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285866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i="1" dirty="0" smtClean="0"/>
              <a:t>Целевые группы Публичного Доклада :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642924"/>
            <a:ext cx="800102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</a:t>
            </a:r>
          </a:p>
          <a:p>
            <a:r>
              <a:rPr lang="ru-RU" sz="1600" b="1" dirty="0" smtClean="0"/>
              <a:t>Родители </a:t>
            </a:r>
            <a:r>
              <a:rPr lang="ru-RU" sz="1600" dirty="0" smtClean="0"/>
              <a:t>смогут получить информацию об образовательных услугах, предоставляемых учреждением, правилах и процедурах приема, условиях обучения и укладе жизни образовательного учреждения, а также об эффективности использования внебюджетных средств. </a:t>
            </a:r>
          </a:p>
          <a:p>
            <a:r>
              <a:rPr lang="ru-RU" sz="1600" dirty="0" smtClean="0"/>
              <a:t>  </a:t>
            </a:r>
            <a:r>
              <a:rPr lang="ru-RU" sz="1600" b="1" dirty="0" smtClean="0"/>
              <a:t>Социальным партнёрам </a:t>
            </a:r>
            <a:r>
              <a:rPr lang="ru-RU" sz="1600" dirty="0" smtClean="0"/>
              <a:t>школы доклад позволит конкретизировать область и задачи сотрудничества со школой, определить наиболее важные потребности учреждения, осознать свой вклад в его развитие. </a:t>
            </a:r>
          </a:p>
          <a:p>
            <a:r>
              <a:rPr lang="ru-RU" sz="1600" dirty="0" smtClean="0"/>
              <a:t>  </a:t>
            </a:r>
            <a:r>
              <a:rPr lang="ru-RU" sz="1600" b="1" dirty="0" smtClean="0"/>
              <a:t>Местной общественности </a:t>
            </a:r>
            <a:r>
              <a:rPr lang="ru-RU" sz="1600" dirty="0" smtClean="0"/>
              <a:t>доклад дает представление об активности школы в социуме, о достижениях школы и ее учащихся, приносящих «славу» району (поселку, городу), а также раскрывает проблемы, требующие активного участия общественности. </a:t>
            </a:r>
          </a:p>
          <a:p>
            <a:r>
              <a:rPr lang="ru-RU" sz="1600" dirty="0" smtClean="0"/>
              <a:t>  </a:t>
            </a:r>
            <a:r>
              <a:rPr lang="ru-RU" sz="1600" b="1" dirty="0" smtClean="0"/>
              <a:t>Для учредителя </a:t>
            </a:r>
            <a:r>
              <a:rPr lang="ru-RU" sz="1600" dirty="0" smtClean="0"/>
              <a:t>доклад позволяет получить более широкое представление о школе, чем то, которое формируется на основе традиционных форм отчетности, оценить не отдельные достижения или проблемы школы, а эффективность реализации ею стратегии развития. </a:t>
            </a:r>
          </a:p>
          <a:p>
            <a:r>
              <a:rPr lang="ru-RU" sz="1600" dirty="0" smtClean="0"/>
              <a:t>  Доклад полезен для </a:t>
            </a:r>
            <a:r>
              <a:rPr lang="ru-RU" sz="1600" b="1" dirty="0" smtClean="0"/>
              <a:t>работников школы</a:t>
            </a:r>
            <a:r>
              <a:rPr lang="ru-RU" sz="1600" dirty="0" smtClean="0"/>
              <a:t>, которые далеко не всегда в полной мере информированы о деятельности учреждения. 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b="1" dirty="0" smtClean="0"/>
              <a:t>Публичный доклад должен отвечать на следующие вопросы: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1214428"/>
            <a:ext cx="74295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ru-RU" sz="2400" dirty="0" smtClean="0"/>
              <a:t>……………….</a:t>
            </a:r>
          </a:p>
          <a:p>
            <a:pPr marL="457200" lvl="0" indent="-457200">
              <a:buAutoNum type="arabicPeriod"/>
            </a:pPr>
            <a:r>
              <a:rPr lang="ru-RU" sz="2400" dirty="0" smtClean="0"/>
              <a:t>………………..</a:t>
            </a:r>
          </a:p>
          <a:p>
            <a:pPr marL="457200" lvl="0" indent="-457200">
              <a:buAutoNum type="arabicPeriod"/>
            </a:pPr>
            <a:r>
              <a:rPr lang="ru-RU" sz="2400" dirty="0" smtClean="0"/>
              <a:t>…………………</a:t>
            </a:r>
          </a:p>
          <a:p>
            <a:pPr marL="457200" lvl="0" indent="-457200">
              <a:buAutoNum type="arabicPeriod"/>
            </a:pPr>
            <a:r>
              <a:rPr lang="ru-RU" sz="2400" dirty="0" smtClean="0"/>
              <a:t>…………………</a:t>
            </a:r>
          </a:p>
          <a:p>
            <a:pPr marL="457200" lvl="0" indent="-457200"/>
            <a:r>
              <a:rPr lang="ru-RU" sz="2400" dirty="0" smtClean="0"/>
              <a:t>…………………………………………………………………….</a:t>
            </a:r>
          </a:p>
          <a:p>
            <a:pPr marL="457200" lvl="0" indent="-457200"/>
            <a:endParaRPr lang="ru-RU" sz="2400" dirty="0" smtClean="0"/>
          </a:p>
          <a:p>
            <a:pPr marL="457200" lvl="0" indent="-457200"/>
            <a:endParaRPr lang="ru-RU" sz="2400" dirty="0" smtClean="0"/>
          </a:p>
          <a:p>
            <a:pPr marL="457200" lvl="0" indent="-457200"/>
            <a:r>
              <a:rPr lang="ru-RU" sz="2400" b="1" dirty="0" smtClean="0"/>
              <a:t>РАБОТАЕМ В ГРУППАХ</a:t>
            </a:r>
          </a:p>
        </p:txBody>
      </p:sp>
      <p:pic>
        <p:nvPicPr>
          <p:cNvPr id="7" name="Picture 4" descr="http://www.basarabia.md/wp-content/uploads/2015/12/ne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285866"/>
            <a:ext cx="1357322" cy="1357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Публичный доклад отвечает на следующие вопросы: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214428"/>
            <a:ext cx="77153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ru-RU" sz="2400" dirty="0" smtClean="0"/>
              <a:t>Каково место школы в социуме? </a:t>
            </a:r>
          </a:p>
          <a:p>
            <a:pPr marL="457200" lvl="0" indent="-457200">
              <a:buAutoNum type="arabicPeriod"/>
            </a:pPr>
            <a:r>
              <a:rPr lang="ru-RU" sz="2400" dirty="0" smtClean="0"/>
              <a:t>Кто наши партнеры?</a:t>
            </a:r>
          </a:p>
          <a:p>
            <a:pPr lvl="0"/>
            <a:r>
              <a:rPr lang="ru-RU" sz="2400" dirty="0" smtClean="0"/>
              <a:t>3. Все ли дети микрорайона учатся в школе и на какой ступени обучения?</a:t>
            </a:r>
          </a:p>
          <a:p>
            <a:pPr lvl="0"/>
            <a:r>
              <a:rPr lang="ru-RU" sz="2400" dirty="0" smtClean="0"/>
              <a:t>4. Является ли школа безопасной средой для развития ребенка?</a:t>
            </a:r>
          </a:p>
          <a:p>
            <a:pPr lvl="0"/>
            <a:r>
              <a:rPr lang="ru-RU" sz="2400" dirty="0" smtClean="0"/>
              <a:t>5. Какой уровень образования в соответствии с лицензией обеспечивается школой и на сколько равные предоставлены возможности в получении качественного общего образования?</a:t>
            </a:r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214428"/>
            <a:ext cx="1087450" cy="1446309"/>
          </a:xfrm>
          <a:prstGeom prst="rect">
            <a:avLst/>
          </a:prstGeom>
          <a:noFill/>
        </p:spPr>
      </p:pic>
      <p:pic>
        <p:nvPicPr>
          <p:cNvPr id="7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120" y="1366828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b="1" dirty="0" smtClean="0"/>
              <a:t>А также: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214428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6. В чем отличие школы от других учебных заведений?</a:t>
            </a:r>
          </a:p>
          <a:p>
            <a:pPr lvl="0"/>
            <a:r>
              <a:rPr lang="ru-RU" sz="2400" dirty="0" smtClean="0"/>
              <a:t>7. Как школа реализует основные направления развития российского образования?</a:t>
            </a:r>
          </a:p>
          <a:p>
            <a:pPr lvl="0"/>
            <a:r>
              <a:rPr lang="ru-RU" sz="2400" dirty="0" smtClean="0"/>
              <a:t>8. Каковы ресурсы школы и насколько эффективно они используются?</a:t>
            </a:r>
          </a:p>
          <a:p>
            <a:pPr lvl="0"/>
            <a:r>
              <a:rPr lang="ru-RU" sz="2400" dirty="0" smtClean="0"/>
              <a:t>9. Как реализуются социальные функции школой?</a:t>
            </a:r>
          </a:p>
          <a:p>
            <a:pPr lvl="0"/>
            <a:r>
              <a:rPr lang="ru-RU" sz="2400" dirty="0" smtClean="0"/>
              <a:t>10.Чего мы достигли и что планируем сделать?</a:t>
            </a:r>
          </a:p>
          <a:p>
            <a:pPr marL="457200" lvl="0" indent="-457200">
              <a:buAutoNum type="arabicPeriod"/>
            </a:pPr>
            <a:endParaRPr lang="ru-RU" sz="2400" dirty="0" smtClean="0"/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214428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Публичный доклад директора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2069197"/>
            <a:ext cx="58579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– это персонифицированный отчет директора школы</a:t>
            </a:r>
            <a:r>
              <a:rPr lang="ru-RU" sz="3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1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285866"/>
            <a:ext cx="1104638" cy="14691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b="1" dirty="0" smtClean="0"/>
              <a:t>Примерная структура ПД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928676"/>
            <a:ext cx="764383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1.Оценка ситуации в микрорайоне с точки зрения определения места ОО в социуме.</a:t>
            </a:r>
          </a:p>
          <a:p>
            <a:r>
              <a:rPr lang="ru-RU" sz="2400" dirty="0" smtClean="0"/>
              <a:t>2.Общая характеристика ОО.</a:t>
            </a:r>
          </a:p>
          <a:p>
            <a:r>
              <a:rPr lang="ru-RU" sz="2400" dirty="0" smtClean="0"/>
              <a:t>3.ОО – безопасная среда развития ребенка на всем периоде обучения.</a:t>
            </a:r>
          </a:p>
          <a:p>
            <a:r>
              <a:rPr lang="ru-RU" sz="2400" dirty="0" smtClean="0"/>
              <a:t>4.Учебно-воспитательный процесс.</a:t>
            </a:r>
          </a:p>
          <a:p>
            <a:r>
              <a:rPr lang="ru-RU" sz="2400" dirty="0" smtClean="0"/>
              <a:t>5.Оценка степени достижений ОО в образовательном и личностном росте.</a:t>
            </a:r>
          </a:p>
          <a:p>
            <a:r>
              <a:rPr lang="ru-RU" sz="2400" dirty="0" smtClean="0"/>
              <a:t>6.Ресурсное обеспечение и эффективность его использования.</a:t>
            </a:r>
          </a:p>
          <a:p>
            <a:r>
              <a:rPr lang="ru-RU" sz="2400" dirty="0" smtClean="0"/>
              <a:t>7.Перспективы в рамках программы развития ОО</a:t>
            </a:r>
            <a:endParaRPr lang="ru-RU" sz="2400" dirty="0"/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785800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Что дает предлагаемая структура ПД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857370"/>
            <a:ext cx="76438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- позволит в полной мере оценить выполнение социального заказа школой, эффективность ее работы и степень удовлетворенности  всех участников образовательного процесса и общественности.</a:t>
            </a:r>
          </a:p>
          <a:p>
            <a:endParaRPr lang="ru-RU" sz="2400" dirty="0" smtClean="0"/>
          </a:p>
          <a:p>
            <a:r>
              <a:rPr lang="ru-RU" sz="2400" dirty="0" smtClean="0"/>
              <a:t> - оценить показатели в динамике и в сравнении (за два-три года).</a:t>
            </a:r>
            <a:endParaRPr lang="ru-RU" sz="2400" dirty="0"/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357304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Информационные источники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1357304"/>
            <a:ext cx="77152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400" dirty="0" smtClean="0"/>
              <a:t>статистические данные об ОО,</a:t>
            </a:r>
          </a:p>
          <a:p>
            <a:pPr>
              <a:buFontTx/>
              <a:buChar char="-"/>
            </a:pPr>
            <a:r>
              <a:rPr lang="ru-RU" sz="2400" dirty="0" smtClean="0"/>
              <a:t> данные других образовательных учреждений по запросу из комитета образования, </a:t>
            </a:r>
          </a:p>
          <a:p>
            <a:pPr>
              <a:buFontTx/>
              <a:buChar char="-"/>
            </a:pPr>
            <a:r>
              <a:rPr lang="ru-RU" sz="2400" dirty="0" smtClean="0"/>
              <a:t> аналитические материалы о состоянии системы образования района,</a:t>
            </a:r>
          </a:p>
          <a:p>
            <a:pPr>
              <a:buFontTx/>
              <a:buChar char="-"/>
            </a:pPr>
            <a:r>
              <a:rPr lang="ru-RU" sz="2400" dirty="0" smtClean="0"/>
              <a:t> аналитические материалы ОО, </a:t>
            </a:r>
          </a:p>
          <a:p>
            <a:pPr>
              <a:buFontTx/>
              <a:buChar char="-"/>
            </a:pPr>
            <a:r>
              <a:rPr lang="ru-RU" sz="2400" dirty="0" smtClean="0"/>
              <a:t>данные мониторинговых исследований департамента образования и самой ОО.</a:t>
            </a:r>
            <a:endParaRPr lang="ru-RU" sz="2400" dirty="0"/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357304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1.Оценка жизненной ситуации в микрорайоне с точки зрения определения места ОО в социуме.</a:t>
            </a:r>
            <a:br>
              <a:rPr lang="ru-RU" sz="2000" b="1" dirty="0" smtClean="0"/>
            </a:br>
            <a:r>
              <a:rPr lang="ru-RU" sz="2000" b="1" dirty="0" smtClean="0"/>
              <a:t> </a:t>
            </a:r>
            <a:br>
              <a:rPr lang="ru-RU" sz="2000" b="1" dirty="0" smtClean="0"/>
            </a:b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1357304"/>
            <a:ext cx="77152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данной части доклада анализируются следующие показатели:</a:t>
            </a:r>
          </a:p>
          <a:p>
            <a:r>
              <a:rPr lang="ru-RU" sz="2400" dirty="0" smtClean="0"/>
              <a:t>- структура социума;</a:t>
            </a:r>
          </a:p>
          <a:p>
            <a:r>
              <a:rPr lang="ru-RU" sz="2400" dirty="0" smtClean="0"/>
              <a:t>- социальные партнеры  в социуме и их участие в жизни школы;</a:t>
            </a:r>
          </a:p>
          <a:p>
            <a:r>
              <a:rPr lang="ru-RU" sz="2400" dirty="0" smtClean="0"/>
              <a:t>- социально-экономическое положение семей учащихся;</a:t>
            </a:r>
          </a:p>
          <a:p>
            <a:r>
              <a:rPr lang="ru-RU" sz="2400" dirty="0" smtClean="0"/>
              <a:t>- образовательный ценз родителей;</a:t>
            </a:r>
          </a:p>
          <a:p>
            <a:r>
              <a:rPr lang="ru-RU" sz="2400" dirty="0" smtClean="0"/>
              <a:t>- контингент учащихся;</a:t>
            </a:r>
          </a:p>
          <a:p>
            <a:r>
              <a:rPr lang="ru-RU" sz="2400" dirty="0" smtClean="0"/>
              <a:t>- движение учащихся;</a:t>
            </a:r>
          </a:p>
          <a:p>
            <a:r>
              <a:rPr lang="ru-RU" sz="2400" dirty="0" smtClean="0"/>
              <a:t>- социальное положение учителя</a:t>
            </a:r>
            <a:endParaRPr lang="ru-RU" sz="2400" dirty="0"/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357304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7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431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Анализируемые показатели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Сопоставления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728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Социальное положение семей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учащихся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Образовательный ценз родителей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Занятость родителей на местных предприятиях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Занятость учащихся во внеурочное время в других учреждениях социума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Формирование контингента учащихся с выделением процента учащихся, проживающих вне микрорайона школы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Движение учащихся, с выделением движения, связанного с миграционными процессами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Динамический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Сопоставительный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сравнении со средними показателями по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ЯО (Яр)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98884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>
                          <a:tab pos="457200" algn="l"/>
                        </a:tabLst>
                        <a:defRPr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основе анализа перечисленных показателей характеризуются внешние условия функционирования и развития школы, формируются задачи и расставляются приоритеты в соответствии с Программой развития ОО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2. Общая характеристика ОО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 </a:t>
            </a:r>
            <a:br>
              <a:rPr lang="ru-RU" sz="2000" b="1" dirty="0" smtClean="0"/>
            </a:b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214429"/>
            <a:ext cx="864396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</a:t>
            </a:r>
            <a:r>
              <a:rPr lang="ru-RU" dirty="0" smtClean="0"/>
              <a:t>Характеристика ОО дается по следующим показателям:</a:t>
            </a:r>
          </a:p>
          <a:p>
            <a:r>
              <a:rPr lang="ru-RU" dirty="0" smtClean="0"/>
              <a:t>- историческая справка,</a:t>
            </a:r>
          </a:p>
          <a:p>
            <a:r>
              <a:rPr lang="ru-RU" dirty="0" smtClean="0"/>
              <a:t>- нормативно-правовая база,</a:t>
            </a:r>
          </a:p>
          <a:p>
            <a:r>
              <a:rPr lang="ru-RU" dirty="0" smtClean="0"/>
              <a:t>- организация учебного процесса,</a:t>
            </a:r>
          </a:p>
          <a:p>
            <a:r>
              <a:rPr lang="ru-RU" dirty="0" smtClean="0"/>
              <a:t>- реализуемые формы обучения,</a:t>
            </a:r>
          </a:p>
          <a:p>
            <a:r>
              <a:rPr lang="ru-RU" dirty="0" smtClean="0"/>
              <a:t>- структура  ОО,</a:t>
            </a:r>
          </a:p>
          <a:p>
            <a:r>
              <a:rPr lang="ru-RU" dirty="0" smtClean="0"/>
              <a:t>- модель ОО,</a:t>
            </a:r>
          </a:p>
          <a:p>
            <a:r>
              <a:rPr lang="ru-RU" dirty="0" smtClean="0"/>
              <a:t>- условия комплектования классов/групп,</a:t>
            </a:r>
          </a:p>
          <a:p>
            <a:r>
              <a:rPr lang="ru-RU" dirty="0" smtClean="0"/>
              <a:t>- учебный план,</a:t>
            </a:r>
          </a:p>
          <a:p>
            <a:r>
              <a:rPr lang="ru-RU" dirty="0" smtClean="0"/>
              <a:t>- образовательные программы,</a:t>
            </a:r>
          </a:p>
          <a:p>
            <a:r>
              <a:rPr lang="ru-RU" dirty="0" smtClean="0"/>
              <a:t>- структура и программы дополнительного образования,</a:t>
            </a:r>
          </a:p>
          <a:p>
            <a:r>
              <a:rPr lang="ru-RU" dirty="0" smtClean="0"/>
              <a:t>- численный состав педагогического и обслуживающего персонала,</a:t>
            </a:r>
          </a:p>
          <a:p>
            <a:r>
              <a:rPr lang="ru-RU" dirty="0" smtClean="0"/>
              <a:t>- источники финансирования ОО и бухгалтерское обслуживание.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6"/>
          <a:ext cx="8229600" cy="4544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98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Анализируемые </a:t>
                      </a:r>
                      <a:r>
                        <a:rPr lang="ru-RU" sz="1600" i="1" dirty="0" smtClean="0">
                          <a:latin typeface="Times New Roman"/>
                          <a:ea typeface="Times New Roman"/>
                        </a:rPr>
                        <a:t>показатели (ШКОЛА)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Сопоставления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3042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Охват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предшкольным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образованием всего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 том числе:</a:t>
                      </a:r>
                    </a:p>
                    <a:p>
                      <a:pPr marL="1028700" indent="-5715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- силами учителей и в                                    условиях ДОУ</a:t>
                      </a:r>
                    </a:p>
                    <a:p>
                      <a:pPr marL="1028700" indent="-5715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- в условиях школы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Охват учащихся школы повышенным уровнем образования всего</a:t>
                      </a:r>
                    </a:p>
                    <a:p>
                      <a:pPr marL="1028700" indent="-5715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 том числе</a:t>
                      </a:r>
                    </a:p>
                    <a:p>
                      <a:pPr marL="1028700" indent="-5715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- ранним изучением иностранного языка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- углубленным изучением 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  отдельных предметов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                - профильным обучением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Набор учебных дисциплин, изучаемых на повышенном уровнем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Доли учащихся, получающих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Сопоставительный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сравнении со средними показателями по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району/городу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Сопоставительный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сравнении с показателями школ с углубленным изучением предметов, средними показателями по району, по сельским школам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6"/>
          <a:ext cx="8229600" cy="4544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98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Анализируемые </a:t>
                      </a:r>
                      <a:r>
                        <a:rPr lang="ru-RU" sz="1600" i="1" dirty="0" smtClean="0">
                          <a:latin typeface="Times New Roman"/>
                          <a:ea typeface="Times New Roman"/>
                        </a:rPr>
                        <a:t>показатели (ШКОЛА)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Сопоставления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3042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Образование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 различных формах:</a:t>
                      </a:r>
                    </a:p>
                    <a:p>
                      <a:pPr marL="457200" indent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экстернат</a:t>
                      </a:r>
                    </a:p>
                    <a:p>
                      <a:pPr marL="457200" indent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семейное образование</a:t>
                      </a:r>
                    </a:p>
                    <a:p>
                      <a:pPr marL="457200" indent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на дому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Охват учащихся дополнительным образованием всего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 том числе по направлениям: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культурологическому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интеллектуальному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художественно- эстетическому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физкультурно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 спортивному и др.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(в соответствии с лицензией)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Доля учащихся, обучающихся в классах компенсирующего обучения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Наполняемость классов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Количественное соотношение учащихся и учителей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Сопоставительный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сравнении со средними показателями по району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Сопоставительный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сравнении с показателями школ с углубленным изучением предметов, средними показателями по району, по сельским школам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6"/>
          <a:ext cx="8229600" cy="442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98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Анализируемые </a:t>
                      </a:r>
                      <a:r>
                        <a:rPr lang="ru-RU" sz="1600" i="1" dirty="0" smtClean="0">
                          <a:latin typeface="Times New Roman"/>
                          <a:ea typeface="Times New Roman"/>
                        </a:rPr>
                        <a:t>показатели (ШКОЛА)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Сопоставления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30422"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Финансовые затраты на одного ученика в год</a:t>
                      </a:r>
                    </a:p>
                    <a:p>
                      <a:pPr lvl="0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Соотношение бюджетных и внебюджетных средств</a:t>
                      </a:r>
                    </a:p>
                    <a:p>
                      <a:pPr lvl="0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Количественные показатели возраста, образовательных уровней и доходов учителей</a:t>
                      </a:r>
                    </a:p>
                    <a:p>
                      <a:pPr lvl="0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Количественное соотношение мужчин и женщин в персонале школы</a:t>
                      </a:r>
                    </a:p>
                    <a:p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r>
                        <a:rPr lang="ru-RU" sz="1600" kern="120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Динамика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стабильности кадров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Сопоставительный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сравнении со средними показателями по району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Сопоставительный анализ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сравнении с показателями школ с углубленным изучением предметов, средними показателями по району, по сельским школам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3. </a:t>
            </a:r>
            <a:r>
              <a:rPr lang="ru-RU" sz="2000" dirty="0" smtClean="0"/>
              <a:t>Школа – безопасная среда развития ребенка на всем периоде обучения.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 </a:t>
            </a:r>
            <a:br>
              <a:rPr lang="ru-RU" sz="2000" b="1" dirty="0" smtClean="0"/>
            </a:b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214429"/>
            <a:ext cx="864396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Безопасная среда развития ребенка характеризуется не только  тем, что является безопасной для пребывания, но и как </a:t>
            </a:r>
            <a:r>
              <a:rPr lang="ru-RU" dirty="0" err="1" smtClean="0"/>
              <a:t>здоровьесберегающая</a:t>
            </a:r>
            <a:r>
              <a:rPr lang="ru-RU" dirty="0" smtClean="0"/>
              <a:t> и формирующая потребность ученика в здоровом образе жизни. </a:t>
            </a:r>
          </a:p>
          <a:p>
            <a:endParaRPr lang="ru-RU" dirty="0" smtClean="0"/>
          </a:p>
          <a:p>
            <a:r>
              <a:rPr lang="ru-RU" dirty="0" smtClean="0"/>
              <a:t>В связи с этим следует оценить в докладе следующие показатели: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- выполнение требований антитеррористической защищенности школы,</a:t>
            </a:r>
          </a:p>
          <a:p>
            <a:r>
              <a:rPr lang="ru-RU" dirty="0" smtClean="0"/>
              <a:t>- выполнение требований противопожарной безопасности,</a:t>
            </a:r>
          </a:p>
          <a:p>
            <a:r>
              <a:rPr lang="ru-RU" dirty="0" smtClean="0"/>
              <a:t>- система мероприятий для всех участников образовательного процесса по вопросам личной и коллективной безопасности,</a:t>
            </a:r>
          </a:p>
          <a:p>
            <a:r>
              <a:rPr lang="ru-RU" dirty="0" smtClean="0"/>
              <a:t>- выполнение требований </a:t>
            </a:r>
            <a:r>
              <a:rPr lang="ru-RU" dirty="0" err="1" smtClean="0"/>
              <a:t>СанПиНов</a:t>
            </a:r>
            <a:r>
              <a:rPr lang="ru-RU" dirty="0" smtClean="0"/>
              <a:t> в организации учебного процесса и  соблюдение санитарно-гигиенических условий в школе,</a:t>
            </a:r>
          </a:p>
          <a:p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Публичный доклад директора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1214428"/>
            <a:ext cx="70009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является </a:t>
            </a:r>
            <a:r>
              <a:rPr lang="ru-RU" sz="2400" b="1" dirty="0" smtClean="0"/>
              <a:t>презентационной версией проведенного комплексного анализа работы школы,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содержит интерпретацию результатов и степени обеспечения потребностей </a:t>
            </a:r>
            <a:r>
              <a:rPr lang="ru-RU" sz="2400" dirty="0" smtClean="0"/>
              <a:t>всех участников образовательного процесса </a:t>
            </a:r>
            <a:r>
              <a:rPr lang="ru-RU" sz="2400" b="1" dirty="0" smtClean="0"/>
              <a:t>в получении качественных образовательных услуг. </a:t>
            </a:r>
          </a:p>
        </p:txBody>
      </p:sp>
      <p:pic>
        <p:nvPicPr>
          <p:cNvPr id="25602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285866"/>
            <a:ext cx="1104638" cy="14691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3. </a:t>
            </a:r>
            <a:r>
              <a:rPr lang="ru-RU" sz="2000" dirty="0" smtClean="0"/>
              <a:t>Школа – безопасная среда развития ребенка на всем периоде обучения.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А ТАКЖЕ: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 </a:t>
            </a:r>
            <a:br>
              <a:rPr lang="ru-RU" sz="2000" b="1" dirty="0" smtClean="0"/>
            </a:b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214429"/>
            <a:ext cx="864396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медицинское обслуживание в школе,</a:t>
            </a:r>
          </a:p>
          <a:p>
            <a:r>
              <a:rPr lang="ru-RU" dirty="0" smtClean="0"/>
              <a:t>- организация горячего питания школьников</a:t>
            </a:r>
          </a:p>
          <a:p>
            <a:r>
              <a:rPr lang="ru-RU" dirty="0" smtClean="0"/>
              <a:t>- характеристика </a:t>
            </a:r>
            <a:r>
              <a:rPr lang="ru-RU" dirty="0" err="1" smtClean="0"/>
              <a:t>здоровьесберегающей</a:t>
            </a:r>
            <a:r>
              <a:rPr lang="ru-RU" dirty="0" smtClean="0"/>
              <a:t> образовательной среды,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 в образовательном процессе,</a:t>
            </a:r>
          </a:p>
          <a:p>
            <a:r>
              <a:rPr lang="ru-RU" dirty="0" smtClean="0"/>
              <a:t>- процедуры и мероприятия по укреплению здоровья учащихся,</a:t>
            </a:r>
          </a:p>
          <a:p>
            <a:r>
              <a:rPr lang="ru-RU" dirty="0" smtClean="0"/>
              <a:t>- мониторинг оценки физического развития детей,</a:t>
            </a:r>
          </a:p>
          <a:p>
            <a:r>
              <a:rPr lang="ru-RU" dirty="0" smtClean="0"/>
              <a:t>- мониторинг оценки сохранения и укрепления здоровья детей,</a:t>
            </a:r>
          </a:p>
          <a:p>
            <a:r>
              <a:rPr lang="ru-RU" dirty="0" smtClean="0"/>
              <a:t>- спортивно-массовая работа школы,</a:t>
            </a:r>
          </a:p>
          <a:p>
            <a:r>
              <a:rPr lang="ru-RU" dirty="0" smtClean="0"/>
              <a:t>- мониторинг охвата учащихся спортивными секциями,</a:t>
            </a:r>
          </a:p>
          <a:p>
            <a:pPr lvl="0"/>
            <a:r>
              <a:rPr lang="ru-RU" dirty="0" smtClean="0"/>
              <a:t>спортивные достижения школы.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6"/>
          <a:ext cx="8229600" cy="442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98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 dirty="0">
                          <a:latin typeface="Times New Roman"/>
                        </a:rPr>
                        <a:t>Анализируемые показатели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>
                          <a:latin typeface="Times New Roman"/>
                        </a:rPr>
                        <a:t>Сопоставления</a:t>
                      </a:r>
                    </a:p>
                  </a:txBody>
                  <a:tcPr marL="68580" marR="68580" marT="0" marB="0"/>
                </a:tc>
              </a:tr>
              <a:tr h="403042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охват учащихся горячим питанием всего</a:t>
                      </a:r>
                    </a:p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 том числе: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67881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организованно за счет родительских средств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67881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за счет социальных льгот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67881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 группах продленного дня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678815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самостоятельно за счет родительских средств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охват учащихся процедурами и мероприятиями по укреплению здоровья учащихся (витаминизация, прививки и др.)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 пропущенных дней в год учащимися школы по болезни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мониторинг хронических заболеваний среди учащихся школы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анализ: 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Сопоставительный анализ: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сравнение со средними значениями по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району/городу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7"/>
          <a:ext cx="8229600" cy="473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30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 dirty="0">
                          <a:latin typeface="Times New Roman"/>
                        </a:rPr>
                        <a:t>Анализируемые показатели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>
                          <a:latin typeface="Times New Roman"/>
                        </a:rPr>
                        <a:t>Сопоставления</a:t>
                      </a:r>
                    </a:p>
                  </a:txBody>
                  <a:tcPr marL="68580" marR="68580" marT="0" marB="0"/>
                </a:tc>
              </a:tr>
              <a:tr h="2536500"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мониторинг оценки физического развития детей</a:t>
                      </a:r>
                    </a:p>
                    <a:p>
                      <a:pPr lvl="0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мониторинг углубленного медицинского осмотра детей</a:t>
                      </a:r>
                    </a:p>
                    <a:p>
                      <a:pPr lvl="0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доля бюджетных  средств, направляемых на совершенствование безопасной среды</a:t>
                      </a:r>
                    </a:p>
                    <a:p>
                      <a:pPr lvl="0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доля внебюджетных средств, привлекаемых на совершенствование безопасной среды 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анализ: 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Сопоставительный анализ: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сравнение со средними значениями по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району/городу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04940">
                <a:tc gridSpan="2"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перечисленных показателей позволяет оценить усилия школы направленные на решение первостепенных вопросов и в значительной степени указывает на эффективность образовательной программы школы.</a:t>
                      </a:r>
                      <a:endParaRPr lang="ru-RU" sz="1600" i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4.Учебно-воспитательный процесс в школе.</a:t>
            </a:r>
            <a:br>
              <a:rPr lang="ru-RU" sz="2000" dirty="0" smtClean="0"/>
            </a:b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Учебно-воспитательный процесс в школе характеризуется как целостная педагогическая система, представляющая комплекс условий, определяющих комфортную среду для развития ребенка. </a:t>
            </a:r>
          </a:p>
          <a:p>
            <a:endParaRPr lang="ru-RU" dirty="0" smtClean="0"/>
          </a:p>
          <a:p>
            <a:r>
              <a:rPr lang="ru-RU" dirty="0" smtClean="0"/>
              <a:t>Следует отразить следующие </a:t>
            </a:r>
            <a:r>
              <a:rPr lang="ru-RU" i="1" dirty="0" smtClean="0"/>
              <a:t>моменты:</a:t>
            </a:r>
            <a:endParaRPr lang="ru-RU" dirty="0" smtClean="0"/>
          </a:p>
          <a:p>
            <a:pPr lvl="0"/>
            <a:r>
              <a:rPr lang="ru-RU" dirty="0" smtClean="0"/>
              <a:t>-нормативно-правовая база организации учебно-воспитательного процесса в школе;</a:t>
            </a:r>
          </a:p>
          <a:p>
            <a:pPr lvl="0"/>
            <a:r>
              <a:rPr lang="ru-RU" dirty="0" smtClean="0"/>
              <a:t>-подходы к организации учебно-воспитательного процесса на каждой ступени;</a:t>
            </a:r>
          </a:p>
          <a:p>
            <a:pPr lvl="0"/>
            <a:r>
              <a:rPr lang="ru-RU" dirty="0" smtClean="0"/>
              <a:t>-особенности организации учебно-воспитательного процесса;</a:t>
            </a:r>
          </a:p>
          <a:p>
            <a:pPr lvl="0"/>
            <a:r>
              <a:rPr lang="ru-RU" dirty="0" smtClean="0"/>
              <a:t>-обеспечение преемственности в обучении и воспитании</a:t>
            </a:r>
          </a:p>
          <a:p>
            <a:pPr lvl="0"/>
            <a:r>
              <a:rPr lang="ru-RU" dirty="0" smtClean="0"/>
              <a:t>-качественная оценка учебного плана школы (особое внимание в вариативной части УП);</a:t>
            </a:r>
          </a:p>
          <a:p>
            <a:pPr lvl="0"/>
            <a:r>
              <a:rPr lang="ru-RU" dirty="0" smtClean="0"/>
              <a:t>-выбор образовательных программ: подходы и организации;</a:t>
            </a:r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4.Учебно-воспитательный процесс в школе.</a:t>
            </a:r>
            <a:br>
              <a:rPr lang="ru-RU" sz="2000" dirty="0" smtClean="0"/>
            </a:b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-мониторинг учебного плана и программ;</a:t>
            </a:r>
          </a:p>
          <a:p>
            <a:pPr lvl="0"/>
            <a:r>
              <a:rPr lang="ru-RU" dirty="0" smtClean="0"/>
              <a:t>-формирование потребностей у учащихся во внешней оценке своих знаний;</a:t>
            </a:r>
          </a:p>
          <a:p>
            <a:pPr lvl="0"/>
            <a:r>
              <a:rPr lang="ru-RU" dirty="0" smtClean="0"/>
              <a:t>мотивация учащихся;</a:t>
            </a:r>
          </a:p>
          <a:p>
            <a:pPr lvl="0"/>
            <a:r>
              <a:rPr lang="ru-RU" dirty="0" smtClean="0"/>
              <a:t>-формирование индивидуального образовательного выбора ученика;</a:t>
            </a:r>
          </a:p>
          <a:p>
            <a:pPr lvl="0"/>
            <a:r>
              <a:rPr lang="ru-RU" dirty="0" smtClean="0"/>
              <a:t>-интеграция основного и дополнительного образования;</a:t>
            </a:r>
          </a:p>
          <a:p>
            <a:pPr lvl="0"/>
            <a:r>
              <a:rPr lang="ru-RU" dirty="0" smtClean="0"/>
              <a:t>-психолого-педагогическое сопровождение;</a:t>
            </a:r>
          </a:p>
          <a:p>
            <a:pPr lvl="0"/>
            <a:r>
              <a:rPr lang="ru-RU" dirty="0" smtClean="0"/>
              <a:t>-мониторинг оценки эффективности организации учебно-воспитательного процесса;</a:t>
            </a:r>
          </a:p>
          <a:p>
            <a:pPr lvl="0"/>
            <a:r>
              <a:rPr lang="ru-RU" dirty="0" smtClean="0"/>
              <a:t>-роль методических объединений учителей в организации учебно-воспитательного процесса;</a:t>
            </a:r>
          </a:p>
          <a:p>
            <a:pPr lvl="0"/>
            <a:r>
              <a:rPr lang="ru-RU" dirty="0" smtClean="0"/>
              <a:t>-система воспитательной работы;</a:t>
            </a:r>
          </a:p>
          <a:p>
            <a:pPr lvl="0"/>
            <a:r>
              <a:rPr lang="ru-RU" dirty="0" smtClean="0"/>
              <a:t>-социальная защита и охрана прав детей;</a:t>
            </a:r>
          </a:p>
          <a:p>
            <a:pPr lvl="0"/>
            <a:r>
              <a:rPr lang="ru-RU" dirty="0" smtClean="0"/>
              <a:t>-целевые программы школы;</a:t>
            </a:r>
          </a:p>
          <a:p>
            <a:pPr lvl="0"/>
            <a:r>
              <a:rPr lang="ru-RU" dirty="0" smtClean="0"/>
              <a:t>мониторинг внеурочной занятости учащихся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6"/>
          <a:ext cx="8229600" cy="442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98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 dirty="0">
                          <a:latin typeface="Times New Roman"/>
                        </a:rPr>
                        <a:t>Анализируемые показатели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>
                          <a:latin typeface="Times New Roman"/>
                        </a:rPr>
                        <a:t>Сопоставления</a:t>
                      </a:r>
                    </a:p>
                  </a:txBody>
                  <a:tcPr marL="68580" marR="68580" marT="0" marB="0"/>
                </a:tc>
              </a:tr>
              <a:tr h="403042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количество учащихся в школе на каждой ступени обучения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коэффициент окончания на каждой ступени обучения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мониторинг итоговых государственных аттестаций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бальная оценка качества учебно-воспитательного процесса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67881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организация образовательного процесса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67881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возможность для профессионального становления и роста педагогов школы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67881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современность используемых программ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67881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использование современных педагогических технологий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анализ: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Сопоставительный анализ: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сравнении с показателями школ с углубленным изучением отдельных предметов, средними показателями по району, по сельским школам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6"/>
          <a:ext cx="8229600" cy="442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98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 dirty="0">
                          <a:latin typeface="Times New Roman"/>
                        </a:rPr>
                        <a:t>Анализируемые показатели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>
                          <a:latin typeface="Times New Roman"/>
                        </a:rPr>
                        <a:t>Сопоставления</a:t>
                      </a:r>
                    </a:p>
                  </a:txBody>
                  <a:tcPr marL="68580" marR="68580" marT="0" marB="0"/>
                </a:tc>
              </a:tr>
              <a:tr h="4030422"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-обеспеченность учебно-наглядным и лабораторным оборудованием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-реализация  основных направлений развития российского образования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-эффективность инновационной деятельности школы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-эффективность психолого-педагогическое сопровождения обучения ребенка</a:t>
                      </a:r>
                    </a:p>
                    <a:p>
                      <a:pPr lvl="0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lvl="0"/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Мониторинги качества образования, уровня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обученности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 учащихся, </a:t>
                      </a:r>
                    </a:p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Диагностика личностного потенциала учащихся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анализ: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Сопоставительный анализ: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сравнении с показателями школ с углубленным изучением отдельных предметов, средними показателями по району, по сельским школам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5.Оценка степени достижений школы.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</a:p>
          <a:p>
            <a:endParaRPr lang="ru-RU" sz="2400" dirty="0" smtClean="0"/>
          </a:p>
          <a:p>
            <a:r>
              <a:rPr lang="ru-RU" sz="2400" dirty="0" smtClean="0"/>
              <a:t>Данный раздел представляется набором показателей, которые отражают степень реализации поставленных задач в рамках программ развития школы.</a:t>
            </a:r>
          </a:p>
          <a:p>
            <a:r>
              <a:rPr lang="ru-RU" sz="2400" dirty="0" smtClean="0"/>
              <a:t> 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6"/>
          <a:ext cx="8229600" cy="4429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98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 dirty="0">
                          <a:latin typeface="Times New Roman"/>
                        </a:rPr>
                        <a:t>Анализируемые показатели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>
                          <a:latin typeface="Times New Roman"/>
                        </a:rPr>
                        <a:t>Сопоставления</a:t>
                      </a:r>
                    </a:p>
                  </a:txBody>
                  <a:tcPr marL="68580" marR="68580" marT="0" marB="0"/>
                </a:tc>
              </a:tr>
              <a:tr h="403042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оценка уровня готовности ребенка к обучению в школе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доля учащихся школы, окончивших учебный год на «4» и «5» по каждой ступени обучения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 выпускников школы, получивших золотые и серебряные медали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 выпускников основной школы, получивших аттестаты особого образца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 призеров районных, областных предметных олимпиад, творческих конкурсов районного и областного уровня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Динамический анализ: 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Сопоставительный анализ: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сравнении с показателями школ с углубленным изучением отдельных предметов, средними показателями по району, по сельским школам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85733"/>
          <a:ext cx="8229600" cy="435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272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 dirty="0">
                          <a:latin typeface="Times New Roman"/>
                        </a:rPr>
                        <a:t>Анализируемые показатели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kern="0">
                          <a:latin typeface="Times New Roman"/>
                        </a:rPr>
                        <a:t>Сопоставления</a:t>
                      </a:r>
                    </a:p>
                  </a:txBody>
                  <a:tcPr marL="68580" marR="68580" marT="0" marB="0"/>
                </a:tc>
              </a:tr>
              <a:tr h="403042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мониторинг спортивных достижений учащихся школы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успешная социализация выпускников основной и средней школы ( поступили в ВУЗы, средние специальные заведения, начальные профессиональные 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соотнесение профиля обучения в школе с выбранным профилем дальнейшего образования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мониторинг учебных достижений учащихся в личностном и образовательном росте на всем периоде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Динамический анализ: 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за 3 года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Сопоставительный анализ: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в сравнении с показателями школ с углубленным изучением отдельных предметов, средними показателями по району, по сельским школам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Публичный доклад: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1214428"/>
            <a:ext cx="70009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- Ежегодный отчет школы </a:t>
            </a:r>
          </a:p>
          <a:p>
            <a:pPr>
              <a:buFontTx/>
              <a:buChar char="-"/>
            </a:pPr>
            <a:r>
              <a:rPr lang="ru-RU" sz="2400" dirty="0" smtClean="0"/>
              <a:t> Он концентрирует существенную информацию о школе </a:t>
            </a:r>
          </a:p>
          <a:p>
            <a:pPr>
              <a:buFontTx/>
              <a:buChar char="-"/>
            </a:pPr>
            <a:r>
              <a:rPr lang="ru-RU" sz="2400" dirty="0" smtClean="0"/>
              <a:t> Он состоит из текстовой части с анализом основных тенденций и проблем, который иллюстрируется графиками, таблицами, диаграммами и приложения, подтверждающего положение дел в школе.</a:t>
            </a:r>
          </a:p>
          <a:p>
            <a:endParaRPr lang="ru-RU" sz="2400" dirty="0"/>
          </a:p>
        </p:txBody>
      </p:sp>
      <p:pic>
        <p:nvPicPr>
          <p:cNvPr id="29698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214428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6.Ресурсное обеспечение и эффективность его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sz="2400" dirty="0" smtClean="0"/>
          </a:p>
          <a:p>
            <a:r>
              <a:rPr lang="ru-RU" sz="2400" dirty="0" smtClean="0"/>
              <a:t>Данный раздел доклада позволяет сформировать целостное представление о системе необходимых условий, позволяющих реализовать качественно новые цели развития школы в свете основных направлений модернизации российского образования.</a:t>
            </a:r>
          </a:p>
          <a:p>
            <a:endParaRPr lang="ru-RU" sz="2400" dirty="0" smtClean="0"/>
          </a:p>
          <a:p>
            <a:r>
              <a:rPr lang="ru-RU" sz="2400" dirty="0" smtClean="0"/>
              <a:t> Следует рассмотреть такие составляющие системы  как кадровые ресурсы, материально-техническая база школы, информационная среда, управление школой. </a:t>
            </a:r>
          </a:p>
          <a:p>
            <a:pPr lvl="0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6.Ресурсное обеспечение и эффективность его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sz="2400" dirty="0" smtClean="0"/>
          </a:p>
          <a:p>
            <a:r>
              <a:rPr lang="ru-RU" dirty="0" smtClean="0"/>
              <a:t>С этой целью необходимо проанализировать показатели:</a:t>
            </a:r>
          </a:p>
          <a:p>
            <a:r>
              <a:rPr lang="ru-RU" i="1" dirty="0" smtClean="0"/>
              <a:t>по кадровым ресурсам:</a:t>
            </a:r>
            <a:endParaRPr lang="ru-RU" dirty="0" smtClean="0"/>
          </a:p>
          <a:p>
            <a:r>
              <a:rPr lang="ru-RU" dirty="0" smtClean="0"/>
              <a:t>- качественная характеристика педагогического состава школы;</a:t>
            </a:r>
          </a:p>
          <a:p>
            <a:r>
              <a:rPr lang="ru-RU" dirty="0" smtClean="0"/>
              <a:t>- стабильность кадров;</a:t>
            </a:r>
          </a:p>
          <a:p>
            <a:r>
              <a:rPr lang="ru-RU" dirty="0" smtClean="0"/>
              <a:t>- система повышения квалификации педагогических кадров;</a:t>
            </a:r>
          </a:p>
          <a:p>
            <a:r>
              <a:rPr lang="ru-RU" dirty="0" smtClean="0"/>
              <a:t>- использование педагогами школы современных образовательных технологий;</a:t>
            </a:r>
          </a:p>
          <a:p>
            <a:pPr lvl="0"/>
            <a:r>
              <a:rPr lang="ru-RU" dirty="0" smtClean="0"/>
              <a:t>инновационная работа педагогического коллектива по реализации основных направлений развития российского образования;</a:t>
            </a:r>
          </a:p>
          <a:p>
            <a:pPr lvl="0"/>
            <a:r>
              <a:rPr lang="ru-RU" dirty="0" smtClean="0"/>
              <a:t>стимулирование работы учителей;</a:t>
            </a:r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6.Ресурсное обеспечение и эффективность его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sz="2400" dirty="0" smtClean="0"/>
          </a:p>
          <a:p>
            <a:r>
              <a:rPr lang="ru-RU" i="1" dirty="0" smtClean="0"/>
              <a:t>по материально-технической базе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   степень соответствия имеющегося учебно-лабораторного оборудования содержанию </a:t>
            </a:r>
          </a:p>
          <a:p>
            <a:r>
              <a:rPr lang="ru-RU" dirty="0" smtClean="0"/>
              <a:t>      реализуемых образовательных программ;   </a:t>
            </a:r>
          </a:p>
          <a:p>
            <a:pPr lvl="0"/>
            <a:r>
              <a:rPr lang="ru-RU" dirty="0" smtClean="0"/>
              <a:t>оценка соответствия материально-технической базы школы ;</a:t>
            </a:r>
          </a:p>
          <a:p>
            <a:r>
              <a:rPr lang="ru-RU" dirty="0" smtClean="0"/>
              <a:t>-     современным требованиям;</a:t>
            </a:r>
          </a:p>
          <a:p>
            <a:pPr lvl="0"/>
            <a:r>
              <a:rPr lang="ru-RU" dirty="0" smtClean="0"/>
              <a:t>оценка эффективности использования материально-технической базы школы;</a:t>
            </a:r>
          </a:p>
          <a:p>
            <a:r>
              <a:rPr lang="ru-RU" dirty="0" smtClean="0"/>
              <a:t>-     обеспеченность учебной и справочной литературой;</a:t>
            </a:r>
          </a:p>
          <a:p>
            <a:r>
              <a:rPr lang="ru-RU" dirty="0" smtClean="0"/>
              <a:t>-     формирование художественного фонда,  подписка периодической печати</a:t>
            </a:r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6.Ресурсное обеспечение и эффективность его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sz="2400" dirty="0" smtClean="0"/>
          </a:p>
          <a:p>
            <a:r>
              <a:rPr lang="ru-RU" dirty="0" smtClean="0"/>
              <a:t> </a:t>
            </a:r>
            <a:r>
              <a:rPr lang="ru-RU" i="1" dirty="0" smtClean="0"/>
              <a:t>по информационной среде:</a:t>
            </a:r>
            <a:endParaRPr lang="ru-RU" dirty="0" smtClean="0"/>
          </a:p>
          <a:p>
            <a:pPr lvl="0"/>
            <a:r>
              <a:rPr lang="ru-RU" dirty="0" smtClean="0"/>
              <a:t>обеспеченность компьютерной техникой, качественная и количественная оценка;</a:t>
            </a:r>
          </a:p>
          <a:p>
            <a:pPr lvl="0"/>
            <a:r>
              <a:rPr lang="ru-RU" dirty="0" smtClean="0"/>
              <a:t>оценка эффективности использования компьютерной техники;</a:t>
            </a:r>
          </a:p>
          <a:p>
            <a:pPr lvl="0"/>
            <a:r>
              <a:rPr lang="ru-RU" dirty="0" smtClean="0"/>
              <a:t>использование Интернета;</a:t>
            </a:r>
          </a:p>
          <a:p>
            <a:pPr lvl="0"/>
            <a:r>
              <a:rPr lang="ru-RU" dirty="0" err="1" smtClean="0"/>
              <a:t>медиатека</a:t>
            </a:r>
            <a:r>
              <a:rPr lang="ru-RU" dirty="0" smtClean="0"/>
              <a:t> школы</a:t>
            </a:r>
          </a:p>
          <a:p>
            <a:pPr lvl="0"/>
            <a:r>
              <a:rPr lang="ru-RU" dirty="0" smtClean="0"/>
              <a:t>внедрение компьютерных технологий во все направления работы школы</a:t>
            </a:r>
          </a:p>
          <a:p>
            <a:endParaRPr lang="ru-RU" i="1" dirty="0" smtClean="0"/>
          </a:p>
          <a:p>
            <a:r>
              <a:rPr lang="ru-RU" i="1" dirty="0" smtClean="0"/>
              <a:t>в управлении школой:</a:t>
            </a:r>
            <a:endParaRPr lang="ru-RU" dirty="0" smtClean="0"/>
          </a:p>
          <a:p>
            <a:pPr lvl="0"/>
            <a:r>
              <a:rPr lang="ru-RU" dirty="0" smtClean="0"/>
              <a:t>структура управления;</a:t>
            </a:r>
          </a:p>
          <a:p>
            <a:pPr lvl="0"/>
            <a:r>
              <a:rPr lang="ru-RU" dirty="0" smtClean="0"/>
              <a:t>нормативно-правовые аспекты управления;</a:t>
            </a:r>
          </a:p>
          <a:p>
            <a:pPr lvl="0"/>
            <a:r>
              <a:rPr lang="ru-RU" dirty="0" smtClean="0"/>
              <a:t>оценка участия в управлении школой учащихся, родителей, общественности</a:t>
            </a:r>
          </a:p>
          <a:p>
            <a:r>
              <a:rPr lang="ru-RU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Рекомендуется включить следующие разделы: (ЗАЧЕМ? – Обсудим?)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sz="2400" dirty="0" smtClean="0"/>
          </a:p>
          <a:p>
            <a:pPr marL="342900" indent="-342900">
              <a:buAutoNum type="arabicPeriod"/>
            </a:pPr>
            <a:r>
              <a:rPr lang="ru-RU" dirty="0" smtClean="0"/>
              <a:t>Социальная активность и социальное партнерство общеобразовательного учреждения (сотрудничество с вузами, учреждениями среднего профобразования, предприятиями, некоммерческими организациями и общественными объединениями; социально значимые мероприятия и программы общеобразовательного учреждения и др.). Публикации в СМИ об общеобразовательном учреждении. 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 startAt="2"/>
            </a:pPr>
            <a:r>
              <a:rPr lang="ru-RU" dirty="0" smtClean="0"/>
              <a:t>Основные сохраняющиеся проблемы общеобразовательного учреждения (в том числе, не решенные в отчетном году). </a:t>
            </a:r>
          </a:p>
          <a:p>
            <a:pPr marL="342900" indent="-342900">
              <a:buAutoNum type="arabicPeriod" startAt="2"/>
            </a:pPr>
            <a:endParaRPr lang="ru-RU" dirty="0" smtClean="0"/>
          </a:p>
          <a:p>
            <a:r>
              <a:rPr lang="ru-RU" dirty="0" smtClean="0"/>
              <a:t>3. Основные направления ближайшего (на год, следующий за отчетным) развития общеобразовательного учреждения.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Рекомендуется включить следующий раздел: (ЗАЧЕМ? – Обсудим?)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sz="2400" dirty="0" smtClean="0"/>
          </a:p>
          <a:p>
            <a:r>
              <a:rPr lang="ru-RU" dirty="0" smtClean="0"/>
              <a:t>  </a:t>
            </a:r>
            <a:r>
              <a:rPr lang="ru-RU" sz="2400" b="1" dirty="0" smtClean="0"/>
              <a:t>Деятельность Управляющего совета (Наблюдательного, Попечительского Совета), прежде всего, наиболее значимые его решения, с обоснованием и с оценкой влияния на жизнь школы.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Таким образом в содержании доклада важно уравновесить то, что значимо для разных целевых групп, то, что важно для школы, для родителей (как детей, обучающихся в школе, так и планирующих обучать там своих детей), для широкой общественности, для учредителя.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 </a:t>
            </a:r>
            <a:r>
              <a:rPr lang="ru-RU" sz="2000" b="1" i="1" dirty="0" smtClean="0"/>
              <a:t>Публикация, презентация и распространение Доклада 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</a:t>
            </a:r>
            <a:r>
              <a:rPr lang="ru-RU" sz="2000" dirty="0" smtClean="0"/>
              <a:t> Доклад может быть опубликован </a:t>
            </a:r>
            <a:r>
              <a:rPr lang="ru-RU" sz="2000" b="1" dirty="0" smtClean="0"/>
              <a:t>только после официального утверждения Управляющим Советом. </a:t>
            </a:r>
          </a:p>
          <a:p>
            <a:endParaRPr lang="ru-RU" sz="2000" b="1" dirty="0" smtClean="0"/>
          </a:p>
          <a:p>
            <a:r>
              <a:rPr lang="ru-RU" sz="2000" dirty="0" smtClean="0"/>
              <a:t>Тиражирование Доклада может осуществляться в виде типографского издания отдельной брошюры или средствами «малой полиграфии». </a:t>
            </a:r>
          </a:p>
          <a:p>
            <a:endParaRPr lang="ru-RU" sz="2000" dirty="0" smtClean="0"/>
          </a:p>
          <a:p>
            <a:r>
              <a:rPr lang="ru-RU" sz="2000" dirty="0" smtClean="0"/>
              <a:t>Тираж доклада определяется масштабом конкретной муниципальной системы образования и образовательного учреждения, а также финансовыми возможностями. </a:t>
            </a:r>
          </a:p>
          <a:p>
            <a:endParaRPr lang="ru-RU" sz="2000" dirty="0" smtClean="0"/>
          </a:p>
          <a:p>
            <a:r>
              <a:rPr lang="ru-RU" sz="2000" dirty="0" smtClean="0"/>
              <a:t>Сокращенные версии доклада могут быть опубликованы в СМИ. </a:t>
            </a:r>
          </a:p>
          <a:p>
            <a:r>
              <a:rPr lang="ru-RU" sz="2000" dirty="0" smtClean="0"/>
              <a:t>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 </a:t>
            </a:r>
            <a:r>
              <a:rPr lang="ru-RU" sz="2000" b="1" i="1" dirty="0" smtClean="0"/>
              <a:t>Публикация презентация и распространение Доклада 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1</a:t>
            </a:r>
            <a:r>
              <a:rPr lang="ru-RU" dirty="0" smtClean="0"/>
              <a:t>. Использовать все средства массовой информации регионального и муниципального уровней (телевидение, радиовещание, пресса, Интернет). </a:t>
            </a:r>
          </a:p>
          <a:p>
            <a:r>
              <a:rPr lang="ru-RU" dirty="0" smtClean="0"/>
              <a:t>2. Одновременно, тексты Докладов (или информация о его публикации с адресом в сайте в сети Интернет) целесообразно направить различным властным, коммерческим и общественным структурам, юридическим и физическим лицам, которые могут быть заинтересованы в получении данной информации и могут оказать влияние на развитие системы образования. Для этого может быть использована традиционная почтовая рассылка, а также электронная почта. </a:t>
            </a:r>
          </a:p>
          <a:p>
            <a:r>
              <a:rPr lang="ru-RU" dirty="0" smtClean="0"/>
              <a:t> 3. Важным является презентация доклада на мероприятиях для целевых аудиторий. </a:t>
            </a:r>
          </a:p>
          <a:p>
            <a:r>
              <a:rPr lang="ru-RU" dirty="0" smtClean="0"/>
              <a:t>4. Презентацию публичного доклада можно проводить до момента завершения работы над ним на семинарах, совещаниях и конференциях. Это позволит сформировать к нему устойчивый интерес. 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dirty="0" smtClean="0"/>
              <a:t> </a:t>
            </a:r>
            <a:r>
              <a:rPr lang="ru-RU" sz="2000" b="1" i="1" dirty="0" smtClean="0"/>
              <a:t>Публикация, презентация и распространение Доклада 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dirty="0" smtClean="0"/>
              <a:t> 4. </a:t>
            </a:r>
            <a:r>
              <a:rPr lang="ru-RU" dirty="0" smtClean="0"/>
              <a:t>Для презентации и распространения окончательной версии Публичного доклада образовательного учреждения могут быть использованы следующие механизмы: </a:t>
            </a:r>
          </a:p>
          <a:p>
            <a:pPr>
              <a:spcAft>
                <a:spcPts val="1200"/>
              </a:spcAft>
            </a:pPr>
            <a:r>
              <a:rPr lang="ru-RU" dirty="0" smtClean="0"/>
              <a:t>  </a:t>
            </a:r>
            <a:r>
              <a:rPr lang="ru-RU" b="1" dirty="0" smtClean="0"/>
              <a:t>Проведение родительских собраний, встреч с учащимися и заинтересованными группами. </a:t>
            </a:r>
            <a:r>
              <a:rPr lang="ru-RU" dirty="0" smtClean="0"/>
              <a:t>Во время этих мероприятий всем присутствующим могут быть представлены основные результаты деятельности учреждения. </a:t>
            </a:r>
          </a:p>
          <a:p>
            <a:pPr>
              <a:spcAft>
                <a:spcPts val="1200"/>
              </a:spcAft>
            </a:pPr>
            <a:r>
              <a:rPr lang="ru-RU" dirty="0" smtClean="0"/>
              <a:t>  5. Направление электронного файла с текстом Доклада в семьи обучающихся, имеющие домашние компьютеры. </a:t>
            </a:r>
          </a:p>
          <a:p>
            <a:pPr>
              <a:spcAft>
                <a:spcPts val="1200"/>
              </a:spcAft>
            </a:pPr>
            <a:r>
              <a:rPr lang="ru-RU" dirty="0" smtClean="0"/>
              <a:t>  6. Распространение в школьном микрорайоне информационных листков с кратким вариантом Доклада и указанием адреса Интернет-сайта, где расположен полный текст Доклада для привлечения в образовательное учреждение новых учеников. </a:t>
            </a:r>
          </a:p>
          <a:p>
            <a:pPr>
              <a:spcAft>
                <a:spcPts val="1200"/>
              </a:spcAft>
            </a:pPr>
            <a:r>
              <a:rPr lang="ru-RU" dirty="0" smtClean="0"/>
              <a:t>  7. Проведение дня открытых дверей, в рамках которого отчет будет представлен родителям в форме стендового доклада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b="1" dirty="0" smtClean="0"/>
              <a:t>ОБРАТНАЯ СВЯЗЬ:   </a:t>
            </a:r>
            <a:r>
              <a:rPr lang="ru-RU" sz="2000" dirty="0" smtClean="0"/>
              <a:t>Оценка Публичного Доклада: 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• доступность информации; </a:t>
            </a:r>
          </a:p>
          <a:p>
            <a:r>
              <a:rPr lang="ru-RU" sz="2400" dirty="0" smtClean="0"/>
              <a:t>• ясность изложения; </a:t>
            </a:r>
          </a:p>
          <a:p>
            <a:r>
              <a:rPr lang="ru-RU" sz="2400" dirty="0" smtClean="0"/>
              <a:t>• достоверность приведенных данных; </a:t>
            </a:r>
          </a:p>
          <a:p>
            <a:r>
              <a:rPr lang="ru-RU" sz="2400" dirty="0" smtClean="0"/>
              <a:t>• важность обсуждаемых проблем; </a:t>
            </a:r>
          </a:p>
          <a:p>
            <a:r>
              <a:rPr lang="ru-RU" sz="2400" dirty="0" smtClean="0"/>
              <a:t>• полнота информации с точки зрения читателя; </a:t>
            </a:r>
          </a:p>
          <a:p>
            <a:r>
              <a:rPr lang="ru-RU" sz="2400" dirty="0" smtClean="0"/>
              <a:t>• логичность выводов и заключений и т.п. </a:t>
            </a:r>
          </a:p>
          <a:p>
            <a:r>
              <a:rPr lang="ru-RU" sz="2400" dirty="0" smtClean="0"/>
              <a:t>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Что лежит в основе публичного доклада директора?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1214428"/>
            <a:ext cx="58579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 Доклад готовится на основе статистических данных и аналитических показателей образовательного учреждения.</a:t>
            </a:r>
          </a:p>
          <a:p>
            <a:r>
              <a:rPr lang="ru-RU" sz="2400" dirty="0" smtClean="0"/>
              <a:t>2. Предмет доклада - анализ индикаторов, показателей, качественных характеристик, определяющих  доступность качественного образования, реализуемого школой. </a:t>
            </a:r>
            <a:endParaRPr lang="ru-RU" sz="2400" dirty="0"/>
          </a:p>
        </p:txBody>
      </p:sp>
      <p:pic>
        <p:nvPicPr>
          <p:cNvPr id="27650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285866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0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r>
              <a:rPr lang="ru-RU" sz="2000" b="1" dirty="0" smtClean="0"/>
              <a:t> </a:t>
            </a:r>
            <a:br>
              <a:rPr lang="ru-RU" sz="2000" b="1" dirty="0" smtClean="0"/>
            </a:br>
            <a:r>
              <a:rPr lang="ru-RU" sz="2000" b="1" dirty="0" smtClean="0"/>
              <a:t>ОБРАТНАЯ СВЯЗЬ: </a:t>
            </a:r>
            <a:r>
              <a:rPr lang="ru-RU" sz="2000" dirty="0" smtClean="0"/>
              <a:t>Оценка состояния школы: </a:t>
            </a:r>
            <a:endParaRPr lang="ru-RU" sz="20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80849"/>
            <a:ext cx="86439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• какие еще есть проблемы; </a:t>
            </a:r>
          </a:p>
          <a:p>
            <a:r>
              <a:rPr lang="ru-RU" sz="2400" dirty="0" smtClean="0"/>
              <a:t>• каковы пути их преодоления; </a:t>
            </a:r>
          </a:p>
          <a:p>
            <a:r>
              <a:rPr lang="ru-RU" sz="2400" dirty="0" smtClean="0"/>
              <a:t>• какие перспективы могут рассматриваться дополнительно; </a:t>
            </a:r>
          </a:p>
          <a:p>
            <a:r>
              <a:rPr lang="ru-RU" sz="2400" dirty="0" smtClean="0"/>
              <a:t>• каковы механизмы их реализации и др. </a:t>
            </a:r>
          </a:p>
          <a:p>
            <a:r>
              <a:rPr lang="ru-RU" sz="2400" dirty="0" smtClean="0"/>
              <a:t>  </a:t>
            </a:r>
          </a:p>
          <a:p>
            <a:r>
              <a:rPr lang="ru-RU" sz="2400" dirty="0" smtClean="0"/>
              <a:t>Кроме вопросов в анкете необходимо предусмотреть раздел, в котором в свободной форме можно было бы высказать предложения, замечания и комментарии относительно представленного Доклада.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9"/>
            <a:ext cx="8496176" cy="828675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/>
              <a:t>Публичный доклад и УС</a:t>
            </a:r>
            <a:endParaRPr lang="ru-RU" sz="36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1232288"/>
            <a:ext cx="63579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 </a:t>
            </a:r>
            <a:r>
              <a:rPr lang="ru-RU" sz="2400" dirty="0" smtClean="0"/>
              <a:t>После публикации Доклада важно выяснить мнение читателей и насколько он соответствует ожиданиям и потребностям целевой аудитории. 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Для этого вместе с электронной или бумажной версией Доклада рекомендуется предложить анкету для добровольного заполнения.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9"/>
            <a:ext cx="8496176" cy="828675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ВОПРОСЫ для проведения анкеты (обратная связь)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pic>
        <p:nvPicPr>
          <p:cNvPr id="7" name="Picture 4" descr="http://www.basarabia.md/wp-content/uploads/2015/12/ne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285866"/>
            <a:ext cx="1357322" cy="135732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643042" y="1232288"/>
            <a:ext cx="63579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 </a:t>
            </a:r>
            <a:r>
              <a:rPr lang="ru-RU" sz="2400" b="1" dirty="0" smtClean="0"/>
              <a:t> В обобщённом виде результаты опросов могут стать предметом специального обсуждения управляющего совета. </a:t>
            </a:r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Совместно с администрацией образовательного учреждения члены Совета выбирают, какие из высказанных мнений должны быть учтены при принятии конкретных решений относительно деятельности учреждения.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9"/>
            <a:ext cx="8496176" cy="828675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ВОПРОСЫ для проведения анкеты (обратная связь)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 smtClean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pic>
        <p:nvPicPr>
          <p:cNvPr id="7" name="Picture 4" descr="http://www.basarabia.md/wp-content/uploads/2015/12/ne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285866"/>
            <a:ext cx="1357322" cy="135732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643042" y="1232288"/>
            <a:ext cx="63579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/>
              <a:t> </a:t>
            </a:r>
            <a:r>
              <a:rPr lang="ru-RU" sz="2400" b="1" u="sng" dirty="0" smtClean="0"/>
              <a:t>Задание группе: </a:t>
            </a:r>
          </a:p>
          <a:p>
            <a:pPr algn="ctr"/>
            <a:r>
              <a:rPr lang="ru-RU" sz="2400" dirty="0" smtClean="0"/>
              <a:t>Разработайте анкету </a:t>
            </a:r>
            <a:r>
              <a:rPr lang="ru-RU" sz="2400" b="1" dirty="0" smtClean="0"/>
              <a:t>для  Вашей целевой аудитории: </a:t>
            </a:r>
          </a:p>
          <a:p>
            <a:pPr algn="ctr"/>
            <a:r>
              <a:rPr lang="ru-RU" sz="2400" dirty="0" smtClean="0"/>
              <a:t>с целью получения обратной связи о ПД</a:t>
            </a:r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57488" y="2928940"/>
            <a:ext cx="40005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родители, </a:t>
            </a:r>
          </a:p>
          <a:p>
            <a:pPr algn="ctr"/>
            <a:r>
              <a:rPr lang="ru-RU" sz="2000" b="1" dirty="0" smtClean="0"/>
              <a:t>социальные партнёры, </a:t>
            </a:r>
          </a:p>
          <a:p>
            <a:pPr algn="ctr"/>
            <a:r>
              <a:rPr lang="ru-RU" sz="2000" b="1" dirty="0" smtClean="0"/>
              <a:t>местная общественность,</a:t>
            </a:r>
          </a:p>
          <a:p>
            <a:pPr algn="ctr"/>
            <a:r>
              <a:rPr lang="ru-RU" sz="2000" b="1" dirty="0" smtClean="0"/>
              <a:t>учредитель,</a:t>
            </a:r>
          </a:p>
          <a:p>
            <a:pPr algn="ctr"/>
            <a:r>
              <a:rPr lang="ru-RU" sz="2000" b="1" dirty="0" smtClean="0"/>
              <a:t>педагоги,</a:t>
            </a:r>
          </a:p>
          <a:p>
            <a:pPr algn="ctr"/>
            <a:r>
              <a:rPr lang="ru-RU" sz="2000" b="1" dirty="0" smtClean="0"/>
              <a:t>обучающиеся. </a:t>
            </a:r>
          </a:p>
        </p:txBody>
      </p:sp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Предостережение!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1214428"/>
            <a:ext cx="650085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000" b="1" dirty="0" smtClean="0"/>
              <a:t>Доклад не должен быть перенасыщен однообразными описательными текстами</a:t>
            </a:r>
            <a:r>
              <a:rPr lang="ru-RU" sz="2000" dirty="0" smtClean="0"/>
              <a:t>. Это не способствует пробуждению интереса у читателя.</a:t>
            </a:r>
            <a:endParaRPr lang="ru-RU" sz="2000" b="1" dirty="0" smtClean="0"/>
          </a:p>
          <a:p>
            <a:pPr>
              <a:spcAft>
                <a:spcPts val="1200"/>
              </a:spcAft>
            </a:pPr>
            <a:r>
              <a:rPr lang="ru-RU" sz="2000" b="1" dirty="0" smtClean="0"/>
              <a:t>Доклад должен иметь оптимальный дизайн, не должен быть комиксом или содержать безликие </a:t>
            </a:r>
            <a:r>
              <a:rPr lang="ru-RU" sz="2000" b="1" dirty="0" err="1" smtClean="0"/>
              <a:t>интернет-картинки</a:t>
            </a:r>
            <a:r>
              <a:rPr lang="ru-RU" sz="2000" b="1" dirty="0" smtClean="0"/>
              <a:t>!</a:t>
            </a:r>
          </a:p>
          <a:p>
            <a:pPr>
              <a:spcAft>
                <a:spcPts val="1200"/>
              </a:spcAft>
            </a:pPr>
            <a:r>
              <a:rPr lang="ru-RU" sz="2000" dirty="0" smtClean="0"/>
              <a:t> Для привлекательности к материалу Доклада можно воспользоваться дизайнерскими  приёмами</a:t>
            </a:r>
            <a:endParaRPr lang="ru-RU" sz="2000" dirty="0"/>
          </a:p>
        </p:txBody>
      </p:sp>
      <p:pic>
        <p:nvPicPr>
          <p:cNvPr id="27650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285866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86064" y="844154"/>
            <a:ext cx="6173787" cy="1656158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Часть 2. </a:t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ПУБЛИЧНЫЙ ДОКЛАД</a:t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КАК ИМИДЖЕВАЯ СОСТАВЛЯЮЩАЯ </a:t>
            </a:r>
            <a:b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В РЕГИОНАЛЬНОЙ СИСТЕМЕ ОБРАЗОВАНИЯ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643188"/>
            <a:ext cx="3071813" cy="15037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ВНИМАНИЕ: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подготовке Доклада, публикации аналитической информации целесообразно </a:t>
            </a:r>
            <a:r>
              <a:rPr lang="ru-RU" b="1" dirty="0" smtClean="0"/>
              <a:t>просчитать возможные риски и выгоды от публикации</a:t>
            </a:r>
            <a:r>
              <a:rPr lang="ru-RU" dirty="0" smtClean="0"/>
              <a:t> Публичного доклада.</a:t>
            </a:r>
            <a:endParaRPr 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/>
              <a:t>ИМИДЖ</a:t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411956"/>
            <a:ext cx="1416050" cy="1062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4100" name="Прямоугольник 3"/>
          <p:cNvSpPr>
            <a:spLocks noChangeArrowheads="1"/>
          </p:cNvSpPr>
          <p:nvPr/>
        </p:nvSpPr>
        <p:spPr bwMode="auto">
          <a:xfrm>
            <a:off x="1000125" y="2018110"/>
            <a:ext cx="74295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/>
              <a:t>Имидж рассматривается нами как образ субъекта (коллективного или индивидуального),  преобразованный  в определенной среде и отражённый в сознании  других людей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Соотношение понятий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990600" y="1928812"/>
            <a:ext cx="7772400" cy="2528888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5124" name="Picture 2" descr="http://www.coolreferat.com/ref-2_115223026-18552.coolp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1125141"/>
            <a:ext cx="74295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/>
              <a:t>Бренд, имидж, репутация - нематериальные активы</a:t>
            </a:r>
            <a:br>
              <a:rPr lang="ru-RU" sz="3200" b="1" dirty="0" smtClean="0"/>
            </a:br>
            <a:r>
              <a:rPr lang="ru-RU" sz="3200" b="1" dirty="0" smtClean="0"/>
              <a:t> организации.</a:t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Поэтому для каждой организации, в том числе, работающей в сфере образования, </a:t>
            </a:r>
            <a:r>
              <a:rPr lang="ru-RU" sz="3200" b="1" dirty="0" smtClean="0"/>
              <a:t>необходимо осуществлять целенаправленную работу по формированию собственного имиджа.</a:t>
            </a:r>
            <a:br>
              <a:rPr lang="ru-RU" sz="32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72"/>
            <a:ext cx="1416050" cy="1062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Нормативно-правовые основы предоставления публичного доклада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Федеральный закон от 29 декабря 2012 г. № 273-ФЗ «Об образовании в Российской Федерации» (Независимая оценка качества образования, 12 глава, </a:t>
            </a:r>
          </a:p>
          <a:p>
            <a:r>
              <a:rPr lang="ru-RU" sz="2400" dirty="0" smtClean="0"/>
              <a:t>ст. 94, 95,97)</a:t>
            </a:r>
          </a:p>
          <a:p>
            <a:r>
              <a:rPr lang="ru-RU" sz="1600" dirty="0" smtClean="0"/>
              <a:t>Все образовательные учреждения обязаны представлять на своем сайте данные о своей деятельности.</a:t>
            </a:r>
          </a:p>
          <a:p>
            <a:r>
              <a:rPr lang="ru-RU" sz="1600" dirty="0" smtClean="0"/>
              <a:t>Данная норма расширяет возможности для формирования различных инструментов независимой оценки качества образования. В этой связи органы исполнительной власти субъектов Российской Федерации, осуществляющие управление в сфере образования, могут осуществлять мониторинг информационной открытости образовательных учреждений или рекомендовать его проведение негосударственным организациям с целью стимулирования через публикацию его результатов выполнения соответствующей нормы Федерального закона.</a:t>
            </a:r>
          </a:p>
          <a:p>
            <a:endParaRPr lang="ru-RU" sz="2400" dirty="0"/>
          </a:p>
        </p:txBody>
      </p:sp>
      <p:pic>
        <p:nvPicPr>
          <p:cNvPr id="27650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285866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7172" name="Picture 2" descr="http://www.coolreferat.com/ref-2_1422431118-30612.coolp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929718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2025" y="482203"/>
            <a:ext cx="7772400" cy="3804047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 </a:t>
            </a:r>
            <a:r>
              <a:rPr lang="ru-RU" sz="3200" b="1" dirty="0" smtClean="0"/>
              <a:t>причины необходимости формирования имиджа ОО </a:t>
            </a:r>
            <a:r>
              <a:rPr lang="ru-RU" sz="2400" b="1" dirty="0" smtClean="0"/>
              <a:t>(по Сухаревой О.)</a:t>
            </a:r>
            <a:br>
              <a:rPr lang="ru-RU" sz="24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1. Конкуренция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среди образовательных учреждений одной территории в борьбе за набор учащихся и сохранение контингента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. Позитивный имидж облегчает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доступ к лучшим ресурсам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из возможных: финансовым, информационным, человеческим и т.д.;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3.</a:t>
            </a:r>
            <a:r>
              <a:rPr lang="ru-RU" sz="1600" b="1" dirty="0" smtClean="0"/>
              <a:t>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ОУ становится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более привлекательным для педагогов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, так как гарантирует обеспечение стабильности и социальной защиты, удовлетворенность трудом и профессиональное развитие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4. Эффект приобретения определенной силы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– в том смысле, что создает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запас доверия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ко всему происходящему в стенах учреждения, в том числе к инновационным процессам. </a:t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321469"/>
            <a:ext cx="7772400" cy="1972866"/>
          </a:xfrm>
        </p:spPr>
        <p:txBody>
          <a:bodyPr/>
          <a:lstStyle/>
          <a:p>
            <a:pPr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Семикомпонентная модель корпоративного имиджа </a:t>
            </a:r>
            <a:br>
              <a:rPr lang="ru-RU" sz="3200" b="1" dirty="0" smtClean="0"/>
            </a:br>
            <a:r>
              <a:rPr lang="ru-RU" sz="1800" b="1" dirty="0" smtClean="0"/>
              <a:t>Богданов</a:t>
            </a:r>
            <a:r>
              <a:rPr lang="ru-RU" sz="1800" dirty="0" smtClean="0"/>
              <a:t> </a:t>
            </a:r>
            <a:r>
              <a:rPr lang="ru-RU" sz="1800" dirty="0"/>
              <a:t>Е., </a:t>
            </a:r>
            <a:r>
              <a:rPr lang="ru-RU" sz="1800" b="1" dirty="0" err="1"/>
              <a:t>Зазыкин</a:t>
            </a:r>
            <a:r>
              <a:rPr lang="ru-RU" sz="1800" dirty="0"/>
              <a:t> В. - </a:t>
            </a:r>
            <a:r>
              <a:rPr lang="ru-RU" sz="1800" b="1" dirty="0"/>
              <a:t>Психологические</a:t>
            </a:r>
            <a:r>
              <a:rPr lang="ru-RU" sz="1800" dirty="0"/>
              <a:t> </a:t>
            </a:r>
            <a:r>
              <a:rPr lang="ru-RU" sz="1800" b="1" dirty="0"/>
              <a:t>основы</a:t>
            </a:r>
            <a:r>
              <a:rPr lang="ru-RU" sz="1800" dirty="0"/>
              <a:t> «</a:t>
            </a:r>
            <a:r>
              <a:rPr lang="ru-RU" sz="1800" b="1" dirty="0"/>
              <a:t>Паблик</a:t>
            </a:r>
            <a:r>
              <a:rPr lang="ru-RU" sz="1800" dirty="0"/>
              <a:t> </a:t>
            </a:r>
            <a:r>
              <a:rPr lang="ru-RU" sz="1800" b="1" dirty="0" err="1"/>
              <a:t>рилейшнз</a:t>
            </a:r>
            <a:r>
              <a:rPr lang="ru-RU" sz="1800" dirty="0"/>
              <a:t>». Год: 2003 Автор: </a:t>
            </a:r>
            <a:r>
              <a:rPr lang="ru-RU" sz="1800" b="1" dirty="0"/>
              <a:t>Богданов</a:t>
            </a:r>
            <a:r>
              <a:rPr lang="ru-RU" sz="1800" dirty="0"/>
              <a:t> Е., </a:t>
            </a:r>
            <a:r>
              <a:rPr lang="ru-RU" sz="1800" b="1" dirty="0" err="1"/>
              <a:t>Зазыкин</a:t>
            </a:r>
            <a:r>
              <a:rPr lang="ru-RU" sz="1800" dirty="0"/>
              <a:t> В. Жанр: Пособие Издательство: Питер ISBN: 5-88782-382-8)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b="1" dirty="0" smtClean="0"/>
              <a:t>1. Внешняя атрибутика</a:t>
            </a:r>
            <a:br>
              <a:rPr lang="ru-RU" sz="2400" b="1" dirty="0" smtClean="0"/>
            </a:br>
            <a:r>
              <a:rPr lang="ru-RU" sz="2400" b="1" dirty="0" smtClean="0"/>
              <a:t>2. Финансовое благополучие.</a:t>
            </a:r>
            <a:br>
              <a:rPr lang="ru-RU" sz="2400" b="1" dirty="0" smtClean="0"/>
            </a:br>
            <a:r>
              <a:rPr lang="ru-RU" sz="2400" b="1" dirty="0" smtClean="0"/>
              <a:t>3. Имидж руководителя и его команды.</a:t>
            </a:r>
            <a:br>
              <a:rPr lang="ru-RU" sz="2400" b="1" dirty="0" smtClean="0"/>
            </a:br>
            <a:r>
              <a:rPr lang="ru-RU" sz="2400" b="1" dirty="0" smtClean="0"/>
              <a:t>4. Имидж персонала. </a:t>
            </a:r>
            <a:br>
              <a:rPr lang="ru-RU" sz="2400" b="1" dirty="0" smtClean="0"/>
            </a:br>
            <a:r>
              <a:rPr lang="ru-RU" sz="2400" b="1" dirty="0" smtClean="0"/>
              <a:t>5. Качество деятельности, образ продукции или услуги.</a:t>
            </a:r>
            <a:br>
              <a:rPr lang="ru-RU" sz="2400" b="1" dirty="0" smtClean="0"/>
            </a:br>
            <a:r>
              <a:rPr lang="ru-RU" sz="2400" b="1" dirty="0"/>
              <a:t>6. Дизайн помещений.</a:t>
            </a:r>
            <a:br>
              <a:rPr lang="ru-RU" sz="2400" b="1" dirty="0"/>
            </a:br>
            <a:r>
              <a:rPr lang="ru-RU" sz="2400" b="1" dirty="0"/>
              <a:t>7. Деловые коммуникации организации и персонала.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b="1" dirty="0" smtClean="0"/>
              <a:t>И.Р</a:t>
            </a:r>
            <a:r>
              <a:rPr lang="ru-RU" sz="2800" b="1" dirty="0"/>
              <a:t>. </a:t>
            </a:r>
            <a:r>
              <a:rPr lang="ru-RU" sz="2800" b="1" dirty="0" smtClean="0"/>
              <a:t>Лазаренко </a:t>
            </a:r>
            <a:r>
              <a:rPr lang="ru-RU" sz="2800" dirty="0" smtClean="0"/>
              <a:t>добавляет</a:t>
            </a:r>
            <a:br>
              <a:rPr lang="ru-RU" sz="2800" dirty="0" smtClean="0"/>
            </a:br>
            <a:r>
              <a:rPr lang="ru-RU" sz="2800" dirty="0"/>
              <a:t>8</a:t>
            </a:r>
            <a:r>
              <a:rPr lang="ru-RU" sz="2800" dirty="0" smtClean="0"/>
              <a:t>. Позиционирование образовательного учреждения,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включающий </a:t>
            </a:r>
            <a:r>
              <a:rPr lang="ru-RU" sz="2800" b="1" dirty="0" smtClean="0"/>
              <a:t>мотивационно-целевой, содержательный, технологический </a:t>
            </a:r>
            <a:r>
              <a:rPr lang="ru-RU" sz="3200" b="1" dirty="0" smtClean="0"/>
              <a:t>компоненты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2733674"/>
            <a:ext cx="5336084" cy="226696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2025" y="642937"/>
            <a:ext cx="7772400" cy="4071938"/>
          </a:xfrm>
        </p:spPr>
        <p:txBody>
          <a:bodyPr/>
          <a:lstStyle/>
          <a:p>
            <a:pPr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Два первостепенных вопроса руководителя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1. Как и чем мотивировать учителя, чтобы избежать текучести?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2. Как создать стабильный работоспособный коллектив педагогов-единомышленников, чтобы создать положительный имидж и закрепить за школой позитивную репутацию? </a:t>
            </a:r>
            <a:b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06" y="3327282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501907"/>
            <a:ext cx="8208143" cy="82867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СПАСИБО ЗА ВНИМАНИЕ!</a:t>
            </a:r>
          </a:p>
        </p:txBody>
      </p:sp>
      <p:sp>
        <p:nvSpPr>
          <p:cNvPr id="5125" name="Объект 2"/>
          <p:cNvSpPr txBox="1">
            <a:spLocks/>
          </p:cNvSpPr>
          <p:nvPr/>
        </p:nvSpPr>
        <p:spPr bwMode="auto">
          <a:xfrm>
            <a:off x="457200" y="3076575"/>
            <a:ext cx="8229600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endParaRPr lang="ru-RU" sz="3200">
              <a:solidFill>
                <a:srgbClr val="898989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6156176" y="4515966"/>
            <a:ext cx="1647031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WWW.RTC-EDU.RU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9912" y="59135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/>
              <a:t>Определиться в ситуации – это точно знать, в какую следующую ситуацию вы попадете.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170765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1" hangingPunct="1">
              <a:buFontTx/>
              <a:buNone/>
              <a:defRPr/>
            </a:pPr>
            <a:r>
              <a:rPr lang="ru-RU" sz="1400" i="1" dirty="0"/>
              <a:t>Сунь-</a:t>
            </a:r>
            <a:r>
              <a:rPr lang="ru-RU" sz="1400" i="1" dirty="0" err="1"/>
              <a:t>Цзы</a:t>
            </a:r>
            <a:endParaRPr lang="ru-RU" sz="1400" i="1" dirty="0"/>
          </a:p>
          <a:p>
            <a:pPr algn="r" eaLnBrk="1" hangingPunct="1">
              <a:buFontTx/>
              <a:buNone/>
              <a:defRPr/>
            </a:pPr>
            <a:r>
              <a:rPr lang="ru-RU" sz="1400" i="1" dirty="0"/>
              <a:t>трактат «О военном искусстве»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Нормативно-правовые основы предоставления публичного доклада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Федеральный закон от 29 декабря 2012 г. № 273-ФЗ «Об образовании в Российской Федерации» (Независимая оценка качества образования, 12 глава, </a:t>
            </a:r>
          </a:p>
          <a:p>
            <a:r>
              <a:rPr lang="ru-RU" sz="2400" dirty="0" smtClean="0"/>
              <a:t>ст. 97)</a:t>
            </a:r>
          </a:p>
          <a:p>
            <a:r>
              <a:rPr lang="ru-RU" sz="1600" b="1" dirty="0" smtClean="0"/>
              <a:t>Публичные доклады и другие открытые данные</a:t>
            </a:r>
          </a:p>
          <a:p>
            <a:r>
              <a:rPr lang="ru-RU" sz="1600" dirty="0" smtClean="0"/>
              <a:t>С переходом на новые образовательные стандарты образования расширено общественное участие в управлении образованием и оценке его качества, эффективности. Данные внешней и внутренней оценки публикуются образовательными организациями в публичном докладе, обсуждаются с участием представителей органов государственно-общественного управления образованием, СМИ, общественных объединений. </a:t>
            </a:r>
          </a:p>
        </p:txBody>
      </p:sp>
      <p:pic>
        <p:nvPicPr>
          <p:cNvPr id="27650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285866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600" b="1" dirty="0" smtClean="0"/>
              <a:t>Нормативно-правовые основы предоставления публичного доклада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244376" y="1163594"/>
            <a:ext cx="8640960" cy="39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214428"/>
            <a:ext cx="76438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В настоящее время в 84,4 % организациях общего образования Российской Федерации созданы и осуществляют свою деятельность органы государственно-общественного управления (советы образовательного учреждения, управляющие советы, наблюдательные советы). </a:t>
            </a:r>
          </a:p>
          <a:p>
            <a:endParaRPr lang="ru-RU" sz="1600" b="1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В 51,5 % школ Российской Федерации действуют одновременно несколько форм государственно-общественного управления. </a:t>
            </a:r>
          </a:p>
          <a:p>
            <a:endParaRPr lang="ru-RU" sz="1600" b="1" dirty="0" smtClean="0"/>
          </a:p>
          <a:p>
            <a:r>
              <a:rPr lang="ru-RU" sz="1600" b="1" dirty="0" smtClean="0"/>
              <a:t>Необходимо обеспечить максимальное включение представителей данных органов в развитие региональной инфраструктуры независимой системы оценки качества образования, а также в совершенствование подходов к формированию содержания и форматов представления и обсуждения публичных докладов, используемых при оценке условий и результатов реализации образовательных программ соответствующего уровня. </a:t>
            </a:r>
          </a:p>
        </p:txBody>
      </p:sp>
      <p:pic>
        <p:nvPicPr>
          <p:cNvPr id="27650" name="Picture 2" descr="http://www.newworlds.co.uk/images/news/018ba2_tion_mark_on_whi_18984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285866"/>
            <a:ext cx="1087450" cy="1446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166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5488</TotalTime>
  <Words>2791</Words>
  <Application>Microsoft Office PowerPoint</Application>
  <PresentationFormat>Экран (16:9)</PresentationFormat>
  <Paragraphs>627</Paragraphs>
  <Slides>75</Slides>
  <Notes>62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75</vt:i4>
      </vt:variant>
    </vt:vector>
  </HeadingPairs>
  <TitlesOfParts>
    <vt:vector size="76" baseType="lpstr">
      <vt:lpstr>Тема Office</vt:lpstr>
      <vt:lpstr>Презентация PowerPoint</vt:lpstr>
      <vt:lpstr>Что такое публичный доклад директора?</vt:lpstr>
      <vt:lpstr>Публичный доклад директора</vt:lpstr>
      <vt:lpstr>Публичный доклад директора</vt:lpstr>
      <vt:lpstr>Публичный доклад:</vt:lpstr>
      <vt:lpstr>Что лежит в основе публичного доклада директора?</vt:lpstr>
      <vt:lpstr>Нормативно-правовые основы предоставления публичного доклада</vt:lpstr>
      <vt:lpstr>Нормативно-правовые основы предоставления публичного доклада</vt:lpstr>
      <vt:lpstr>Нормативно-правовые основы предоставления публичного доклада</vt:lpstr>
      <vt:lpstr>Нормативно-правовые основы предоставления публичного доклада</vt:lpstr>
      <vt:lpstr>Нормативно-правовые основы предоставления публичного доклада</vt:lpstr>
      <vt:lpstr>Нормативно-правовые основы предоставления публичного доклада</vt:lpstr>
      <vt:lpstr>Нормативно-правовые основы предоставления публичного доклада</vt:lpstr>
      <vt:lpstr>Нормативно-правовые основы предоставления публичного доклада</vt:lpstr>
      <vt:lpstr>Нормативно-правовые основы предоставления публичного доклада</vt:lpstr>
      <vt:lpstr>ПИСЬМО МинОбра от 28 октября 2010 г. N 13-312   О ПОДГОТОВКЕ ПУБЛИЧНЫХ ДОКЛАДОВ </vt:lpstr>
      <vt:lpstr>ПИСЬМО МинОбра от 28 октября 2010 г. N 13-312   О ПОДГОТОВКЕ ПУБЛИЧНЫХ ДОКЛАДОВ </vt:lpstr>
      <vt:lpstr>Требованиями к качеству информации, включаемой в Публичный доклад, являются: </vt:lpstr>
      <vt:lpstr>Требованиями к качеству информации, включаемой в Публичный доклад, являются: </vt:lpstr>
      <vt:lpstr>Структура Публичного доклада </vt:lpstr>
      <vt:lpstr>Для чего предназначен публичный доклад директора?</vt:lpstr>
      <vt:lpstr>Публичный доклад директора предназначен</vt:lpstr>
      <vt:lpstr>Публичный доклад директора предназначен</vt:lpstr>
      <vt:lpstr>Функции Публичного Доклада :  </vt:lpstr>
      <vt:lpstr>Целевые группы Публичного Доклада :  </vt:lpstr>
      <vt:lpstr>Целевые группы Публичного Доклада :  </vt:lpstr>
      <vt:lpstr>Публичный доклад должен отвечать на следующие вопросы: </vt:lpstr>
      <vt:lpstr> Публичный доклад отвечает на следующие вопросы: </vt:lpstr>
      <vt:lpstr>А также: </vt:lpstr>
      <vt:lpstr>Примерная структура ПД </vt:lpstr>
      <vt:lpstr>Что дает предлагаемая структура ПД</vt:lpstr>
      <vt:lpstr>Информационные источники</vt:lpstr>
      <vt:lpstr>   1.Оценка жизненной ситуации в микрорайоне с точки зрения определения места ОО в социуме.   </vt:lpstr>
      <vt:lpstr>Презентация PowerPoint</vt:lpstr>
      <vt:lpstr>   2. Общая характеристика ОО    </vt:lpstr>
      <vt:lpstr>Презентация PowerPoint</vt:lpstr>
      <vt:lpstr>Презентация PowerPoint</vt:lpstr>
      <vt:lpstr>Презентация PowerPoint</vt:lpstr>
      <vt:lpstr>   3. Школа – безопасная среда развития ребенка на всем периоде обучения.   </vt:lpstr>
      <vt:lpstr>   3. Школа – безопасная среда развития ребенка на всем периоде обучения.  А ТАКЖЕ:   </vt:lpstr>
      <vt:lpstr>Презентация PowerPoint</vt:lpstr>
      <vt:lpstr>Презентация PowerPoint</vt:lpstr>
      <vt:lpstr>  4.Учебно-воспитательный процесс в школе. </vt:lpstr>
      <vt:lpstr>  4.Учебно-воспитательный процесс в школе. </vt:lpstr>
      <vt:lpstr>Презентация PowerPoint</vt:lpstr>
      <vt:lpstr>Презентация PowerPoint</vt:lpstr>
      <vt:lpstr>  5.Оценка степени достижений школы.</vt:lpstr>
      <vt:lpstr>Презентация PowerPoint</vt:lpstr>
      <vt:lpstr>Презентация PowerPoint</vt:lpstr>
      <vt:lpstr>  6.Ресурсное обеспечение и эффективность его</vt:lpstr>
      <vt:lpstr>  6.Ресурсное обеспечение и эффективность его</vt:lpstr>
      <vt:lpstr>  6.Ресурсное обеспечение и эффективность его</vt:lpstr>
      <vt:lpstr>  6.Ресурсное обеспечение и эффективность его</vt:lpstr>
      <vt:lpstr>  Рекомендуется включить следующие разделы: (ЗАЧЕМ? – Обсудим?)</vt:lpstr>
      <vt:lpstr>  Рекомендуется включить следующий раздел: (ЗАЧЕМ? – Обсудим?)</vt:lpstr>
      <vt:lpstr>   Публикация, презентация и распространение Доклада </vt:lpstr>
      <vt:lpstr>   Публикация презентация и распространение Доклада </vt:lpstr>
      <vt:lpstr>   Публикация, презентация и распространение Доклада </vt:lpstr>
      <vt:lpstr>  ОБРАТНАЯ СВЯЗЬ:   Оценка Публичного Доклада: </vt:lpstr>
      <vt:lpstr>  ОБРАТНАЯ СВЯЗЬ: Оценка состояния школы: </vt:lpstr>
      <vt:lpstr>Публичный доклад и УС</vt:lpstr>
      <vt:lpstr>ВОПРОСЫ для проведения анкеты (обратная связь) </vt:lpstr>
      <vt:lpstr>ВОПРОСЫ для проведения анкеты (обратная связь) </vt:lpstr>
      <vt:lpstr>Предостережение!</vt:lpstr>
      <vt:lpstr>    Часть 2.  ПУБЛИЧНЫЙ ДОКЛАД КАК ИМИДЖЕВАЯ СОСТАВЛЯЮЩАЯ  В РЕГИОНАЛЬНОЙ СИСТЕМЕ ОБРАЗОВАНИЯ   </vt:lpstr>
      <vt:lpstr>ВНИМАНИЕ:</vt:lpstr>
      <vt:lpstr>  ИМИДЖ   </vt:lpstr>
      <vt:lpstr>Соотношение понятий</vt:lpstr>
      <vt:lpstr>   Бренд, имидж, репутация - нематериальные активы  организации.  Поэтому для каждой организации, в том числе, работающей в сфере образования, необходимо осуществлять целенаправленную работу по формированию собственного имиджа.  </vt:lpstr>
      <vt:lpstr>Презентация PowerPoint</vt:lpstr>
      <vt:lpstr>          4 причины необходимости формирования имиджа ОО (по Сухаревой О.)  1. Конкуренция среди образовательных учреждений одной территории в борьбе за набор учащихся и сохранение контингента 2. Позитивный имидж облегчает доступ к лучшим ресурсам из возможных: финансовым, информационным, человеческим и т.д.; 3. ОУ становится более привлекательным для педагогов, так как гарантирует обеспечение стабильности и социальной защиты, удовлетворенность трудом и профессиональное развитие 4. Эффект приобретения определенной силы – в том смысле, что создает запас доверия ко всему происходящему в стенах учреждения, в том числе к инновационным процессам.          </vt:lpstr>
      <vt:lpstr>      Семикомпонентная модель корпоративного имиджа  Богданов Е., Зазыкин В. - Психологические основы «Паблик рилейшнз». Год: 2003 Автор: Богданов Е., Зазыкин В. Жанр: Пособие Издательство: Питер ISBN: 5-88782-382-8)  1. Внешняя атрибутика 2. Финансовое благополучие. 3. Имидж руководителя и его команды. 4. Имидж персонала.  5. Качество деятельности, образ продукции или услуги. 6. Дизайн помещений. 7. Деловые коммуникации организации и персонала. </vt:lpstr>
      <vt:lpstr>      И.Р. Лазаренко добавляет 8. Позиционирование образовательного учреждения,  включающий мотивационно-целевой, содержательный, технологический компоненты       </vt:lpstr>
      <vt:lpstr> Два первостепенных вопроса руководителя 1. Как и чем мотивировать учителя, чтобы избежать текучести?   2. Как создать стабильный работоспособный коллектив педагогов-единомышленников, чтобы создать положительный имидж и закрепить за школой позитивную репутацию?    </vt:lpstr>
      <vt:lpstr>СПАСИБО ЗА ВНИМАНИЕ!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</dc:creator>
  <cp:lastModifiedBy>Валентина Геннадьевна Константинова</cp:lastModifiedBy>
  <cp:revision>222</cp:revision>
  <dcterms:created xsi:type="dcterms:W3CDTF">2011-08-25T06:09:31Z</dcterms:created>
  <dcterms:modified xsi:type="dcterms:W3CDTF">2016-02-29T08:47:28Z</dcterms:modified>
</cp:coreProperties>
</file>