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20"/>
  </p:notesMasterIdLst>
  <p:sldIdLst>
    <p:sldId id="256" r:id="rId2"/>
    <p:sldId id="327" r:id="rId3"/>
    <p:sldId id="329" r:id="rId4"/>
    <p:sldId id="328" r:id="rId5"/>
    <p:sldId id="325" r:id="rId6"/>
    <p:sldId id="316" r:id="rId7"/>
    <p:sldId id="317" r:id="rId8"/>
    <p:sldId id="318" r:id="rId9"/>
    <p:sldId id="319" r:id="rId10"/>
    <p:sldId id="320" r:id="rId11"/>
    <p:sldId id="286" r:id="rId12"/>
    <p:sldId id="278" r:id="rId13"/>
    <p:sldId id="279" r:id="rId14"/>
    <p:sldId id="287" r:id="rId15"/>
    <p:sldId id="283" r:id="rId16"/>
    <p:sldId id="284" r:id="rId17"/>
    <p:sldId id="285" r:id="rId18"/>
    <p:sldId id="298" r:id="rId19"/>
  </p:sldIdLst>
  <p:sldSz cx="9144000" cy="6858000" type="screen4x3"/>
  <p:notesSz cx="6858000" cy="9144000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399FF"/>
    <a:srgbClr val="0000FF"/>
    <a:srgbClr val="3366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301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3012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301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301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4301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fld id="{12F09790-EB5B-43DD-8A5F-D2A267B382E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387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87701DA-EAE1-4009-B566-C2BCD4D0DE91}" type="slidenum">
              <a:rPr lang="en-GB"/>
              <a:pPr/>
              <a:t>4</a:t>
            </a:fld>
            <a:endParaRPr lang="en-GB"/>
          </a:p>
        </p:txBody>
      </p:sp>
      <p:sp>
        <p:nvSpPr>
          <p:cNvPr id="9420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42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964E2-E369-4F07-AD38-EA06687A02F3}" type="slidenum">
              <a:rPr lang="en-GB"/>
              <a:pPr/>
              <a:t>5</a:t>
            </a:fld>
            <a:endParaRPr lang="en-GB"/>
          </a:p>
        </p:txBody>
      </p:sp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974F4E-F1EB-496A-B146-B41FC515E6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BA7953-87D5-4392-B988-F8B2ACCFE52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FF1523-8CD2-4E32-A232-73900B05BC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5611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6E0F7AA-08AA-4EF9-B6CD-8EE5CA9ED6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510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3903663"/>
            <a:ext cx="8229600" cy="21526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B17F9FE-FDB1-4EF7-9F44-1038A51396A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0E9641-6D04-46A5-865F-D6EF164286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C2A299-A788-4247-AA49-91FCC40B8D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BE6FC5-5C09-474A-B977-2B04CF96CC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0384E9-F2C1-4BC1-9B15-E2A431BB2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512672D-F480-4A8A-912B-3A98A57426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60206B-4FD4-4DB4-AFBC-2B9A6EC5718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B13E73-B652-4B7D-BDF7-90F0C3952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A801B5C-E9BD-4F83-A5A9-4B739520090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9F0396B-71F3-4F1B-AADB-7FADFA6737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ng_gold@mail.r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971600" y="2204864"/>
            <a:ext cx="7239000" cy="2807766"/>
          </a:xfrm>
        </p:spPr>
        <p:txBody>
          <a:bodyPr>
            <a:normAutofit fontScale="90000"/>
          </a:bodyPr>
          <a:lstStyle/>
          <a:p>
            <a:r>
              <a:rPr lang="ru-RU" sz="4800" i="1" dirty="0" smtClean="0">
                <a:solidFill>
                  <a:schemeClr val="tx1"/>
                </a:solidFill>
              </a:rPr>
              <a:t>Стратегический менеджмент</a:t>
            </a:r>
            <a:br>
              <a:rPr lang="ru-RU" sz="4800" i="1" dirty="0" smtClean="0">
                <a:solidFill>
                  <a:schemeClr val="tx1"/>
                </a:solidFill>
              </a:rPr>
            </a:br>
            <a:r>
              <a:rPr lang="ru-RU" sz="4800" i="1" dirty="0" smtClean="0">
                <a:solidFill>
                  <a:schemeClr val="tx1"/>
                </a:solidFill>
              </a:rPr>
              <a:t/>
            </a:r>
            <a:br>
              <a:rPr lang="ru-RU" sz="4800" i="1" dirty="0" smtClean="0">
                <a:solidFill>
                  <a:schemeClr val="tx1"/>
                </a:solidFill>
              </a:rPr>
            </a:br>
            <a:r>
              <a:rPr lang="ru-RU" sz="4800" i="1" dirty="0" smtClean="0">
                <a:solidFill>
                  <a:schemeClr val="tx1"/>
                </a:solidFill>
              </a:rPr>
              <a:t/>
            </a:r>
            <a:br>
              <a:rPr lang="ru-RU" sz="4800" i="1" dirty="0" smtClean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>Золотарева Ангелина Викторовна</a:t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en-US" sz="2400" i="1" dirty="0" smtClean="0">
                <a:solidFill>
                  <a:schemeClr val="tx1"/>
                </a:solidFill>
                <a:hlinkClick r:id="rId2"/>
              </a:rPr>
              <a:t>ang_gold@mail.ru</a:t>
            </a:r>
            <a:r>
              <a:rPr lang="en-US" sz="2400" i="1" dirty="0" smtClean="0">
                <a:solidFill>
                  <a:schemeClr val="tx1"/>
                </a:solidFill>
              </a:rPr>
              <a:t/>
            </a:r>
            <a:br>
              <a:rPr lang="en-US" sz="2400" i="1" dirty="0" smtClean="0">
                <a:solidFill>
                  <a:schemeClr val="tx1"/>
                </a:solidFill>
              </a:rPr>
            </a:br>
            <a:endParaRPr lang="ru-RU" sz="4800" dirty="0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2D5CD3B1-30A8-4892-8311-A44BE0DE20C0}" type="slidenum">
              <a:rPr lang="ru-RU"/>
              <a:pPr/>
              <a:t>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2"/>
                </a:solidFill>
              </a:rPr>
              <a:t>Технология </a:t>
            </a:r>
            <a:r>
              <a:rPr lang="ru-RU" sz="4000" b="1" dirty="0" smtClean="0">
                <a:solidFill>
                  <a:schemeClr val="accent2"/>
                </a:solidFill>
              </a:rPr>
              <a:t>стратегического планирования</a:t>
            </a:r>
            <a:endParaRPr lang="ru-RU" sz="4000" b="1" dirty="0">
              <a:solidFill>
                <a:schemeClr val="accent2"/>
              </a:solidFill>
            </a:endParaRP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xfrm>
            <a:off x="395537" y="1600200"/>
            <a:ext cx="8424936" cy="499745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1. </a:t>
            </a:r>
            <a:r>
              <a:rPr lang="ru-RU" sz="2400" dirty="0">
                <a:solidFill>
                  <a:srgbClr val="CC0000"/>
                </a:solidFill>
              </a:rPr>
              <a:t>Анализ внешней и внутренней среды</a:t>
            </a:r>
            <a:r>
              <a:rPr lang="ru-RU" sz="2400" dirty="0"/>
              <a:t> – выявление возможностей и угроз внешней среды, сильных и слабых сторон деятельности </a:t>
            </a:r>
            <a:r>
              <a:rPr lang="ru-RU" sz="2400" dirty="0" smtClean="0"/>
              <a:t>ОО.</a:t>
            </a:r>
            <a:endParaRPr lang="ru-RU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2. </a:t>
            </a:r>
            <a:r>
              <a:rPr lang="ru-RU" sz="2400" dirty="0">
                <a:solidFill>
                  <a:srgbClr val="CC0000"/>
                </a:solidFill>
              </a:rPr>
              <a:t>Подготовка аналитической справки</a:t>
            </a:r>
            <a:r>
              <a:rPr lang="ru-RU" sz="2400" dirty="0"/>
              <a:t> об исходном состоянии деятельности </a:t>
            </a:r>
            <a:r>
              <a:rPr lang="ru-RU" sz="2400" dirty="0"/>
              <a:t>ОО.</a:t>
            </a:r>
            <a:endParaRPr lang="ru-RU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3. </a:t>
            </a:r>
            <a:r>
              <a:rPr lang="ru-RU" sz="2400" dirty="0">
                <a:solidFill>
                  <a:srgbClr val="CC0000"/>
                </a:solidFill>
              </a:rPr>
              <a:t>Формирование концепции развития</a:t>
            </a:r>
            <a:r>
              <a:rPr lang="ru-RU" sz="2400" dirty="0"/>
              <a:t> УДОД.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4. </a:t>
            </a:r>
            <a:r>
              <a:rPr lang="ru-RU" sz="2400" dirty="0">
                <a:solidFill>
                  <a:srgbClr val="CC0000"/>
                </a:solidFill>
              </a:rPr>
              <a:t>Обсуждение и утверждение концепции в коллективе</a:t>
            </a:r>
            <a:r>
              <a:rPr lang="ru-RU" sz="2400" dirty="0"/>
              <a:t>, разработка целей первого этапа реализации концепции развития </a:t>
            </a:r>
            <a:r>
              <a:rPr lang="ru-RU" sz="2400" dirty="0"/>
              <a:t>ОО.</a:t>
            </a:r>
            <a:endParaRPr lang="ru-RU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5. </a:t>
            </a:r>
            <a:r>
              <a:rPr lang="ru-RU" sz="2400" dirty="0">
                <a:solidFill>
                  <a:srgbClr val="CC0000"/>
                </a:solidFill>
              </a:rPr>
              <a:t>Составление плана действий (программы)</a:t>
            </a:r>
            <a:r>
              <a:rPr lang="ru-RU" sz="2400" dirty="0">
                <a:solidFill>
                  <a:schemeClr val="hlink"/>
                </a:solidFill>
              </a:rPr>
              <a:t> </a:t>
            </a:r>
            <a:r>
              <a:rPr lang="ru-RU" sz="2400" dirty="0"/>
              <a:t>по реализации концепции развития </a:t>
            </a:r>
            <a:r>
              <a:rPr lang="ru-RU" sz="2400" dirty="0"/>
              <a:t>ОО.</a:t>
            </a:r>
            <a:endParaRPr lang="ru-RU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 dirty="0"/>
              <a:t>6. </a:t>
            </a:r>
            <a:r>
              <a:rPr lang="ru-RU" sz="2400" dirty="0">
                <a:solidFill>
                  <a:srgbClr val="CC0000"/>
                </a:solidFill>
              </a:rPr>
              <a:t>Внедрение и отслеживание результатов</a:t>
            </a:r>
            <a:r>
              <a:rPr lang="ru-RU" sz="2400" dirty="0"/>
              <a:t> реализации концепции, анализ этих результатов, </a:t>
            </a:r>
            <a:r>
              <a:rPr lang="ru-RU" sz="2400" dirty="0">
                <a:solidFill>
                  <a:srgbClr val="CC0000"/>
                </a:solidFill>
              </a:rPr>
              <a:t>корректировка</a:t>
            </a:r>
            <a:r>
              <a:rPr lang="ru-RU" sz="2400" dirty="0">
                <a:solidFill>
                  <a:schemeClr val="hlink"/>
                </a:solidFill>
              </a:rPr>
              <a:t> </a:t>
            </a:r>
            <a:r>
              <a:rPr lang="ru-RU" sz="2400" dirty="0"/>
              <a:t>концепции развития </a:t>
            </a:r>
            <a:r>
              <a:rPr lang="ru-RU" sz="2400" dirty="0"/>
              <a:t>ОО. </a:t>
            </a:r>
            <a:endParaRPr lang="ru-RU" sz="2400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0E8A7-DF00-4CBA-A744-E14672217890}" type="slidenum">
              <a:rPr lang="ru-RU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6600"/>
                </a:solidFill>
              </a:rPr>
              <a:t>1 этап – анализ внешней и внутренней среды </a:t>
            </a:r>
            <a:r>
              <a:rPr lang="ru-RU" dirty="0" smtClean="0">
                <a:solidFill>
                  <a:srgbClr val="006600"/>
                </a:solidFill>
              </a:rPr>
              <a:t>организации</a:t>
            </a:r>
            <a:endParaRPr lang="ru-RU" dirty="0">
              <a:solidFill>
                <a:srgbClr val="006600"/>
              </a:solidFill>
            </a:endParaRP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628800"/>
            <a:ext cx="8183880" cy="31683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000" dirty="0"/>
              <a:t>Анализ</a:t>
            </a:r>
            <a:r>
              <a:rPr lang="ru-RU" sz="2000" b="1" dirty="0"/>
              <a:t> внешней среды </a:t>
            </a:r>
            <a:r>
              <a:rPr lang="ru-RU" sz="2000" dirty="0"/>
              <a:t>ведет к </a:t>
            </a:r>
            <a:r>
              <a:rPr lang="ru-RU" sz="2000" dirty="0" smtClean="0"/>
              <a:t>установлению:</a:t>
            </a:r>
          </a:p>
          <a:p>
            <a:pPr>
              <a:lnSpc>
                <a:spcPct val="90000"/>
              </a:lnSpc>
            </a:pPr>
            <a:r>
              <a:rPr lang="ru-RU" sz="2000" b="1" dirty="0" smtClean="0"/>
              <a:t>Возможностей - </a:t>
            </a:r>
            <a:r>
              <a:rPr lang="ru-RU" sz="2000" dirty="0" smtClean="0"/>
              <a:t>какие дополнительные возможности могут быть реализованы в течение этого стратегического периода</a:t>
            </a:r>
          </a:p>
          <a:p>
            <a:pPr>
              <a:lnSpc>
                <a:spcPct val="90000"/>
              </a:lnSpc>
            </a:pPr>
            <a:r>
              <a:rPr lang="ru-RU" sz="2000" b="1" dirty="0" smtClean="0"/>
              <a:t>Угроз - </a:t>
            </a:r>
            <a:r>
              <a:rPr lang="ru-RU" sz="2000" dirty="0" smtClean="0"/>
              <a:t>что </a:t>
            </a:r>
            <a:r>
              <a:rPr lang="ru-RU" sz="2000" dirty="0"/>
              <a:t>может помешать выполнению поставленных целей </a:t>
            </a:r>
            <a:r>
              <a:rPr lang="ru-RU" sz="2000" dirty="0" smtClean="0"/>
              <a:t>и. </a:t>
            </a:r>
            <a:endParaRPr lang="ru-RU" sz="2000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F3033-1E6D-494B-A652-D865FAC51318}" type="slidenum">
              <a:rPr lang="ru-RU"/>
              <a:pPr/>
              <a:t>11</a:t>
            </a:fld>
            <a:endParaRPr lang="ru-RU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95536" y="3645024"/>
            <a:ext cx="8183880" cy="288032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Внутренняя среда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анализируется на предмет ее сильных  и слабых сторон в отношении поставленный стратегических целей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Сильные стороны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виды деятельности, которые организация выполняет хорошо, или ресурсы, которые она контролирует.</a:t>
            </a:r>
          </a:p>
          <a:p>
            <a:pPr marL="265176" marR="0" lvl="0" indent="-265176" algn="l" defTabSz="914400" rtl="0" eaLnBrk="1" fontAlgn="auto" latinLnBrk="0" hangingPunct="1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Слабые стороны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виды деятельности, которые организация выполняет плохо, или ресурсы, в которых она нуждается, но не обладает ими.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6600"/>
                </a:solidFill>
              </a:rPr>
              <a:t>SWOT</a:t>
            </a:r>
            <a:r>
              <a:rPr lang="ru-RU" dirty="0">
                <a:solidFill>
                  <a:srgbClr val="006600"/>
                </a:solidFill>
              </a:rPr>
              <a:t>-анализ</a:t>
            </a:r>
          </a:p>
        </p:txBody>
      </p:sp>
      <p:graphicFrame>
        <p:nvGraphicFramePr>
          <p:cNvPr id="107560" name="Group 40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456113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48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Возможности внешней среды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Угрозы внешней среды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4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Сильные стороны организации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Поле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СиВ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Поле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СиУ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Слабые стороны организации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Поле 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СлВ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Поле</a:t>
                      </a: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СлУ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8714A-2571-40F6-864D-814BE5C69ED1}" type="slidenum">
              <a:rPr lang="ru-RU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83880" cy="763528"/>
          </a:xfrm>
        </p:spPr>
        <p:txBody>
          <a:bodyPr/>
          <a:lstStyle/>
          <a:p>
            <a:r>
              <a:rPr lang="ru-RU" dirty="0">
                <a:solidFill>
                  <a:srgbClr val="006600"/>
                </a:solidFill>
              </a:rPr>
              <a:t>2 этап - Выбор стратегии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268760"/>
            <a:ext cx="8327896" cy="54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dirty="0"/>
              <a:t>Существует несколько базисных стратегий:</a:t>
            </a:r>
          </a:p>
          <a:p>
            <a:pPr>
              <a:lnSpc>
                <a:spcPct val="90000"/>
              </a:lnSpc>
            </a:pPr>
            <a:r>
              <a:rPr lang="ru-RU" dirty="0">
                <a:solidFill>
                  <a:srgbClr val="CC0000"/>
                </a:solidFill>
              </a:rPr>
              <a:t>Стратегия концентрированного роста</a:t>
            </a:r>
            <a:r>
              <a:rPr lang="ru-RU" dirty="0"/>
              <a:t>, связана с изменением продукта – усилением позиции на рынке (развитием маркетинговых усилий), поиск новых рынков, развития продукта ( качественного изменения или прироста</a:t>
            </a:r>
            <a:r>
              <a:rPr lang="ru-RU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CC0000"/>
                </a:solidFill>
              </a:rPr>
              <a:t>Стратегия интегрированного роста</a:t>
            </a:r>
            <a:r>
              <a:rPr lang="ru-RU" dirty="0" smtClean="0"/>
              <a:t>  - предполагает расширение организации путем добавления новых структур.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CC0000"/>
                </a:solidFill>
              </a:rPr>
              <a:t>Стратегия диверсифицированного роста</a:t>
            </a:r>
            <a:r>
              <a:rPr lang="ru-RU" dirty="0" smtClean="0"/>
              <a:t> -  предполагает поиск дополнительных услуг, технологий или возможностей производства нового продукта.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srgbClr val="CC0000"/>
                </a:solidFill>
              </a:rPr>
              <a:t>Стратегия сокращения</a:t>
            </a:r>
            <a:r>
              <a:rPr lang="ru-RU" dirty="0" smtClean="0"/>
              <a:t> – предполагает структурную перестройку, закрытие подразделений вплоть до ликвидации организации</a:t>
            </a:r>
          </a:p>
          <a:p>
            <a:pPr>
              <a:lnSpc>
                <a:spcPct val="90000"/>
              </a:lnSpc>
            </a:pPr>
            <a:endParaRPr lang="ru-RU" dirty="0" smtClean="0"/>
          </a:p>
          <a:p>
            <a:pPr>
              <a:lnSpc>
                <a:spcPct val="90000"/>
              </a:lnSpc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17BD3-18FB-41F0-B614-CABE4C47F94A}" type="slidenum">
              <a:rPr lang="ru-RU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6600"/>
                </a:solidFill>
              </a:rPr>
              <a:t>Разработка стратегических целей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988840"/>
            <a:ext cx="8183880" cy="3600400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Содержит:</a:t>
            </a:r>
          </a:p>
          <a:p>
            <a:r>
              <a:rPr lang="ru-RU" dirty="0"/>
              <a:t>определение/уточнение миссии организации (предназначения, смысла существования организации);</a:t>
            </a:r>
          </a:p>
          <a:p>
            <a:r>
              <a:rPr lang="ru-RU" dirty="0"/>
              <a:t>формулирование стратегического намерения; </a:t>
            </a:r>
          </a:p>
          <a:p>
            <a:r>
              <a:rPr lang="ru-RU" dirty="0"/>
              <a:t>постановка стратегических целей. 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77258-E8A3-43B0-89A3-471069812FFF}" type="slidenum">
              <a:rPr lang="ru-RU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6600"/>
                </a:solidFill>
              </a:rPr>
              <a:t>3 этап - Формирование концепции развития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00808"/>
            <a:ext cx="8183880" cy="3384376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dirty="0"/>
              <a:t>Концепция развития должна содержать:</a:t>
            </a:r>
          </a:p>
          <a:p>
            <a:pPr>
              <a:lnSpc>
                <a:spcPct val="90000"/>
              </a:lnSpc>
            </a:pPr>
            <a:r>
              <a:rPr lang="ru-RU" dirty="0"/>
              <a:t>Цель развития;</a:t>
            </a:r>
          </a:p>
          <a:p>
            <a:pPr>
              <a:lnSpc>
                <a:spcPct val="90000"/>
              </a:lnSpc>
            </a:pPr>
            <a:r>
              <a:rPr lang="ru-RU" dirty="0"/>
              <a:t>Принципы развития;</a:t>
            </a:r>
          </a:p>
          <a:p>
            <a:pPr>
              <a:lnSpc>
                <a:spcPct val="90000"/>
              </a:lnSpc>
            </a:pPr>
            <a:r>
              <a:rPr lang="ru-RU" dirty="0"/>
              <a:t>Идеи развития;</a:t>
            </a:r>
          </a:p>
          <a:p>
            <a:pPr>
              <a:lnSpc>
                <a:spcPct val="90000"/>
              </a:lnSpc>
            </a:pPr>
            <a:r>
              <a:rPr lang="ru-RU" dirty="0"/>
              <a:t>Основные направления развития;</a:t>
            </a:r>
          </a:p>
          <a:p>
            <a:pPr>
              <a:lnSpc>
                <a:spcPct val="90000"/>
              </a:lnSpc>
            </a:pPr>
            <a:r>
              <a:rPr lang="ru-RU" dirty="0"/>
              <a:t>Ожидаемый результат;</a:t>
            </a:r>
          </a:p>
          <a:p>
            <a:pPr>
              <a:lnSpc>
                <a:spcPct val="90000"/>
              </a:lnSpc>
            </a:pPr>
            <a:r>
              <a:rPr lang="ru-RU" dirty="0"/>
              <a:t>Критерии оценки результата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84FB-3389-4A42-8669-CAA2103CF70E}" type="slidenum">
              <a:rPr lang="ru-RU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76672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6600"/>
                </a:solidFill>
              </a:rPr>
              <a:t>4 этап – разработка условий реализации концепции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16832"/>
            <a:ext cx="8183880" cy="396044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800" dirty="0"/>
              <a:t>В систему условий реализации концепции могут войти следующие условия: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Организационные;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Кадровые;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Научно-методические;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Материально-технические;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Финансово-экономические;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Мотивационные;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Информационные;</a:t>
            </a:r>
          </a:p>
          <a:p>
            <a:pPr>
              <a:lnSpc>
                <a:spcPct val="80000"/>
              </a:lnSpc>
            </a:pPr>
            <a:r>
              <a:rPr lang="ru-RU" sz="2800" dirty="0"/>
              <a:t>Нормативные условия.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C36C0-4D23-4926-9BBB-51732016F6F4}" type="slidenum">
              <a:rPr lang="ru-RU"/>
              <a:pPr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006600"/>
                </a:solidFill>
              </a:rPr>
              <a:t>5 этап – разработка программы реализации концепции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ru-RU" sz="2800" dirty="0"/>
              <a:t>	</a:t>
            </a:r>
            <a:r>
              <a:rPr lang="ru-RU" dirty="0"/>
              <a:t>должна содержать информацию о сроках, содержании и формах основных дел, направленных на реализацию идей и направлений развития,  ответственных за их выполнение, а также мероприятий по организации мониторинга реализации программы развития </a:t>
            </a:r>
            <a:r>
              <a:rPr lang="ru-RU" dirty="0" smtClean="0"/>
              <a:t>организации.</a:t>
            </a:r>
            <a:endParaRPr lang="ru-RU" dirty="0"/>
          </a:p>
        </p:txBody>
      </p:sp>
      <p:sp>
        <p:nvSpPr>
          <p:cNvPr id="5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82F1F-FA4A-4C25-B25B-B6D9EE5453BC}" type="slidenum">
              <a:rPr lang="ru-RU"/>
              <a:pPr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/>
              <a:t>Стратегическая программа  развития учреждения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Программа развития учреждения – это документ, представляющий единую, целостную модель совместной деятельности всего коллектива учреждения и определяющий: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CC0000"/>
                </a:solidFill>
              </a:rPr>
              <a:t>исходное состояние системы</a:t>
            </a:r>
            <a:r>
              <a:rPr lang="ru-RU" sz="2400"/>
              <a:t> (зафиксированный достигнутый уровень жизнедеятельности учреждения и проблемный анализ состояния);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CC0000"/>
                </a:solidFill>
              </a:rPr>
              <a:t>образ желаемого будущего</a:t>
            </a:r>
            <a:r>
              <a:rPr lang="ru-RU" sz="2400"/>
              <a:t> состояния этой системы (концепция развития); </a:t>
            </a:r>
          </a:p>
          <a:p>
            <a:pPr>
              <a:lnSpc>
                <a:spcPct val="90000"/>
              </a:lnSpc>
            </a:pPr>
            <a:r>
              <a:rPr lang="ru-RU" sz="2400">
                <a:solidFill>
                  <a:srgbClr val="CC0000"/>
                </a:solidFill>
              </a:rPr>
              <a:t>состав и структуру действий по переходу</a:t>
            </a:r>
            <a:r>
              <a:rPr lang="ru-RU" sz="2400"/>
              <a:t> от настоящего к будущему  (программа реализации концепции)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3C563-39D4-4D35-9A0E-110939EDA92A}" type="slidenum">
              <a:rPr lang="ru-RU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9641-6D04-46A5-865F-D6EF164286C5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3501008"/>
            <a:ext cx="8351391" cy="3167062"/>
          </a:xfrm>
          <a:prstGeom prst="rect">
            <a:avLst/>
          </a:prstGeom>
          <a:solidFill>
            <a:srgbClr val="00FFFF">
              <a:alpha val="50000"/>
            </a:srgbClr>
          </a:solidFill>
          <a:ln w="5724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lnSpc>
                <a:spcPct val="80000"/>
              </a:lnSpc>
            </a:pPr>
            <a:r>
              <a:rPr lang="ru-RU" b="1" dirty="0" smtClean="0">
                <a:solidFill>
                  <a:srgbClr val="FF0000"/>
                </a:solidFill>
              </a:rPr>
              <a:t>Стратегия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это долгосрочное, качественно определенное </a:t>
            </a:r>
          </a:p>
          <a:p>
            <a:pPr algn="l">
              <a:lnSpc>
                <a:spcPct val="80000"/>
              </a:lnSpc>
            </a:pPr>
            <a:r>
              <a:rPr lang="ru-RU" dirty="0"/>
              <a:t>н</a:t>
            </a:r>
            <a:r>
              <a:rPr lang="ru-RU" dirty="0" smtClean="0"/>
              <a:t>аправление развития организации, касающееся сферы, </a:t>
            </a:r>
          </a:p>
          <a:p>
            <a:pPr algn="l">
              <a:lnSpc>
                <a:spcPct val="80000"/>
              </a:lnSpc>
            </a:pPr>
            <a:r>
              <a:rPr lang="ru-RU" dirty="0" smtClean="0"/>
              <a:t>средств и формы ее деятельности, системы взаимоотношений </a:t>
            </a:r>
          </a:p>
          <a:p>
            <a:pPr algn="l">
              <a:lnSpc>
                <a:spcPct val="80000"/>
              </a:lnSpc>
            </a:pPr>
            <a:r>
              <a:rPr lang="ru-RU" dirty="0" smtClean="0"/>
              <a:t>внутри организации, а также позиции организации в окружающей </a:t>
            </a:r>
          </a:p>
          <a:p>
            <a:pPr algn="l">
              <a:lnSpc>
                <a:spcPct val="80000"/>
              </a:lnSpc>
            </a:pPr>
            <a:r>
              <a:rPr lang="ru-RU" dirty="0" smtClean="0"/>
              <a:t>среде, приводящее организацию к ее целям</a:t>
            </a:r>
          </a:p>
          <a:p>
            <a:pPr algn="l">
              <a:lnSpc>
                <a:spcPct val="80000"/>
              </a:lnSpc>
            </a:pPr>
            <a:endParaRPr lang="ru-RU" dirty="0" smtClean="0"/>
          </a:p>
          <a:p>
            <a:pPr algn="l">
              <a:lnSpc>
                <a:spcPct val="80000"/>
              </a:lnSpc>
            </a:pPr>
            <a:endParaRPr lang="ru-RU" dirty="0" smtClean="0"/>
          </a:p>
          <a:p>
            <a:pPr algn="l">
              <a:lnSpc>
                <a:spcPct val="80000"/>
              </a:lnSpc>
            </a:pPr>
            <a:r>
              <a:rPr lang="ru-RU" b="1" dirty="0" smtClean="0">
                <a:solidFill>
                  <a:srgbClr val="FF0000"/>
                </a:solidFill>
              </a:rPr>
              <a:t>Главная задача стратегии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перевести организацию </a:t>
            </a:r>
          </a:p>
          <a:p>
            <a:pPr algn="l">
              <a:lnSpc>
                <a:spcPct val="80000"/>
              </a:lnSpc>
            </a:pPr>
            <a:r>
              <a:rPr lang="ru-RU" dirty="0" smtClean="0"/>
              <a:t>из настоящего в желаемое будущее</a:t>
            </a:r>
            <a:endParaRPr lang="ru-RU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67544" y="260648"/>
            <a:ext cx="8316912" cy="3168650"/>
          </a:xfrm>
          <a:prstGeom prst="rect">
            <a:avLst/>
          </a:prstGeom>
          <a:solidFill>
            <a:srgbClr val="00FFFF">
              <a:alpha val="50000"/>
            </a:srgbClr>
          </a:solidFill>
          <a:ln w="5724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565969" y="359073"/>
            <a:ext cx="1366837" cy="360363"/>
          </a:xfrm>
          <a:prstGeom prst="actionButtonBlank">
            <a:avLst/>
          </a:prstGeom>
          <a:solidFill>
            <a:srgbClr val="99CC00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solidFill>
                  <a:srgbClr val="000000"/>
                </a:solidFill>
              </a:rPr>
              <a:t>Стратегия</a:t>
            </a:r>
            <a:endParaRPr lang="en-GB" sz="1600" b="1" dirty="0">
              <a:solidFill>
                <a:srgbClr val="000000"/>
              </a:solidFill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979712" y="286048"/>
            <a:ext cx="6722194" cy="1017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</a:rPr>
              <a:t>«Стратегия</a:t>
            </a:r>
            <a:r>
              <a:rPr lang="ru-RU" sz="1200" dirty="0" smtClean="0">
                <a:solidFill>
                  <a:srgbClr val="000000"/>
                </a:solidFill>
              </a:rPr>
              <a:t> - это широкая концепция того, как должны быть использованы ресурсы для максимизации достижения целей... Различие между целыми и стратегией состоит в том, что первые означают состояние, тогда как вторая - процесс его достижения</a:t>
            </a:r>
            <a:r>
              <a:rPr lang="en-GB" sz="1200" dirty="0" smtClean="0">
                <a:solidFill>
                  <a:srgbClr val="000000"/>
                </a:solidFill>
              </a:rPr>
              <a:t>»</a:t>
            </a:r>
            <a:endParaRPr lang="en-GB" sz="1200" dirty="0">
              <a:solidFill>
                <a:srgbClr val="000000"/>
              </a:solidFill>
            </a:endParaRPr>
          </a:p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err="1">
                <a:solidFill>
                  <a:srgbClr val="000000"/>
                </a:solidFill>
              </a:rPr>
              <a:t>Дж</a:t>
            </a:r>
            <a:r>
              <a:rPr lang="en-GB" sz="1200" b="1" dirty="0">
                <a:solidFill>
                  <a:srgbClr val="000000"/>
                </a:solidFill>
              </a:rPr>
              <a:t>. </a:t>
            </a:r>
            <a:r>
              <a:rPr lang="en-GB" sz="1200" b="1" dirty="0" err="1">
                <a:solidFill>
                  <a:srgbClr val="000000"/>
                </a:solidFill>
              </a:rPr>
              <a:t>О’Шонесси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979712" y="1151236"/>
            <a:ext cx="6722194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</a:rPr>
              <a:t>Стратегия</a:t>
            </a:r>
            <a:r>
              <a:rPr lang="ru-RU" sz="1200" dirty="0" smtClean="0">
                <a:solidFill>
                  <a:srgbClr val="000000"/>
                </a:solidFill>
              </a:rPr>
              <a:t> - это определение основных долгосрочных целей предприятия, курса действий и распределения ресурсов, необходимых для достижения этих целей</a:t>
            </a:r>
            <a:r>
              <a:rPr lang="en-GB" sz="1200" dirty="0" smtClean="0">
                <a:solidFill>
                  <a:srgbClr val="000000"/>
                </a:solidFill>
              </a:rPr>
              <a:t>.</a:t>
            </a:r>
            <a:endParaRPr lang="en-GB" sz="1200" dirty="0">
              <a:solidFill>
                <a:srgbClr val="000000"/>
              </a:solidFill>
            </a:endParaRPr>
          </a:p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А. </a:t>
            </a:r>
            <a:r>
              <a:rPr lang="en-GB" sz="1200" b="1" dirty="0" err="1">
                <a:solidFill>
                  <a:srgbClr val="000000"/>
                </a:solidFill>
              </a:rPr>
              <a:t>Чандлер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979712" y="1798936"/>
            <a:ext cx="6722194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</a:rPr>
              <a:t>Стратегия</a:t>
            </a:r>
            <a:r>
              <a:rPr lang="ru-RU" sz="1200" dirty="0" smtClean="0">
                <a:solidFill>
                  <a:srgbClr val="000000"/>
                </a:solidFill>
              </a:rPr>
              <a:t> - набор правил для принятия решений, которыми организация руководствуется в своей деятельности</a:t>
            </a:r>
            <a:r>
              <a:rPr lang="en-GB" sz="1200" dirty="0" smtClean="0">
                <a:solidFill>
                  <a:srgbClr val="000000"/>
                </a:solidFill>
              </a:rPr>
              <a:t>.</a:t>
            </a:r>
            <a:endParaRPr lang="en-GB" sz="1200" dirty="0">
              <a:solidFill>
                <a:srgbClr val="000000"/>
              </a:solidFill>
            </a:endParaRPr>
          </a:p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И. </a:t>
            </a:r>
            <a:r>
              <a:rPr lang="en-GB" sz="1200" b="1" dirty="0" err="1">
                <a:solidFill>
                  <a:srgbClr val="000000"/>
                </a:solidFill>
              </a:rPr>
              <a:t>Ансофф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979712" y="2518073"/>
            <a:ext cx="6722194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200" b="1" dirty="0" smtClean="0">
                <a:solidFill>
                  <a:srgbClr val="000000"/>
                </a:solidFill>
              </a:rPr>
              <a:t>Стратегия</a:t>
            </a:r>
            <a:r>
              <a:rPr lang="ru-RU" sz="1200" dirty="0" smtClean="0">
                <a:solidFill>
                  <a:srgbClr val="000000"/>
                </a:solidFill>
              </a:rPr>
              <a:t> - генеральный план действий, определяющий приоритеты стратегических задач, ресурсы и последовательность шагов по достижению стратегических целей.</a:t>
            </a:r>
            <a:endParaRPr lang="ru-RU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332656"/>
            <a:ext cx="8352928" cy="6192688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Стратегический менеджмент </a:t>
            </a:r>
            <a:r>
              <a:rPr lang="ru-RU" dirty="0" smtClean="0"/>
              <a:t>– это концепция выживания в конкретных условиях. Представление о том, какой должна быть организация в будущем: в каком окружении ей предстоит работать, какую позицию занимать на рынке, какие иметь конкурентные преимущества, какие изменения в организации предстоит осуществить.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Стратегический менеджмент </a:t>
            </a:r>
            <a:r>
              <a:rPr lang="ru-RU" dirty="0" smtClean="0"/>
              <a:t>– это сфера управленческой деятельности, состоящая в реализации перспективных целей организации. Стратегическое управление выступает как процесс, посредством которого осуществляется взаимодействие организации с её окружением.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Стратегический менеджмент </a:t>
            </a:r>
            <a:r>
              <a:rPr lang="ru-RU" dirty="0" smtClean="0"/>
              <a:t>– это область научных знаний, изучающая приёмы, инструменты, методологию принятия стратегических решений и способы их практической реализации. Деятельность по стратегическому управлению связана с постановкой целей и задач организации и с поддержанием взаимоотношений между организацией и окружением, которые позволяют добиваться ей своих целей, соответствует её внутренним возможностям и позволяет оставаться восприимчивой к требованиям внешней среды.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Стратегический менеджмент </a:t>
            </a:r>
            <a:r>
              <a:rPr lang="ru-RU" dirty="0" smtClean="0"/>
              <a:t>– это управление в социально-экономических системах, где выделяются функциональная, процессная и элементная стороны. Функциональная – при которой управление рассматривается как совокупность видов деятельности, направленных на достижение определённых результатов. Процессная – в её рамках управление рассматривается как действия по выявлению и разрешению проблем, т.е. процесс подготовки и принятия решений. Элементная – управление рассматривается как деятельность по организации взаимосвязей определённых структурных элементов. </a:t>
            </a:r>
          </a:p>
          <a:p>
            <a:pPr>
              <a:buNone/>
            </a:pPr>
            <a:r>
              <a:rPr lang="ru-RU" dirty="0" smtClean="0"/>
              <a:t>Источник: &lt;</a:t>
            </a:r>
            <a:r>
              <a:rPr lang="ru-RU" dirty="0" err="1" smtClean="0"/>
              <a:t>a</a:t>
            </a:r>
            <a:r>
              <a:rPr lang="ru-RU" dirty="0" smtClean="0"/>
              <a:t> </a:t>
            </a:r>
            <a:r>
              <a:rPr lang="ru-RU" dirty="0" err="1" smtClean="0"/>
              <a:t>href='http</a:t>
            </a:r>
            <a:r>
              <a:rPr lang="ru-RU" dirty="0" smtClean="0"/>
              <a:t>://</a:t>
            </a:r>
            <a:r>
              <a:rPr lang="ru-RU" dirty="0" err="1" smtClean="0"/>
              <a:t>center-yf.ru</a:t>
            </a:r>
            <a:r>
              <a:rPr lang="ru-RU" dirty="0" smtClean="0"/>
              <a:t>/</a:t>
            </a:r>
            <a:r>
              <a:rPr lang="ru-RU" dirty="0" err="1" smtClean="0"/>
              <a:t>data</a:t>
            </a:r>
            <a:r>
              <a:rPr lang="ru-RU" dirty="0" smtClean="0"/>
              <a:t>/</a:t>
            </a:r>
            <a:r>
              <a:rPr lang="ru-RU" dirty="0" err="1" smtClean="0"/>
              <a:t>Menedzheru</a:t>
            </a:r>
            <a:r>
              <a:rPr lang="ru-RU" dirty="0" smtClean="0"/>
              <a:t>/</a:t>
            </a:r>
            <a:r>
              <a:rPr lang="ru-RU" dirty="0" err="1" smtClean="0"/>
              <a:t>Strategicheskii-menedzhment.php</a:t>
            </a:r>
            <a:r>
              <a:rPr lang="ru-RU" dirty="0" smtClean="0"/>
              <a:t>'&gt;Стратегический менеджмент&lt;/</a:t>
            </a:r>
            <a:r>
              <a:rPr lang="ru-RU" dirty="0" err="1" smtClean="0"/>
              <a:t>a</a:t>
            </a:r>
            <a:r>
              <a:rPr lang="ru-RU" dirty="0" smtClean="0"/>
              <a:t>&gt;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E9641-6D04-46A5-865F-D6EF164286C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395536" y="332656"/>
            <a:ext cx="8496943" cy="6120680"/>
          </a:xfrm>
          <a:prstGeom prst="rect">
            <a:avLst/>
          </a:prstGeom>
          <a:solidFill>
            <a:srgbClr val="00FFFF">
              <a:alpha val="50000"/>
            </a:srgbClr>
          </a:solidFill>
          <a:ln w="5724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1331913" y="1912938"/>
            <a:ext cx="720725" cy="28892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Миссия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628900" y="1700213"/>
            <a:ext cx="1223963" cy="57626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Текущий стратегический профиль</a:t>
            </a: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 flipH="1">
            <a:off x="2051050" y="1987550"/>
            <a:ext cx="579438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2338388" y="1987550"/>
            <a:ext cx="1587" cy="4302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1720850" y="2417763"/>
            <a:ext cx="1195388" cy="57943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Видение (стратегическое намерение)</a:t>
            </a: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1692275" y="3209925"/>
            <a:ext cx="1223963" cy="43497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Стратегические цели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1619673" y="3862388"/>
            <a:ext cx="1368152" cy="79074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dirty="0" smtClean="0">
                <a:solidFill>
                  <a:srgbClr val="000000"/>
                </a:solidFill>
              </a:rPr>
              <a:t>Формулирование стратегических альтернатив и выбор стратегии</a:t>
            </a:r>
            <a:endParaRPr lang="ru-RU" sz="1000" dirty="0">
              <a:solidFill>
                <a:srgbClr val="000000"/>
              </a:solidFill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611188" y="3213100"/>
            <a:ext cx="792162" cy="4318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Внешняя среда</a:t>
            </a:r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3059113" y="2706688"/>
            <a:ext cx="1587" cy="14398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2914650" y="2706688"/>
            <a:ext cx="146050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3203575" y="3209925"/>
            <a:ext cx="1008385" cy="4318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dirty="0" smtClean="0">
                <a:solidFill>
                  <a:srgbClr val="000000"/>
                </a:solidFill>
              </a:rPr>
              <a:t>Внутренняя среда</a:t>
            </a:r>
            <a:endParaRPr lang="ru-RU" sz="1000" dirty="0">
              <a:solidFill>
                <a:srgbClr val="000000"/>
              </a:solidFill>
            </a:endParaRPr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2914650" y="4146550"/>
            <a:ext cx="14605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2914650" y="3427413"/>
            <a:ext cx="290513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1547813" y="2709863"/>
            <a:ext cx="1587" cy="14398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1549400" y="2709863"/>
            <a:ext cx="1428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1549400" y="4149725"/>
            <a:ext cx="1428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>
            <a:off x="1403350" y="3430588"/>
            <a:ext cx="287338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9" name="Text Box 19">
            <a:hlinkClick r:id="" action="ppaction://hlinkshowjump?jump=previousslide"/>
          </p:cNvPr>
          <p:cNvSpPr txBox="1">
            <a:spLocks noChangeArrowheads="1"/>
          </p:cNvSpPr>
          <p:nvPr/>
        </p:nvSpPr>
        <p:spPr bwMode="auto">
          <a:xfrm>
            <a:off x="539552" y="4869160"/>
            <a:ext cx="3672408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 dirty="0" smtClean="0">
                <a:solidFill>
                  <a:srgbClr val="000000"/>
                </a:solidFill>
              </a:rPr>
              <a:t>Разработка программ и планов реализации стратегии</a:t>
            </a:r>
            <a:endParaRPr lang="ru-RU" sz="1000" dirty="0">
              <a:solidFill>
                <a:srgbClr val="000000"/>
              </a:solidFill>
            </a:endParaRPr>
          </a:p>
        </p:txBody>
      </p:sp>
      <p:sp>
        <p:nvSpPr>
          <p:cNvPr id="46100" name="Line 20"/>
          <p:cNvSpPr>
            <a:spLocks noChangeShapeType="1"/>
          </p:cNvSpPr>
          <p:nvPr/>
        </p:nvSpPr>
        <p:spPr bwMode="auto">
          <a:xfrm>
            <a:off x="2339975" y="2997200"/>
            <a:ext cx="1588" cy="2159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1" name="Line 21"/>
          <p:cNvSpPr>
            <a:spLocks noChangeShapeType="1"/>
          </p:cNvSpPr>
          <p:nvPr/>
        </p:nvSpPr>
        <p:spPr bwMode="auto">
          <a:xfrm>
            <a:off x="2339975" y="3644900"/>
            <a:ext cx="1588" cy="2159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2" name="Line 22"/>
          <p:cNvSpPr>
            <a:spLocks noChangeShapeType="1"/>
          </p:cNvSpPr>
          <p:nvPr/>
        </p:nvSpPr>
        <p:spPr bwMode="auto">
          <a:xfrm>
            <a:off x="2339752" y="4653136"/>
            <a:ext cx="1588" cy="2159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3" name="Text Box 23"/>
          <p:cNvSpPr txBox="1">
            <a:spLocks noChangeArrowheads="1"/>
          </p:cNvSpPr>
          <p:nvPr/>
        </p:nvSpPr>
        <p:spPr bwMode="auto">
          <a:xfrm>
            <a:off x="539552" y="5373216"/>
            <a:ext cx="3529012" cy="287337"/>
          </a:xfrm>
          <a:prstGeom prst="rect">
            <a:avLst/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Этап контроля и оценки</a:t>
            </a:r>
          </a:p>
        </p:txBody>
      </p:sp>
      <p:sp>
        <p:nvSpPr>
          <p:cNvPr id="46104" name="Line 24"/>
          <p:cNvSpPr>
            <a:spLocks noChangeShapeType="1"/>
          </p:cNvSpPr>
          <p:nvPr/>
        </p:nvSpPr>
        <p:spPr bwMode="auto">
          <a:xfrm>
            <a:off x="2339752" y="5157192"/>
            <a:ext cx="1588" cy="2159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5" name="Line 25"/>
          <p:cNvSpPr>
            <a:spLocks noChangeShapeType="1"/>
          </p:cNvSpPr>
          <p:nvPr/>
        </p:nvSpPr>
        <p:spPr bwMode="auto">
          <a:xfrm>
            <a:off x="2339975" y="5589588"/>
            <a:ext cx="1588" cy="3603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6" name="Line 26"/>
          <p:cNvSpPr>
            <a:spLocks noChangeShapeType="1"/>
          </p:cNvSpPr>
          <p:nvPr/>
        </p:nvSpPr>
        <p:spPr bwMode="auto">
          <a:xfrm>
            <a:off x="2339975" y="5949950"/>
            <a:ext cx="2160588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7" name="Line 27"/>
          <p:cNvSpPr>
            <a:spLocks noChangeShapeType="1"/>
          </p:cNvSpPr>
          <p:nvPr/>
        </p:nvSpPr>
        <p:spPr bwMode="auto">
          <a:xfrm flipV="1">
            <a:off x="4500563" y="1914525"/>
            <a:ext cx="1587" cy="40370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08" name="Text Box 28"/>
          <p:cNvSpPr txBox="1">
            <a:spLocks noChangeArrowheads="1"/>
          </p:cNvSpPr>
          <p:nvPr/>
        </p:nvSpPr>
        <p:spPr bwMode="auto">
          <a:xfrm>
            <a:off x="2554288" y="5734050"/>
            <a:ext cx="1512887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обратная связь</a:t>
            </a:r>
          </a:p>
        </p:txBody>
      </p:sp>
      <p:sp>
        <p:nvSpPr>
          <p:cNvPr id="46109" name="Text Box 29"/>
          <p:cNvSpPr txBox="1">
            <a:spLocks noChangeArrowheads="1"/>
          </p:cNvSpPr>
          <p:nvPr/>
        </p:nvSpPr>
        <p:spPr bwMode="auto">
          <a:xfrm rot="16200000">
            <a:off x="3806031" y="3429794"/>
            <a:ext cx="1512888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к элементам модели</a:t>
            </a:r>
          </a:p>
        </p:txBody>
      </p:sp>
      <p:sp>
        <p:nvSpPr>
          <p:cNvPr id="46110" name="Line 30"/>
          <p:cNvSpPr>
            <a:spLocks noChangeShapeType="1"/>
          </p:cNvSpPr>
          <p:nvPr/>
        </p:nvSpPr>
        <p:spPr bwMode="auto">
          <a:xfrm flipH="1">
            <a:off x="4283075" y="1916113"/>
            <a:ext cx="2190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11" name="Line 31"/>
          <p:cNvSpPr>
            <a:spLocks noChangeShapeType="1"/>
          </p:cNvSpPr>
          <p:nvPr/>
        </p:nvSpPr>
        <p:spPr bwMode="auto">
          <a:xfrm flipH="1">
            <a:off x="4283075" y="3429000"/>
            <a:ext cx="2190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12" name="Line 32"/>
          <p:cNvSpPr>
            <a:spLocks noChangeShapeType="1"/>
          </p:cNvSpPr>
          <p:nvPr/>
        </p:nvSpPr>
        <p:spPr bwMode="auto">
          <a:xfrm flipH="1">
            <a:off x="4283075" y="4221163"/>
            <a:ext cx="2190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13" name="Line 33"/>
          <p:cNvSpPr>
            <a:spLocks noChangeShapeType="1"/>
          </p:cNvSpPr>
          <p:nvPr/>
        </p:nvSpPr>
        <p:spPr bwMode="auto">
          <a:xfrm flipH="1">
            <a:off x="4283075" y="4941888"/>
            <a:ext cx="2190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14" name="Line 34"/>
          <p:cNvSpPr>
            <a:spLocks noChangeShapeType="1"/>
          </p:cNvSpPr>
          <p:nvPr/>
        </p:nvSpPr>
        <p:spPr bwMode="auto">
          <a:xfrm flipH="1">
            <a:off x="4283075" y="5445125"/>
            <a:ext cx="2190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15" name="Line 35"/>
          <p:cNvSpPr>
            <a:spLocks noChangeShapeType="1"/>
          </p:cNvSpPr>
          <p:nvPr/>
        </p:nvSpPr>
        <p:spPr bwMode="auto">
          <a:xfrm flipH="1">
            <a:off x="4283075" y="2636838"/>
            <a:ext cx="219075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21" name="Rectangle 41"/>
          <p:cNvSpPr>
            <a:spLocks noChangeArrowheads="1"/>
          </p:cNvSpPr>
          <p:nvPr/>
        </p:nvSpPr>
        <p:spPr bwMode="auto">
          <a:xfrm>
            <a:off x="899592" y="548680"/>
            <a:ext cx="7416824" cy="503237"/>
          </a:xfrm>
          <a:prstGeom prst="rect">
            <a:avLst/>
          </a:prstGeom>
          <a:solidFill>
            <a:srgbClr val="808000">
              <a:alpha val="50000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 b="1" dirty="0" smtClean="0">
                <a:solidFill>
                  <a:srgbClr val="000000"/>
                </a:solidFill>
              </a:rPr>
              <a:t>Модель процесса стратегического менеджмента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46122" name="Text Box 42"/>
          <p:cNvSpPr txBox="1">
            <a:spLocks noChangeArrowheads="1"/>
          </p:cNvSpPr>
          <p:nvPr/>
        </p:nvSpPr>
        <p:spPr bwMode="auto">
          <a:xfrm>
            <a:off x="8675688" y="47625"/>
            <a:ext cx="4683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0E730B8-8444-4A23-8FF6-1FB72068A5D7}" type="slidenum">
              <a:rPr lang="en-GB" sz="2000" b="1">
                <a:solidFill>
                  <a:srgbClr val="000000"/>
                </a:solidFill>
              </a:rPr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4860032" y="1412776"/>
            <a:ext cx="3744516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i="1" dirty="0" smtClean="0">
                <a:solidFill>
                  <a:srgbClr val="000000"/>
                </a:solidFill>
              </a:rPr>
              <a:t>Раскрывает взаимосвязь этапов процесса стратегического управления:</a:t>
            </a:r>
            <a:endParaRPr lang="ru-RU" sz="1600" b="1" i="1" dirty="0">
              <a:solidFill>
                <a:srgbClr val="000000"/>
              </a:solidFill>
            </a:endParaRPr>
          </a:p>
        </p:txBody>
      </p:sp>
      <p:sp>
        <p:nvSpPr>
          <p:cNvPr id="57" name="Text Box 3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364088" y="2564904"/>
            <a:ext cx="3312468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1. </a:t>
            </a:r>
            <a:r>
              <a:rPr lang="ru-RU" b="1" dirty="0" smtClean="0">
                <a:solidFill>
                  <a:srgbClr val="000000"/>
                </a:solidFill>
              </a:rPr>
              <a:t>Этап планирования стратегии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8" name="Text Box 4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364088" y="3356992"/>
            <a:ext cx="3456384" cy="925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2. </a:t>
            </a:r>
            <a:r>
              <a:rPr lang="ru-RU" b="1" dirty="0" smtClean="0">
                <a:solidFill>
                  <a:srgbClr val="000000"/>
                </a:solidFill>
              </a:rPr>
              <a:t>Этап разработки программ и планов реализации стратегии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9" name="Text Box 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364088" y="4509120"/>
            <a:ext cx="3456484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>
              <a:lnSpc>
                <a:spcPct val="100000"/>
              </a:lnSpc>
              <a:spcBef>
                <a:spcPts val="1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3. </a:t>
            </a:r>
            <a:r>
              <a:rPr lang="ru-RU" b="1" dirty="0" smtClean="0">
                <a:solidFill>
                  <a:srgbClr val="000000"/>
                </a:solidFill>
              </a:rPr>
              <a:t>Этап контроля и оценки</a:t>
            </a:r>
            <a:endParaRPr lang="ru-RU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num">
                                      <p:cBhvr>
                                        <p:cTn id="8" dur="500" fill="hold"/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hidden"/>
                                          </p:val>
                                        </p:tav>
                                        <p:tav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6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6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" presetClass="emph" presetSubtype="2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1000" fill="hold" masterRel="sameClick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  <p:set>
                                      <p:cBhvr>
                                        <p:cTn id="49" dur="1000" fill="hold"/>
                                        <p:tgtEl>
                                          <p:spTgt spid="46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04" grpId="0" animBg="1"/>
      <p:bldP spid="46104" grpId="1" animBg="1"/>
      <p:bldP spid="46105" grpId="0" animBg="1"/>
      <p:bldP spid="46106" grpId="0" animBg="1"/>
      <p:bldP spid="46107" grpId="0" animBg="1"/>
      <p:bldP spid="46110" grpId="0" animBg="1"/>
      <p:bldP spid="46111" grpId="0" animBg="1"/>
      <p:bldP spid="46112" grpId="0" animBg="1"/>
      <p:bldP spid="46113" grpId="0" animBg="1"/>
      <p:bldP spid="46114" grpId="0" animBg="1"/>
      <p:bldP spid="461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843808" y="1340768"/>
            <a:ext cx="5976664" cy="23762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b="1" dirty="0" smtClean="0">
              <a:solidFill>
                <a:srgbClr val="000000"/>
              </a:solidFill>
            </a:endParaRP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b="1" dirty="0">
              <a:solidFill>
                <a:srgbClr val="000000"/>
              </a:solidFill>
            </a:endParaRP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b="1" dirty="0" smtClean="0">
              <a:solidFill>
                <a:srgbClr val="000000"/>
              </a:solidFill>
            </a:endParaRP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dirty="0" smtClean="0">
                <a:solidFill>
                  <a:srgbClr val="FF0000"/>
                </a:solidFill>
              </a:rPr>
              <a:t>Видение – </a:t>
            </a:r>
            <a:r>
              <a:rPr lang="en-GB" b="1" dirty="0" err="1" smtClean="0">
                <a:solidFill>
                  <a:srgbClr val="FF0000"/>
                </a:solidFill>
              </a:rPr>
              <a:t>картина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развития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  </a:t>
            </a:r>
            <a:r>
              <a:rPr lang="en-GB" b="1" dirty="0" err="1" smtClean="0">
                <a:solidFill>
                  <a:srgbClr val="FF0000"/>
                </a:solidFill>
              </a:rPr>
              <a:t>на</a:t>
            </a:r>
            <a:r>
              <a:rPr lang="en-GB" b="1" dirty="0" smtClean="0">
                <a:solidFill>
                  <a:srgbClr val="FF0000"/>
                </a:solidFill>
              </a:rPr>
              <a:t> 10-20 </a:t>
            </a:r>
            <a:r>
              <a:rPr lang="en-GB" b="1" dirty="0" err="1" smtClean="0">
                <a:solidFill>
                  <a:srgbClr val="FF0000"/>
                </a:solidFill>
              </a:rPr>
              <a:t>лет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b="1" dirty="0" smtClean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Какой мы хотим видеть свою организацию </a:t>
            </a: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в будущем ?</a:t>
            </a:r>
            <a:r>
              <a:rPr lang="ru-RU" sz="1600" dirty="0" smtClean="0">
                <a:solidFill>
                  <a:srgbClr val="000000"/>
                </a:solidFill>
              </a:rPr>
              <a:t> </a:t>
            </a:r>
          </a:p>
          <a:p>
            <a:pPr algn="l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 В чем состоит наша деятельность сейчас и какой </a:t>
            </a: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она станет в будущем ?</a:t>
            </a:r>
          </a:p>
          <a:p>
            <a:pPr algn="l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 Кто является потребителями и  на какую группу</a:t>
            </a: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потребителей ориентироваться в будущем </a:t>
            </a:r>
            <a:r>
              <a:rPr lang="en-GB" sz="1600" b="1" dirty="0" smtClean="0">
                <a:solidFill>
                  <a:srgbClr val="000000"/>
                </a:solidFill>
              </a:rPr>
              <a:t>?</a:t>
            </a:r>
            <a:endParaRPr lang="ru-RU" sz="1600" b="1" dirty="0" smtClean="0">
              <a:solidFill>
                <a:srgbClr val="000000"/>
              </a:solidFill>
            </a:endParaRPr>
          </a:p>
          <a:p>
            <a:pPr algn="l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 Какими способами мы собираемся увеличивать </a:t>
            </a: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000000"/>
                </a:solidFill>
              </a:rPr>
              <a:t>ценность нашей продукции для потребителей ?</a:t>
            </a: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b="1" dirty="0" smtClean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b="1" dirty="0" smtClean="0">
              <a:solidFill>
                <a:srgbClr val="000000"/>
              </a:solidFill>
            </a:endParaRPr>
          </a:p>
          <a:p>
            <a:pPr marL="342900" indent="-342900"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dirty="0">
              <a:solidFill>
                <a:srgbClr val="000000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" y="1196752"/>
            <a:ext cx="3347863" cy="4968552"/>
            <a:chOff x="-295" y="1752"/>
            <a:chExt cx="2964" cy="2393"/>
          </a:xfrm>
        </p:grpSpPr>
        <p:sp>
          <p:nvSpPr>
            <p:cNvPr id="22534" name="AutoShape 6"/>
            <p:cNvSpPr>
              <a:spLocks noChangeArrowheads="1"/>
            </p:cNvSpPr>
            <p:nvPr/>
          </p:nvSpPr>
          <p:spPr bwMode="auto">
            <a:xfrm>
              <a:off x="-295" y="1752"/>
              <a:ext cx="2965" cy="2394"/>
            </a:xfrm>
            <a:prstGeom prst="roundRect">
              <a:avLst>
                <a:gd name="adj" fmla="val 42"/>
              </a:avLst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5" name="AutoShape 7"/>
            <p:cNvSpPr>
              <a:spLocks noChangeArrowheads="1"/>
            </p:cNvSpPr>
            <p:nvPr/>
          </p:nvSpPr>
          <p:spPr bwMode="auto">
            <a:xfrm flipV="1">
              <a:off x="850" y="1939"/>
              <a:ext cx="674" cy="673"/>
            </a:xfrm>
            <a:custGeom>
              <a:avLst/>
              <a:gdLst>
                <a:gd name="G0" fmla="+- 10800 0 0"/>
                <a:gd name="G1" fmla="+- 21600 0 10800"/>
                <a:gd name="G2" fmla="*/ 10800 1 2"/>
                <a:gd name="G3" fmla="+- 21600 0 G2"/>
                <a:gd name="G4" fmla="+/ 10800 21600 2"/>
                <a:gd name="G5" fmla="+/ G1 0 2"/>
                <a:gd name="G6" fmla="*/ 21600 21600 10800"/>
                <a:gd name="G7" fmla="*/ G6 1 2"/>
                <a:gd name="G8" fmla="+- 21600 0 G7"/>
                <a:gd name="G9" fmla="*/ 21600 1 2"/>
                <a:gd name="G10" fmla="+- 10800 0 G9"/>
                <a:gd name="G11" fmla="?: G10 G8 0"/>
                <a:gd name="G12" fmla="?: G10 G7 21600"/>
                <a:gd name="T0" fmla="*/ 16200 w 21600"/>
                <a:gd name="T1" fmla="*/ 10800 h 21600"/>
                <a:gd name="T2" fmla="*/ 10800 w 21600"/>
                <a:gd name="T3" fmla="*/ 21600 h 21600"/>
                <a:gd name="T4" fmla="*/ 5400 w 21600"/>
                <a:gd name="T5" fmla="*/ 10800 h 21600"/>
                <a:gd name="T6" fmla="*/ 10800 w 21600"/>
                <a:gd name="T7" fmla="*/ 0 h 21600"/>
                <a:gd name="T8" fmla="*/ 7200 w 21600"/>
                <a:gd name="T9" fmla="*/ 7200 h 21600"/>
                <a:gd name="T10" fmla="*/ 1440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FF"/>
            </a:solidFill>
            <a:ln w="468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rot="10800000" wrap="none" lIns="0" tIns="0" rIns="0" bIns="0" anchor="b" anchorCtr="1"/>
            <a:lstStyle/>
            <a:p>
              <a:pPr algn="ctr">
                <a:lnSpc>
                  <a:spcPct val="100000"/>
                </a:lnSpc>
                <a:buClr>
                  <a:srgbClr val="DCEB1D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000" b="1">
                  <a:solidFill>
                    <a:srgbClr val="DCEB1D"/>
                  </a:solidFill>
                </a:rPr>
                <a:t>МИССИЯ</a:t>
              </a:r>
            </a:p>
          </p:txBody>
        </p:sp>
        <p:sp>
          <p:nvSpPr>
            <p:cNvPr id="22536" name="AutoShape 8"/>
            <p:cNvSpPr>
              <a:spLocks noChangeArrowheads="1"/>
            </p:cNvSpPr>
            <p:nvPr/>
          </p:nvSpPr>
          <p:spPr bwMode="auto">
            <a:xfrm flipV="1">
              <a:off x="514" y="2612"/>
              <a:ext cx="1347" cy="673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FF"/>
            </a:solidFill>
            <a:ln w="468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rot="10800000" wrap="none" lIns="36720" tIns="18360" rIns="36720" bIns="18360" anchor="ctr"/>
            <a:lstStyle/>
            <a:p>
              <a:pPr algn="ctr">
                <a:lnSpc>
                  <a:spcPct val="100000"/>
                </a:lnSpc>
                <a:buClr>
                  <a:srgbClr val="FF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FF0000"/>
                  </a:solidFill>
                </a:rPr>
                <a:t>ВИДЕНИЕ</a:t>
              </a:r>
            </a:p>
          </p:txBody>
        </p:sp>
        <p:sp>
          <p:nvSpPr>
            <p:cNvPr id="22537" name="AutoShape 9"/>
            <p:cNvSpPr>
              <a:spLocks noChangeArrowheads="1"/>
            </p:cNvSpPr>
            <p:nvPr/>
          </p:nvSpPr>
          <p:spPr bwMode="auto">
            <a:xfrm flipV="1">
              <a:off x="178" y="3285"/>
              <a:ext cx="2020" cy="673"/>
            </a:xfrm>
            <a:custGeom>
              <a:avLst/>
              <a:gdLst>
                <a:gd name="G0" fmla="+- 3600 0 0"/>
                <a:gd name="G1" fmla="+- 21600 0 3600"/>
                <a:gd name="G2" fmla="*/ 3600 1 2"/>
                <a:gd name="G3" fmla="+- 21600 0 G2"/>
                <a:gd name="G4" fmla="+/ 3600 21600 2"/>
                <a:gd name="G5" fmla="+/ G1 0 2"/>
                <a:gd name="G6" fmla="*/ 21600 21600 3600"/>
                <a:gd name="G7" fmla="*/ G6 1 2"/>
                <a:gd name="G8" fmla="+- 21600 0 G7"/>
                <a:gd name="G9" fmla="*/ 21600 1 2"/>
                <a:gd name="G10" fmla="+- 3600 0 G9"/>
                <a:gd name="G11" fmla="?: G10 G8 0"/>
                <a:gd name="G12" fmla="?: G10 G7 21600"/>
                <a:gd name="T0" fmla="*/ 19800 w 21600"/>
                <a:gd name="T1" fmla="*/ 10800 h 21600"/>
                <a:gd name="T2" fmla="*/ 10800 w 21600"/>
                <a:gd name="T3" fmla="*/ 21600 h 21600"/>
                <a:gd name="T4" fmla="*/ 1800 w 21600"/>
                <a:gd name="T5" fmla="*/ 10800 h 21600"/>
                <a:gd name="T6" fmla="*/ 10800 w 21600"/>
                <a:gd name="T7" fmla="*/ 0 h 21600"/>
                <a:gd name="T8" fmla="*/ 3600 w 21600"/>
                <a:gd name="T9" fmla="*/ 3600 h 21600"/>
                <a:gd name="T10" fmla="*/ 18000 w 21600"/>
                <a:gd name="T11" fmla="*/ 18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FF"/>
            </a:solidFill>
            <a:ln w="468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rot="10800000" wrap="none" lIns="36720" tIns="18360" rIns="36720" bIns="18360" anchor="ctr"/>
            <a:lstStyle/>
            <a:p>
              <a:pPr algn="ctr">
                <a:lnSpc>
                  <a:spcPct val="100000"/>
                </a:lnSpc>
                <a:buClr>
                  <a:srgbClr val="DCEB1D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DCEB1D"/>
                  </a:solidFill>
                </a:rPr>
                <a:t>ЦЕЛИ</a:t>
              </a:r>
            </a:p>
          </p:txBody>
        </p:sp>
      </p:grp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2339752" y="2564904"/>
            <a:ext cx="1512168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solidFill>
                <a:srgbClr val="000000"/>
              </a:solidFill>
            </a:endParaRP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8675688" y="47625"/>
            <a:ext cx="468312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86B2FB6-B7F6-443A-B779-7829D8E10D81}" type="slidenum">
              <a:rPr lang="en-GB" sz="2000" b="1">
                <a:solidFill>
                  <a:srgbClr val="000000"/>
                </a:solidFill>
              </a:rPr>
              <a:pPr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2000" b="1">
              <a:solidFill>
                <a:srgbClr val="000000"/>
              </a:solidFill>
            </a:endParaRPr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755576" y="476672"/>
            <a:ext cx="4752528" cy="648072"/>
          </a:xfrm>
          <a:prstGeom prst="rect">
            <a:avLst/>
          </a:prstGeom>
          <a:solidFill>
            <a:srgbClr val="3399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dirty="0" smtClean="0">
                <a:solidFill>
                  <a:srgbClr val="000000"/>
                </a:solidFill>
              </a:rPr>
              <a:t>Миссия – смысл существования </a:t>
            </a:r>
          </a:p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dirty="0" smtClean="0">
                <a:solidFill>
                  <a:srgbClr val="000000"/>
                </a:solidFill>
              </a:rPr>
              <a:t>организации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2843808" y="4077072"/>
            <a:ext cx="5976664" cy="2160240"/>
          </a:xfrm>
          <a:prstGeom prst="rect">
            <a:avLst/>
          </a:prstGeom>
          <a:solidFill>
            <a:srgbClr val="3366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FFFF00"/>
                </a:solidFill>
              </a:rPr>
              <a:t>Цели – конкретизация миссии и видения в </a:t>
            </a: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600" b="1" dirty="0" smtClean="0">
                <a:solidFill>
                  <a:srgbClr val="FFFF00"/>
                </a:solidFill>
              </a:rPr>
              <a:t>форме,  доступной  для управления </a:t>
            </a:r>
          </a:p>
          <a:p>
            <a:pPr algn="l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1600" b="1" dirty="0" smtClean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500" b="1" dirty="0" smtClean="0">
                <a:solidFill>
                  <a:srgbClr val="000000"/>
                </a:solidFill>
              </a:rPr>
              <a:t>Четкие временные рамки.</a:t>
            </a:r>
            <a:endParaRPr lang="ru-RU" sz="1500" b="1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500" b="1" dirty="0" smtClean="0">
                <a:solidFill>
                  <a:srgbClr val="000000"/>
                </a:solidFill>
              </a:rPr>
              <a:t>Конкретность содержания и реальная достижимость.</a:t>
            </a:r>
          </a:p>
          <a:p>
            <a:pPr marL="342900" indent="-342900" algn="l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500" b="1" dirty="0" err="1" smtClean="0">
                <a:solidFill>
                  <a:srgbClr val="000000"/>
                </a:solidFill>
              </a:rPr>
              <a:t>Адресность</a:t>
            </a:r>
            <a:r>
              <a:rPr lang="ru-RU" sz="1500" b="1" dirty="0" smtClean="0">
                <a:solidFill>
                  <a:srgbClr val="000000"/>
                </a:solidFill>
              </a:rPr>
              <a:t> и возможность осуществления контроля </a:t>
            </a:r>
          </a:p>
          <a:p>
            <a:pPr marL="342900" indent="-342900" algn="l"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500" b="1" dirty="0" smtClean="0">
                <a:solidFill>
                  <a:srgbClr val="000000"/>
                </a:solidFill>
              </a:rPr>
              <a:t>Непротиворечивость и  согласованность.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692696"/>
            <a:ext cx="8183880" cy="5184576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 b="1" dirty="0" smtClean="0"/>
              <a:t>Стратегия</a:t>
            </a:r>
            <a:r>
              <a:rPr lang="ru-RU" sz="2400" dirty="0" smtClean="0"/>
              <a:t> </a:t>
            </a:r>
            <a:r>
              <a:rPr lang="ru-RU" sz="2400" dirty="0"/>
              <a:t>развития </a:t>
            </a:r>
            <a:r>
              <a:rPr lang="ru-RU" sz="2400" dirty="0" smtClean="0"/>
              <a:t>организации представляет </a:t>
            </a:r>
            <a:r>
              <a:rPr lang="ru-RU" sz="2400" dirty="0"/>
              <a:t>единую, целостную модель совместной деятельности всего коллектива учреждения и определяющий</a:t>
            </a:r>
            <a:r>
              <a:rPr lang="ru-RU" sz="2400" dirty="0" smtClean="0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 dirty="0"/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chemeClr val="hlink"/>
                </a:solidFill>
              </a:rPr>
              <a:t>исходное состояние системы</a:t>
            </a:r>
            <a:r>
              <a:rPr lang="ru-RU" sz="2400" dirty="0"/>
              <a:t> (зафиксированный достигнутый уровень жизнедеятельности учреждения и проблемный анализ состояния</a:t>
            </a:r>
            <a:r>
              <a:rPr lang="ru-RU" sz="2400" dirty="0" smtClean="0"/>
              <a:t>);</a:t>
            </a:r>
          </a:p>
          <a:p>
            <a:pPr>
              <a:lnSpc>
                <a:spcPct val="90000"/>
              </a:lnSpc>
            </a:pPr>
            <a:endParaRPr lang="ru-RU" sz="2400" dirty="0"/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chemeClr val="hlink"/>
                </a:solidFill>
              </a:rPr>
              <a:t>образ желаемого будущего</a:t>
            </a:r>
            <a:r>
              <a:rPr lang="ru-RU" sz="2400" dirty="0"/>
              <a:t> состояния этой системы (концепция развития); </a:t>
            </a:r>
            <a:endParaRPr lang="ru-RU" sz="2400" dirty="0" smtClean="0"/>
          </a:p>
          <a:p>
            <a:pPr>
              <a:lnSpc>
                <a:spcPct val="90000"/>
              </a:lnSpc>
            </a:pPr>
            <a:endParaRPr lang="ru-RU" sz="2400" dirty="0"/>
          </a:p>
          <a:p>
            <a:pPr>
              <a:lnSpc>
                <a:spcPct val="90000"/>
              </a:lnSpc>
            </a:pPr>
            <a:r>
              <a:rPr lang="ru-RU" sz="2400" dirty="0">
                <a:solidFill>
                  <a:schemeClr val="hlink"/>
                </a:solidFill>
              </a:rPr>
              <a:t>состав и структуру действий по переходу</a:t>
            </a:r>
            <a:r>
              <a:rPr lang="ru-RU" sz="2400" dirty="0"/>
              <a:t> от настоящего к будущему  (программа реализации концепции)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86A18-C0C3-4F3C-8BCB-A5D8BA7A1F66}" type="slidenum">
              <a:rPr lang="ru-RU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 lnSpcReduction="10000"/>
          </a:bodyPr>
          <a:lstStyle/>
          <a:p>
            <a:r>
              <a:rPr lang="ru-RU" sz="2800" dirty="0">
                <a:solidFill>
                  <a:srgbClr val="006600"/>
                </a:solidFill>
              </a:rPr>
              <a:t>Описание исходного состояния </a:t>
            </a:r>
            <a:r>
              <a:rPr lang="ru-RU" sz="2800" dirty="0" smtClean="0">
                <a:solidFill>
                  <a:srgbClr val="006600"/>
                </a:solidFill>
              </a:rPr>
              <a:t>организации  </a:t>
            </a:r>
            <a:r>
              <a:rPr lang="ru-RU" sz="2800" dirty="0"/>
              <a:t>может содержать следующую информацию: анализ внешней среды (выявление возможностей и угроз внешней среды), социального заказа на деятельность, образовательного процесса, системы обеспечения деятельности, системы управления, характеристику коллектива </a:t>
            </a:r>
            <a:r>
              <a:rPr lang="ru-RU" sz="2800" dirty="0" smtClean="0"/>
              <a:t>организации, </a:t>
            </a:r>
            <a:r>
              <a:rPr lang="ru-RU" sz="2800" dirty="0"/>
              <a:t>сильные и слабые стороны </a:t>
            </a:r>
            <a:r>
              <a:rPr lang="ru-RU" sz="2800" dirty="0" smtClean="0"/>
              <a:t>ее деятельности. </a:t>
            </a:r>
            <a:endParaRPr lang="ru-RU" sz="2800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FCA8-6EF3-4F13-8E81-59E285A436D3}" type="slidenum">
              <a:rPr lang="ru-RU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6600"/>
                </a:solidFill>
              </a:rPr>
              <a:t>Концепция развития </a:t>
            </a:r>
            <a:r>
              <a:rPr lang="ru-RU" dirty="0" smtClean="0">
                <a:solidFill>
                  <a:srgbClr val="006600"/>
                </a:solidFill>
              </a:rPr>
              <a:t>организации </a:t>
            </a:r>
            <a:r>
              <a:rPr lang="ru-RU" dirty="0"/>
              <a:t>чаще всего содержит описание целей будущей деятельности, принципов организации деятельности, идей </a:t>
            </a:r>
            <a:r>
              <a:rPr lang="ru-RU" dirty="0" smtClean="0"/>
              <a:t>развития, основных направлений </a:t>
            </a:r>
            <a:r>
              <a:rPr lang="ru-RU" dirty="0"/>
              <a:t>развития на период, определенный программой развития, ожидаемые результаты развития  и критерии оценки результатов </a:t>
            </a:r>
            <a:r>
              <a:rPr lang="ru-RU" dirty="0" smtClean="0"/>
              <a:t>развития организации. </a:t>
            </a:r>
            <a:endParaRPr lang="ru-RU" dirty="0"/>
          </a:p>
          <a:p>
            <a:pPr>
              <a:buFontTx/>
              <a:buNone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3BF1-E1A5-4D6E-A6A7-681F23AC082C}" type="slidenum">
              <a:rPr lang="ru-RU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530352"/>
            <a:ext cx="8183880" cy="4410816"/>
          </a:xfrm>
        </p:spPr>
        <p:txBody>
          <a:bodyPr/>
          <a:lstStyle/>
          <a:p>
            <a:r>
              <a:rPr lang="ru-RU" dirty="0">
                <a:solidFill>
                  <a:srgbClr val="006600"/>
                </a:solidFill>
              </a:rPr>
              <a:t>Программа реализации концепции </a:t>
            </a:r>
            <a:r>
              <a:rPr lang="ru-RU" dirty="0"/>
              <a:t>развития должна содержать информацию о сроках, содержании и формах основных дел, направленных на реализацию идей и направлений развития,  ответственных за их выполнение, а также мероприятий по организации мониторинга реализации программы развития </a:t>
            </a:r>
            <a:r>
              <a:rPr lang="ru-RU" dirty="0" smtClean="0"/>
              <a:t>организации.</a:t>
            </a:r>
            <a:endParaRPr lang="ru-RU" dirty="0"/>
          </a:p>
          <a:p>
            <a:pPr>
              <a:buFontTx/>
              <a:buNone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B4CA0-92BA-4822-A1EB-6F66F256C564}" type="slidenum">
              <a:rPr lang="ru-RU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596</TotalTime>
  <Words>1207</Words>
  <Application>Microsoft Office PowerPoint</Application>
  <PresentationFormat>Экран (4:3)</PresentationFormat>
  <Paragraphs>169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Стратегический менеджмент   Золотарева Ангелина Викторовна ang_gold@mail.ru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Технология стратегического планирования</vt:lpstr>
      <vt:lpstr>1 этап – анализ внешней и внутренней среды организации</vt:lpstr>
      <vt:lpstr>SWOT-анализ</vt:lpstr>
      <vt:lpstr>2 этап - Выбор стратегии</vt:lpstr>
      <vt:lpstr>Разработка стратегических целей</vt:lpstr>
      <vt:lpstr>3 этап - Формирование концепции развития</vt:lpstr>
      <vt:lpstr>4 этап – разработка условий реализации концепции</vt:lpstr>
      <vt:lpstr>5 этап – разработка программы реализации концепции</vt:lpstr>
      <vt:lpstr>Стратегическая программа  развития учреждения</vt:lpstr>
    </vt:vector>
  </TitlesOfParts>
  <Company>SYTUR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мо1</dc:creator>
  <cp:lastModifiedBy>student</cp:lastModifiedBy>
  <cp:revision>55</cp:revision>
  <dcterms:created xsi:type="dcterms:W3CDTF">2004-12-09T14:30:17Z</dcterms:created>
  <dcterms:modified xsi:type="dcterms:W3CDTF">2015-12-21T10:34:16Z</dcterms:modified>
</cp:coreProperties>
</file>