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86" r:id="rId18"/>
    <p:sldId id="287" r:id="rId19"/>
    <p:sldId id="288"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2/28/2016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2/28/2016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2/28/2016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2/28/2016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2/28/2016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2/28/2016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2/28/2016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2/28/2016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2/28/2016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2/28/2016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2/28/2016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2/28/2016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Семейное право</a:t>
            </a:r>
            <a:endParaRPr lang="ru-RU" dirty="0"/>
          </a:p>
        </p:txBody>
      </p:sp>
      <p:sp>
        <p:nvSpPr>
          <p:cNvPr id="3" name="Подзаголовок 2"/>
          <p:cNvSpPr>
            <a:spLocks noGrp="1"/>
          </p:cNvSpPr>
          <p:nvPr>
            <p:ph type="subTitle" idx="1"/>
          </p:nvPr>
        </p:nvSpPr>
        <p:spPr/>
        <p:txBody>
          <a:bodyPr/>
          <a:lstStyle/>
          <a:p>
            <a:r>
              <a:rPr lang="ru-RU" dirty="0" err="1" smtClean="0"/>
              <a:t>Подотрасль</a:t>
            </a:r>
            <a:r>
              <a:rPr lang="ru-RU" dirty="0" smtClean="0"/>
              <a:t> гражданского права</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28600"/>
            <a:ext cx="8229600" cy="5897563"/>
          </a:xfrm>
        </p:spPr>
        <p:txBody>
          <a:bodyPr/>
          <a:lstStyle/>
          <a:p>
            <a:pPr algn="ctr">
              <a:buNone/>
            </a:pPr>
            <a:r>
              <a:rPr lang="ru-RU" dirty="0" smtClean="0"/>
              <a:t>Статья 56. Право ребенка на защиту</a:t>
            </a:r>
          </a:p>
          <a:p>
            <a:pPr algn="ctr">
              <a:buNone/>
            </a:pPr>
            <a:r>
              <a:rPr lang="ru-RU" dirty="0" smtClean="0"/>
              <a:t> </a:t>
            </a:r>
          </a:p>
          <a:p>
            <a:pPr algn="ctr">
              <a:buNone/>
            </a:pPr>
            <a:r>
              <a:rPr lang="ru-RU" dirty="0" smtClean="0"/>
              <a:t>1. Ребенок имеет право на защиту своих прав и законных интересов.</a:t>
            </a:r>
          </a:p>
          <a:p>
            <a:pPr algn="ctr">
              <a:buNone/>
            </a:pPr>
            <a:r>
              <a:rPr lang="ru-RU" dirty="0" smtClean="0"/>
              <a:t>Защита прав и законных интересов ребенка осуществляется родителями (лицами, их заменяющими), а в случаях, предусмотренных настоящим Кодексом, органом опеки и попечительства, прокурором и судом.</a:t>
            </a:r>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28600"/>
            <a:ext cx="8229600" cy="5897563"/>
          </a:xfrm>
        </p:spPr>
        <p:txBody>
          <a:bodyPr>
            <a:normAutofit lnSpcReduction="10000"/>
          </a:bodyPr>
          <a:lstStyle/>
          <a:p>
            <a:pPr algn="ctr">
              <a:buNone/>
            </a:pPr>
            <a:r>
              <a:rPr lang="ru-RU" dirty="0" smtClean="0"/>
              <a:t>Статья 73. Ограничение родительских прав</a:t>
            </a:r>
          </a:p>
          <a:p>
            <a:pPr algn="ctr">
              <a:buNone/>
            </a:pPr>
            <a:r>
              <a:rPr lang="ru-RU" dirty="0" smtClean="0"/>
              <a:t>3. </a:t>
            </a:r>
            <a:r>
              <a:rPr lang="ru-RU" b="1" dirty="0" smtClean="0"/>
              <a:t>Иск об ограничении родительских прав </a:t>
            </a:r>
            <a:r>
              <a:rPr lang="ru-RU" b="1" i="1" dirty="0" smtClean="0"/>
              <a:t>может быть предъявлен </a:t>
            </a:r>
            <a:r>
              <a:rPr lang="ru-RU" dirty="0" smtClean="0"/>
              <a:t>близкими родственниками ребенка, органами и организациями, на которые законом возложены обязанности по охране прав несовершеннолетних детей (пункт 1 </a:t>
            </a:r>
            <a:r>
              <a:rPr lang="ru-RU" u="sng" dirty="0" smtClean="0"/>
              <a:t>статьи 70</a:t>
            </a:r>
            <a:r>
              <a:rPr lang="ru-RU" dirty="0" smtClean="0"/>
              <a:t> настоящего Кодекса), </a:t>
            </a:r>
            <a:r>
              <a:rPr lang="ru-RU" b="1" dirty="0" smtClean="0"/>
              <a:t>дошкольными образовательными организациями, общеобразовательными организациями и другими организациями</a:t>
            </a:r>
            <a:r>
              <a:rPr lang="ru-RU" dirty="0" smtClean="0"/>
              <a:t>, а также прокурором.</a:t>
            </a:r>
          </a:p>
          <a:p>
            <a:pPr algn="ctr">
              <a:buNone/>
            </a:pP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normAutofit fontScale="92500" lnSpcReduction="10000"/>
          </a:bodyPr>
          <a:lstStyle/>
          <a:p>
            <a:pPr algn="ctr">
              <a:buNone/>
            </a:pPr>
            <a:r>
              <a:rPr lang="ru-RU" dirty="0" smtClean="0"/>
              <a:t>Статья 56</a:t>
            </a:r>
          </a:p>
          <a:p>
            <a:pPr algn="ctr">
              <a:buNone/>
            </a:pPr>
            <a:r>
              <a:rPr lang="ru-RU" dirty="0" smtClean="0"/>
              <a:t>Должностные лица организаций и иные граждане, которым станет известно об угрозе жизни или здоровью ребенка, о нарушении его прав и законных интересов, обязаны сообщить об этом в орган опеки и попечительства по месту фактического нахождения ребенка. При получении таких сведений орган опеки и попечительства обязан принять необходимые меры по защите прав и законных интересов ребенка.</a:t>
            </a:r>
          </a:p>
          <a:p>
            <a:pPr algn="ctr">
              <a:buNone/>
            </a:pPr>
            <a:r>
              <a:rPr lang="ru-RU" dirty="0" smtClean="0"/>
              <a:t> </a:t>
            </a:r>
          </a:p>
          <a:p>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28600"/>
            <a:ext cx="8229600" cy="5897563"/>
          </a:xfrm>
        </p:spPr>
        <p:txBody>
          <a:bodyPr>
            <a:normAutofit/>
          </a:bodyPr>
          <a:lstStyle/>
          <a:p>
            <a:pPr algn="ctr">
              <a:buNone/>
            </a:pPr>
            <a:endParaRPr lang="ru-RU" dirty="0" smtClean="0"/>
          </a:p>
          <a:p>
            <a:pPr algn="ctr">
              <a:buNone/>
            </a:pPr>
            <a:r>
              <a:rPr lang="ru-RU" dirty="0" smtClean="0"/>
              <a:t>Статья 60. Имущественные права ребенка</a:t>
            </a:r>
          </a:p>
          <a:p>
            <a:pPr algn="ctr">
              <a:buNone/>
            </a:pPr>
            <a:r>
              <a:rPr lang="ru-RU" dirty="0" smtClean="0"/>
              <a:t>3. Ребенок имеет право собственности на доходы, полученные им, имущество, полученное им в дар или в порядке наследования, а также на любое другое имущество, приобретенное на средства ребенка.</a:t>
            </a:r>
          </a:p>
          <a:p>
            <a:endParaRPr lang="ru-RU" dirty="0" smtClean="0"/>
          </a:p>
          <a:p>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normAutofit fontScale="92500" lnSpcReduction="20000"/>
          </a:bodyPr>
          <a:lstStyle/>
          <a:p>
            <a:pPr algn="ctr">
              <a:buNone/>
            </a:pPr>
            <a:r>
              <a:rPr lang="ru-RU" dirty="0" smtClean="0"/>
              <a:t>ГК РФ. Статья 28. Дееспособность малолетних</a:t>
            </a:r>
          </a:p>
          <a:p>
            <a:pPr algn="ctr">
              <a:buNone/>
            </a:pPr>
            <a:r>
              <a:rPr lang="ru-RU" dirty="0" smtClean="0"/>
              <a:t>2. Малолетние в возрасте от шести до четырнадцати лет вправе самостоятельно совершать:</a:t>
            </a:r>
          </a:p>
          <a:p>
            <a:pPr algn="ctr">
              <a:buNone/>
            </a:pPr>
            <a:r>
              <a:rPr lang="ru-RU" dirty="0" smtClean="0"/>
              <a:t>1) мелкие бытовые сделки;</a:t>
            </a:r>
          </a:p>
          <a:p>
            <a:pPr algn="ctr">
              <a:buNone/>
            </a:pPr>
            <a:r>
              <a:rPr lang="ru-RU" dirty="0" smtClean="0"/>
              <a:t>2) сделки, направленные на безвозмездное получение выгоды, не требующие нотариального удостоверения либо государственной регистрации;</a:t>
            </a:r>
          </a:p>
          <a:p>
            <a:pPr algn="ctr">
              <a:buNone/>
            </a:pPr>
            <a:r>
              <a:rPr lang="ru-RU" dirty="0" smtClean="0"/>
              <a:t>3) сделки по распоряжению средствами, предоставленными законным представителем или с согласия последнего третьим лицом для определенной цели или для свободного распоряжения.</a:t>
            </a:r>
          </a:p>
          <a:p>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normAutofit fontScale="85000" lnSpcReduction="10000"/>
          </a:bodyPr>
          <a:lstStyle/>
          <a:p>
            <a:pPr algn="ctr">
              <a:buNone/>
            </a:pPr>
            <a:r>
              <a:rPr lang="ru-RU" b="1" dirty="0" smtClean="0"/>
              <a:t>Глава 12. ПРАВА И ОБЯЗАННОСТИ РОДИТЕЛЕЙ</a:t>
            </a:r>
          </a:p>
          <a:p>
            <a:pPr algn="ctr">
              <a:buNone/>
            </a:pPr>
            <a:r>
              <a:rPr lang="ru-RU" dirty="0" smtClean="0"/>
              <a:t>Статья 61. Равенство прав и обязанностей родителей</a:t>
            </a:r>
          </a:p>
          <a:p>
            <a:pPr algn="ctr">
              <a:buNone/>
            </a:pPr>
            <a:r>
              <a:rPr lang="ru-RU" dirty="0" smtClean="0"/>
              <a:t> </a:t>
            </a:r>
          </a:p>
          <a:p>
            <a:pPr algn="ctr">
              <a:buNone/>
            </a:pPr>
            <a:r>
              <a:rPr lang="ru-RU" dirty="0" smtClean="0"/>
              <a:t>1. Родители имеют равные права и несут равные обязанности в отношении своих детей (родительские права).</a:t>
            </a:r>
          </a:p>
          <a:p>
            <a:pPr algn="ctr">
              <a:buNone/>
            </a:pPr>
            <a:r>
              <a:rPr lang="ru-RU" dirty="0" smtClean="0"/>
              <a:t>2. Родительские права, предусмотренные настоящей главой, прекращаются по достижении детьми возраста восемнадцати лет (совершеннолетия), а также при вступлении несовершеннолетних детей в брак и в других установленных </a:t>
            </a:r>
            <a:r>
              <a:rPr lang="ru-RU" u="sng" dirty="0" smtClean="0"/>
              <a:t>законом</a:t>
            </a:r>
            <a:r>
              <a:rPr lang="ru-RU" dirty="0" smtClean="0"/>
              <a:t> случаях приобретения детьми полной дееспособности до достижения ими совершеннолетия.</a:t>
            </a:r>
          </a:p>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normAutofit fontScale="85000" lnSpcReduction="10000"/>
          </a:bodyPr>
          <a:lstStyle/>
          <a:p>
            <a:pPr algn="ctr">
              <a:buNone/>
            </a:pPr>
            <a:r>
              <a:rPr lang="ru-RU" dirty="0" smtClean="0"/>
              <a:t>ГК РФ. Статья 27. Эмансипация</a:t>
            </a:r>
          </a:p>
          <a:p>
            <a:pPr algn="ctr">
              <a:buNone/>
            </a:pPr>
            <a:r>
              <a:rPr lang="ru-RU" dirty="0" smtClean="0"/>
              <a:t> </a:t>
            </a:r>
          </a:p>
          <a:p>
            <a:pPr algn="ctr">
              <a:buNone/>
            </a:pPr>
            <a:r>
              <a:rPr lang="ru-RU" dirty="0" smtClean="0"/>
              <a:t>1. Несовершеннолетний, достигший шестнадцати лет, может быть объявлен полностью дееспособным, если он работает по трудовому договору, в том числе по контракту, или с согласия родителей, усыновителей или попечителя занимается предпринимательской деятельностью.</a:t>
            </a:r>
          </a:p>
          <a:p>
            <a:pPr algn="ctr">
              <a:buNone/>
            </a:pPr>
            <a:r>
              <a:rPr lang="ru-RU" dirty="0" smtClean="0"/>
              <a:t>Объявление несовершеннолетнего полностью дееспособным (эмансипация) производится по решению органа опеки и попечительства - с согласия обоих родителей, усыновителей или попечителя либо при отсутствии такого согласия - по </a:t>
            </a:r>
            <a:r>
              <a:rPr lang="ru-RU" u="sng" dirty="0" smtClean="0"/>
              <a:t>решению</a:t>
            </a:r>
            <a:r>
              <a:rPr lang="ru-RU" dirty="0" smtClean="0"/>
              <a:t> суда.</a:t>
            </a:r>
          </a:p>
          <a:p>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28600"/>
            <a:ext cx="8229600" cy="5897563"/>
          </a:xfrm>
        </p:spPr>
        <p:txBody>
          <a:bodyPr>
            <a:normAutofit lnSpcReduction="10000"/>
          </a:bodyPr>
          <a:lstStyle/>
          <a:p>
            <a:pPr algn="ctr">
              <a:buNone/>
            </a:pPr>
            <a:r>
              <a:rPr lang="ru-RU" dirty="0" smtClean="0"/>
              <a:t>Статья 63. Права и обязанности родителей по воспитанию и образованию детей</a:t>
            </a:r>
          </a:p>
          <a:p>
            <a:pPr algn="ctr">
              <a:buNone/>
            </a:pPr>
            <a:r>
              <a:rPr lang="ru-RU" dirty="0" smtClean="0"/>
              <a:t>Родители имеют право и обязаны воспитывать своих детей.</a:t>
            </a:r>
          </a:p>
          <a:p>
            <a:pPr algn="ctr">
              <a:buNone/>
            </a:pPr>
            <a:r>
              <a:rPr lang="ru-RU" dirty="0" smtClean="0"/>
              <a:t>Родители несут ответственность за воспитание и развитие своих детей. Они обязаны заботиться о здоровье, физическом, психическом, духовном и нравственном развитии своих детей.</a:t>
            </a:r>
          </a:p>
          <a:p>
            <a:pPr algn="ctr">
              <a:buNone/>
            </a:pPr>
            <a:r>
              <a:rPr lang="ru-RU" dirty="0" smtClean="0"/>
              <a:t>Родители имеют преимущественное право на обучение и воспитание своих детей перед всеми другими лицами.</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normAutofit fontScale="92500" lnSpcReduction="20000"/>
          </a:bodyPr>
          <a:lstStyle/>
          <a:p>
            <a:pPr algn="ctr">
              <a:buNone/>
            </a:pPr>
            <a:r>
              <a:rPr lang="ru-RU" dirty="0" smtClean="0"/>
              <a:t>ФЗ «Об образовании в РФ»</a:t>
            </a:r>
          </a:p>
          <a:p>
            <a:pPr algn="ctr">
              <a:buNone/>
            </a:pPr>
            <a:r>
              <a:rPr lang="ru-RU" dirty="0" smtClean="0"/>
              <a:t>Статья 44. Права, обязанности и ответственность в сфере образования родителей (законных представителей) несовершеннолетних обучающихся</a:t>
            </a:r>
          </a:p>
          <a:p>
            <a:pPr algn="ctr">
              <a:buNone/>
            </a:pPr>
            <a:r>
              <a:rPr lang="ru-RU" dirty="0" smtClean="0"/>
              <a:t> </a:t>
            </a:r>
          </a:p>
          <a:p>
            <a:pPr algn="ctr">
              <a:buNone/>
            </a:pPr>
            <a:r>
              <a:rPr lang="ru-RU" dirty="0" smtClean="0"/>
              <a:t>1. Родители </a:t>
            </a:r>
            <a:r>
              <a:rPr lang="ru-RU" u="sng" dirty="0" smtClean="0"/>
              <a:t>(законные представители)</a:t>
            </a:r>
            <a:r>
              <a:rPr lang="ru-RU" dirty="0" smtClean="0"/>
              <a:t> несовершеннолетних обучающихся имеют преимущественное право на обучение и воспитание детей перед всеми другими лицами. Они обязаны заложить основы физического, нравственного и интеллектуального развития личности ребенка.</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normAutofit fontScale="77500" lnSpcReduction="20000"/>
          </a:bodyPr>
          <a:lstStyle/>
          <a:p>
            <a:pPr algn="ctr">
              <a:buNone/>
            </a:pPr>
            <a:r>
              <a:rPr lang="ru-RU" dirty="0" smtClean="0"/>
              <a:t>4. Родители (законные представители) несовершеннолетних обучающихся </a:t>
            </a:r>
            <a:r>
              <a:rPr lang="ru-RU" b="1" dirty="0" smtClean="0"/>
              <a:t>обязаны</a:t>
            </a:r>
            <a:r>
              <a:rPr lang="ru-RU" dirty="0" smtClean="0"/>
              <a:t>:</a:t>
            </a:r>
          </a:p>
          <a:p>
            <a:pPr algn="ctr">
              <a:buNone/>
            </a:pPr>
            <a:r>
              <a:rPr lang="ru-RU" dirty="0" smtClean="0"/>
              <a:t>1) обеспечить получение детьми общего образования;</a:t>
            </a:r>
          </a:p>
          <a:p>
            <a:pPr algn="ctr">
              <a:buNone/>
            </a:pPr>
            <a:r>
              <a:rPr lang="ru-RU" dirty="0" smtClean="0"/>
              <a:t>2) соблюдать правила внутреннего распорядка организации, осуществляющей образовательную деятельность, правила проживания обучающихся в интернатах, требования локальных нормативных актов, которые устанавливают режим занятий обучающихся, порядок регламентации образовательных отношений между образовательной организацией и обучающимися и (или) их родителями (законными представителями) и оформления возникновения, приостановления и прекращения этих отношений;</a:t>
            </a:r>
          </a:p>
          <a:p>
            <a:pPr algn="ctr">
              <a:buNone/>
            </a:pPr>
            <a:r>
              <a:rPr lang="ru-RU" dirty="0" smtClean="0"/>
              <a:t>3) уважать честь и достоинство обучающихся и работников организации, осуществляющей образовательную деятельность.</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lstStyle/>
          <a:p>
            <a:pPr algn="ctr">
              <a:buNone/>
            </a:pPr>
            <a:endParaRPr lang="ru-RU" dirty="0" smtClean="0"/>
          </a:p>
          <a:p>
            <a:pPr algn="ctr">
              <a:buNone/>
            </a:pPr>
            <a:r>
              <a:rPr lang="ru-RU" dirty="0" smtClean="0"/>
              <a:t>29 декабря 1995 года N 223-ФЗ</a:t>
            </a:r>
          </a:p>
          <a:p>
            <a:pPr algn="ctr">
              <a:buNone/>
            </a:pPr>
            <a:r>
              <a:rPr lang="ru-RU" b="1" dirty="0" smtClean="0"/>
              <a:t>РОССИЙСКАЯ ФЕДЕРАЦИЯ</a:t>
            </a:r>
          </a:p>
          <a:p>
            <a:pPr algn="ctr">
              <a:buNone/>
            </a:pPr>
            <a:r>
              <a:rPr lang="ru-RU" b="1" dirty="0" smtClean="0"/>
              <a:t> </a:t>
            </a:r>
          </a:p>
          <a:p>
            <a:pPr algn="ctr">
              <a:buNone/>
            </a:pPr>
            <a:r>
              <a:rPr lang="ru-RU" b="1" dirty="0" smtClean="0"/>
              <a:t>СЕМЕЙНЫЙ КОДЕКС РОССИЙСКОЙ ФЕДЕРАЦИИ</a:t>
            </a:r>
          </a:p>
          <a:p>
            <a:pPr algn="ctr">
              <a:buNone/>
            </a:pPr>
            <a:r>
              <a:rPr lang="ru-RU" dirty="0" smtClean="0"/>
              <a:t> </a:t>
            </a:r>
          </a:p>
          <a:p>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lstStyle/>
          <a:p>
            <a:pPr algn="ctr">
              <a:buNone/>
            </a:pPr>
            <a:r>
              <a:rPr lang="ru-RU" dirty="0" smtClean="0"/>
              <a:t>Статья 64. Права и обязанности родителей по защите прав и интересов детей</a:t>
            </a:r>
          </a:p>
          <a:p>
            <a:pPr algn="ctr">
              <a:buNone/>
            </a:pPr>
            <a:r>
              <a:rPr lang="ru-RU" dirty="0" smtClean="0"/>
              <a:t> </a:t>
            </a:r>
          </a:p>
          <a:p>
            <a:pPr algn="ctr">
              <a:buNone/>
            </a:pPr>
            <a:r>
              <a:rPr lang="ru-RU" dirty="0" smtClean="0"/>
              <a:t>1. Защита прав и интересов детей возлагается на их родителей.</a:t>
            </a:r>
          </a:p>
          <a:p>
            <a:pPr algn="ctr">
              <a:buNone/>
            </a:pPr>
            <a:r>
              <a:rPr lang="ru-RU" dirty="0" smtClean="0"/>
              <a:t>Родители являются законными представителями своих детей и выступают в защиту их прав и интересов в отношениях с любыми физическими и юридическими лицами, в том числе в судах, без специальных полномочий.</a:t>
            </a:r>
          </a:p>
          <a:p>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normAutofit fontScale="85000" lnSpcReduction="20000"/>
          </a:bodyPr>
          <a:lstStyle/>
          <a:p>
            <a:pPr algn="ctr">
              <a:buNone/>
            </a:pPr>
            <a:r>
              <a:rPr lang="ru-RU" dirty="0" smtClean="0"/>
              <a:t>Статья 65. Осуществление родительских прав</a:t>
            </a:r>
          </a:p>
          <a:p>
            <a:pPr algn="ctr">
              <a:buNone/>
            </a:pPr>
            <a:r>
              <a:rPr lang="ru-RU" dirty="0" smtClean="0"/>
              <a:t>1. Родительские права не могут осуществляться в противоречии с интересами детей. Обеспечение интересов детей должно быть предметом основной заботы их родителей.</a:t>
            </a:r>
          </a:p>
          <a:p>
            <a:pPr algn="ctr">
              <a:buNone/>
            </a:pPr>
            <a:r>
              <a:rPr lang="ru-RU" dirty="0" smtClean="0"/>
              <a:t>При осуществлении родительских прав родители не вправе причинять вред физическому и психическому здоровью детей, их нравственному развитию. Способы воспитания детей должны исключать пренебрежительное, жестокое, грубое, унижающее человеческое достоинство обращение, оскорбление или эксплуатацию детей.</a:t>
            </a:r>
          </a:p>
          <a:p>
            <a:pPr algn="ctr">
              <a:buNone/>
            </a:pPr>
            <a:r>
              <a:rPr lang="ru-RU" dirty="0" smtClean="0"/>
              <a:t>Родители, осуществляющие родительские права в ущерб правам и интересам детей, несут ответственность в установленном </a:t>
            </a:r>
            <a:r>
              <a:rPr lang="ru-RU" u="sng" dirty="0" smtClean="0"/>
              <a:t>законом</a:t>
            </a:r>
            <a:r>
              <a:rPr lang="ru-RU" dirty="0" smtClean="0"/>
              <a:t> порядке.</a:t>
            </a:r>
          </a:p>
          <a:p>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normAutofit fontScale="85000" lnSpcReduction="10000"/>
          </a:bodyPr>
          <a:lstStyle/>
          <a:p>
            <a:pPr algn="ctr">
              <a:buNone/>
            </a:pPr>
            <a:r>
              <a:rPr lang="ru-RU" dirty="0" smtClean="0"/>
              <a:t>УК РФ. Статья 156. Неисполнение обязанностей по воспитанию несовершеннолетнего</a:t>
            </a:r>
          </a:p>
          <a:p>
            <a:pPr algn="ctr">
              <a:buNone/>
            </a:pPr>
            <a:r>
              <a:rPr lang="ru-RU" dirty="0" smtClean="0"/>
              <a:t> </a:t>
            </a:r>
          </a:p>
          <a:p>
            <a:pPr algn="ctr">
              <a:buNone/>
            </a:pPr>
            <a:r>
              <a:rPr lang="ru-RU" dirty="0" smtClean="0"/>
              <a:t>Неисполнение или ненадлежащее исполнение обязанностей по воспитанию несовершеннолетнего родителем или </a:t>
            </a:r>
            <a:r>
              <a:rPr lang="ru-RU" u="sng" dirty="0" smtClean="0"/>
              <a:t>иным</a:t>
            </a:r>
            <a:r>
              <a:rPr lang="ru-RU" dirty="0" smtClean="0"/>
              <a:t> лицом, на которое возложены эти обязанности, а равно педагогическим работником или другим работником образовательной организации, медицинской организации, организации, оказывающей социальные услуги, либо иной организации, обязанного осуществлять надзор за несовершеннолетним, если это деяние соединено с жестоким обращением с несовершеннолетним, -</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normAutofit fontScale="85000" lnSpcReduction="10000"/>
          </a:bodyPr>
          <a:lstStyle/>
          <a:p>
            <a:pPr algn="ctr">
              <a:buNone/>
            </a:pPr>
            <a:r>
              <a:rPr lang="ru-RU" dirty="0" smtClean="0"/>
              <a:t>Статья 156. Неисполнение обязанностей по воспитанию несовершеннолетнего</a:t>
            </a:r>
          </a:p>
          <a:p>
            <a:pPr algn="ctr">
              <a:buNone/>
            </a:pPr>
            <a:r>
              <a:rPr lang="ru-RU" dirty="0" smtClean="0"/>
              <a:t> </a:t>
            </a:r>
          </a:p>
          <a:p>
            <a:pPr algn="ctr">
              <a:buNone/>
            </a:pPr>
            <a:r>
              <a:rPr lang="ru-RU" dirty="0" smtClean="0"/>
              <a:t>Неисполнение или ненадлежащее исполнение обязанностей по воспитанию несовершеннолетнего родителем или </a:t>
            </a:r>
            <a:r>
              <a:rPr lang="ru-RU" u="sng" dirty="0" smtClean="0"/>
              <a:t>иным</a:t>
            </a:r>
            <a:r>
              <a:rPr lang="ru-RU" dirty="0" smtClean="0"/>
              <a:t> лицом, на которое возложены эти обязанности, а равно педагогическим работником или другим работником образовательной организации, медицинской организации, организации, оказывающей социальные услуги, либо иной организации, обязанного осуществлять надзор за несовершеннолетним, если это деяние соединено с жестоким обращением с несовершеннолетним, -</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normAutofit fontScale="85000" lnSpcReduction="10000"/>
          </a:bodyPr>
          <a:lstStyle/>
          <a:p>
            <a:pPr algn="ctr">
              <a:buNone/>
            </a:pPr>
            <a:r>
              <a:rPr lang="ru-RU" dirty="0" smtClean="0"/>
              <a:t>Статья 116. Побои</a:t>
            </a:r>
          </a:p>
          <a:p>
            <a:pPr algn="ctr">
              <a:buNone/>
            </a:pPr>
            <a:r>
              <a:rPr lang="ru-RU" dirty="0" smtClean="0"/>
              <a:t> </a:t>
            </a:r>
          </a:p>
          <a:p>
            <a:pPr algn="ctr">
              <a:buNone/>
            </a:pPr>
            <a:r>
              <a:rPr lang="ru-RU" dirty="0" smtClean="0"/>
              <a:t>1. Нанесение побоев или совершение иных насильственных действий, причинивших физическую боль, но не повлекших последствий, указанных в </a:t>
            </a:r>
            <a:r>
              <a:rPr lang="ru-RU" u="sng" dirty="0" smtClean="0"/>
              <a:t>статье 115</a:t>
            </a:r>
            <a:r>
              <a:rPr lang="ru-RU" dirty="0" smtClean="0"/>
              <a:t> настоящего Кодекса, -</a:t>
            </a:r>
          </a:p>
          <a:p>
            <a:pPr algn="ctr">
              <a:buNone/>
            </a:pPr>
            <a:r>
              <a:rPr lang="ru-RU" dirty="0" smtClean="0"/>
              <a:t>наказываются штрафом в размере до сорока тысяч рублей или в размере заработной платы или иного дохода осужденного за период до трех месяцев, либо обязательными работами на срок до трехсот шестидесяти часов, либо исправительными работами на срок до шести месяцев, либо арестом на срок до трех месяцев.</a:t>
            </a:r>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28600"/>
            <a:ext cx="8229600" cy="5897563"/>
          </a:xfrm>
        </p:spPr>
        <p:txBody>
          <a:bodyPr>
            <a:normAutofit fontScale="92500" lnSpcReduction="20000"/>
          </a:bodyPr>
          <a:lstStyle/>
          <a:p>
            <a:pPr algn="ctr">
              <a:buNone/>
            </a:pPr>
            <a:r>
              <a:rPr lang="ru-RU" dirty="0" err="1" smtClean="0"/>
              <a:t>КоАП</a:t>
            </a:r>
            <a:r>
              <a:rPr lang="ru-RU" dirty="0" smtClean="0"/>
              <a:t> РФ. Статья 5.35. Неисполнение родителями или иными законными представителями несовершеннолетних обязанностей по содержанию и воспитанию несовершеннолетних</a:t>
            </a:r>
          </a:p>
          <a:p>
            <a:pPr algn="ctr">
              <a:buNone/>
            </a:pPr>
            <a:r>
              <a:rPr lang="ru-RU" dirty="0" smtClean="0"/>
              <a:t> </a:t>
            </a:r>
          </a:p>
          <a:p>
            <a:pPr algn="ctr">
              <a:buNone/>
            </a:pPr>
            <a:r>
              <a:rPr lang="ru-RU" u="sng" dirty="0" smtClean="0"/>
              <a:t>1</a:t>
            </a:r>
            <a:r>
              <a:rPr lang="ru-RU" dirty="0" smtClean="0"/>
              <a:t>. Неисполнение или ненадлежащее исполнение родителями или иными </a:t>
            </a:r>
            <a:r>
              <a:rPr lang="ru-RU" u="sng" dirty="0" smtClean="0"/>
              <a:t>законными представителями</a:t>
            </a:r>
            <a:r>
              <a:rPr lang="ru-RU" dirty="0" smtClean="0"/>
              <a:t> несовершеннолетних </a:t>
            </a:r>
            <a:r>
              <a:rPr lang="ru-RU" u="sng" dirty="0" smtClean="0"/>
              <a:t>обязанностей</a:t>
            </a:r>
            <a:r>
              <a:rPr lang="ru-RU" dirty="0" smtClean="0"/>
              <a:t> по содержанию, воспитанию, обучению, защите прав и интересов несовершеннолетних -</a:t>
            </a:r>
          </a:p>
          <a:p>
            <a:pPr algn="ctr">
              <a:buNone/>
            </a:pPr>
            <a:r>
              <a:rPr lang="ru-RU" dirty="0" smtClean="0"/>
              <a:t>влечет предупреждение или наложение административного штрафа в размере от ста до пятисот рублей.</a:t>
            </a:r>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normAutofit fontScale="85000" lnSpcReduction="10000"/>
          </a:bodyPr>
          <a:lstStyle/>
          <a:p>
            <a:pPr algn="ctr">
              <a:buNone/>
            </a:pPr>
            <a:r>
              <a:rPr lang="ru-RU" dirty="0" smtClean="0"/>
              <a:t>СК РФ ст. 65.</a:t>
            </a:r>
          </a:p>
          <a:p>
            <a:pPr algn="ctr">
              <a:buNone/>
            </a:pPr>
            <a:r>
              <a:rPr lang="ru-RU" dirty="0" smtClean="0"/>
              <a:t>2. Все вопросы, касающиеся воспитания и образования детей, решаются родителями по их взаимному согласию исходя из интересов детей и с учетом мнения детей. Родители (один из них) при наличии разногласий между ними вправе обратиться за разрешением этих разногласий в орган опеки и попечительства или в суд.</a:t>
            </a:r>
          </a:p>
          <a:p>
            <a:pPr algn="ctr">
              <a:buNone/>
            </a:pPr>
            <a:r>
              <a:rPr lang="ru-RU" dirty="0" smtClean="0"/>
              <a:t>3. Место жительства детей при раздельном проживании родителей устанавливается соглашением родителей.</a:t>
            </a:r>
          </a:p>
          <a:p>
            <a:pPr algn="ctr">
              <a:buNone/>
            </a:pPr>
            <a:r>
              <a:rPr lang="ru-RU" dirty="0" smtClean="0"/>
              <a:t>При отсутствии соглашения спор между родителями разрешается судом исходя из интересов детей и с учетом мнения детей.</a:t>
            </a:r>
          </a:p>
          <a:p>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28600"/>
            <a:ext cx="8229600" cy="5897563"/>
          </a:xfrm>
        </p:spPr>
        <p:txBody>
          <a:bodyPr>
            <a:normAutofit fontScale="85000" lnSpcReduction="20000"/>
          </a:bodyPr>
          <a:lstStyle/>
          <a:p>
            <a:pPr algn="ctr">
              <a:buNone/>
            </a:pPr>
            <a:r>
              <a:rPr lang="ru-RU" dirty="0" smtClean="0"/>
              <a:t>Статья 66. Осуществление родительских прав родителем, проживающим отдельно от ребенка</a:t>
            </a:r>
          </a:p>
          <a:p>
            <a:pPr algn="ctr">
              <a:buNone/>
            </a:pPr>
            <a:r>
              <a:rPr lang="ru-RU" dirty="0" smtClean="0"/>
              <a:t> </a:t>
            </a:r>
          </a:p>
          <a:p>
            <a:pPr algn="ctr">
              <a:buNone/>
            </a:pPr>
            <a:r>
              <a:rPr lang="ru-RU" dirty="0" smtClean="0"/>
              <a:t>1. Родитель, проживающий отдельно от ребенка, имеет права на общение с ребенком, участие в его воспитании и решении вопросов получения ребенком образования.</a:t>
            </a:r>
          </a:p>
          <a:p>
            <a:pPr algn="ctr">
              <a:buNone/>
            </a:pPr>
            <a:r>
              <a:rPr lang="ru-RU" dirty="0" smtClean="0"/>
              <a:t>Родитель, с которым проживает ребенок, не должен препятствовать общению ребенка с другим родителем, если такое общение не причиняет вред физическому и психическому здоровью ребенка, его нравственному развитию.</a:t>
            </a:r>
          </a:p>
          <a:p>
            <a:pPr algn="ctr">
              <a:buNone/>
            </a:pPr>
            <a:r>
              <a:rPr lang="ru-RU" dirty="0" smtClean="0"/>
              <a:t>2. Родители вправе заключить в письменной форме соглашение о порядке осуществления родительских прав родителем, проживающим отдельно от ребенка.</a:t>
            </a:r>
          </a:p>
          <a:p>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28600"/>
            <a:ext cx="8229600" cy="5897563"/>
          </a:xfrm>
        </p:spPr>
        <p:txBody>
          <a:bodyPr>
            <a:normAutofit fontScale="92500" lnSpcReduction="10000"/>
          </a:bodyPr>
          <a:lstStyle/>
          <a:p>
            <a:pPr algn="ctr">
              <a:buNone/>
            </a:pPr>
            <a:r>
              <a:rPr lang="ru-RU" dirty="0" smtClean="0"/>
              <a:t>Статья 67. Право на общение с ребенком дедушки, бабушки, братьев, сестер и других родственников</a:t>
            </a:r>
          </a:p>
          <a:p>
            <a:pPr algn="ctr">
              <a:buNone/>
            </a:pPr>
            <a:r>
              <a:rPr lang="ru-RU" dirty="0" smtClean="0"/>
              <a:t> </a:t>
            </a:r>
          </a:p>
          <a:p>
            <a:pPr algn="ctr">
              <a:buNone/>
            </a:pPr>
            <a:r>
              <a:rPr lang="ru-RU" dirty="0" smtClean="0"/>
              <a:t>1. Дедушка, бабушка, братья, сестры и другие родственники имеют право на общение с ребенком.</a:t>
            </a:r>
          </a:p>
          <a:p>
            <a:pPr algn="ctr">
              <a:buNone/>
            </a:pPr>
            <a:r>
              <a:rPr lang="ru-RU" dirty="0" smtClean="0"/>
              <a:t>2. В случае отказа родителей (одного из них) от предоставления близким родственникам ребенка возможности общаться с ним орган опеки и попечительства может обязать родителей (одного из них) не препятствовать этому общению.</a:t>
            </a:r>
          </a:p>
          <a:p>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28600"/>
            <a:ext cx="8229600" cy="5897563"/>
          </a:xfrm>
        </p:spPr>
        <p:txBody>
          <a:bodyPr/>
          <a:lstStyle/>
          <a:p>
            <a:pPr algn="ctr">
              <a:buNone/>
            </a:pPr>
            <a:endParaRPr lang="ru-RU" b="1" dirty="0" smtClean="0"/>
          </a:p>
          <a:p>
            <a:pPr algn="ctr">
              <a:buNone/>
            </a:pPr>
            <a:endParaRPr lang="ru-RU" b="1" dirty="0" smtClean="0"/>
          </a:p>
          <a:p>
            <a:pPr algn="ctr">
              <a:buNone/>
            </a:pPr>
            <a:r>
              <a:rPr lang="ru-RU" b="1" dirty="0" smtClean="0"/>
              <a:t>Глава 18. ВЫЯВЛЕНИЕ И УСТРОЙСТВО ДЕТЕЙ, ОСТАВШИХСЯ</a:t>
            </a:r>
          </a:p>
          <a:p>
            <a:pPr algn="ctr">
              <a:buNone/>
            </a:pPr>
            <a:r>
              <a:rPr lang="ru-RU" b="1" dirty="0" smtClean="0"/>
              <a:t>БЕЗ ПОПЕЧЕНИЯ РОДИТЕЛЕЙ</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lstStyle/>
          <a:p>
            <a:pPr algn="ctr">
              <a:buNone/>
            </a:pPr>
            <a:endParaRPr lang="ru-RU" dirty="0" smtClean="0"/>
          </a:p>
          <a:p>
            <a:pPr algn="ctr">
              <a:buNone/>
            </a:pPr>
            <a:r>
              <a:rPr lang="ru-RU" dirty="0" smtClean="0"/>
              <a:t>Статья 1. Основные начала семейного законодательства</a:t>
            </a:r>
          </a:p>
          <a:p>
            <a:pPr algn="ctr">
              <a:buNone/>
            </a:pPr>
            <a:r>
              <a:rPr lang="ru-RU" dirty="0" smtClean="0"/>
              <a:t> </a:t>
            </a:r>
          </a:p>
          <a:p>
            <a:pPr algn="ctr">
              <a:buNone/>
            </a:pPr>
            <a:r>
              <a:rPr lang="ru-RU" dirty="0" smtClean="0"/>
              <a:t>1. Семья, материнство, отцовство и </a:t>
            </a:r>
            <a:r>
              <a:rPr lang="ru-RU" b="1" dirty="0" smtClean="0">
                <a:solidFill>
                  <a:srgbClr val="FF0000"/>
                </a:solidFill>
              </a:rPr>
              <a:t>детство</a:t>
            </a:r>
            <a:r>
              <a:rPr lang="ru-RU" dirty="0" smtClean="0"/>
              <a:t> в Российской Федерации </a:t>
            </a:r>
            <a:r>
              <a:rPr lang="ru-RU" b="1" dirty="0" smtClean="0">
                <a:solidFill>
                  <a:srgbClr val="FF0000"/>
                </a:solidFill>
              </a:rPr>
              <a:t>находятся под защитой государства.</a:t>
            </a:r>
          </a:p>
          <a:p>
            <a:endParaRPr lang="ru-RU"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28600"/>
            <a:ext cx="8229600" cy="5897563"/>
          </a:xfrm>
        </p:spPr>
        <p:txBody>
          <a:bodyPr>
            <a:normAutofit fontScale="70000" lnSpcReduction="20000"/>
          </a:bodyPr>
          <a:lstStyle/>
          <a:p>
            <a:pPr algn="ctr">
              <a:buNone/>
            </a:pPr>
            <a:r>
              <a:rPr lang="ru-RU" dirty="0" smtClean="0"/>
              <a:t>Статья 121. Защита прав и интересов детей, оставшихся без попечения родителей</a:t>
            </a:r>
          </a:p>
          <a:p>
            <a:pPr algn="ctr">
              <a:buNone/>
            </a:pPr>
            <a:r>
              <a:rPr lang="ru-RU" dirty="0" smtClean="0"/>
              <a:t> </a:t>
            </a:r>
          </a:p>
          <a:p>
            <a:pPr algn="ctr">
              <a:buNone/>
            </a:pPr>
            <a:r>
              <a:rPr lang="ru-RU" dirty="0" smtClean="0"/>
              <a:t>1. Защита прав и интересов детей в случаях смерти родителей, лишения их родительских прав, ограничения их в родительских правах, признания родителей недееспособными, болезни родителей, длительного отсутствия родителей, уклонения родителей от воспитания детей или от защиты их прав и интересов, в том числе при отказе родителей взять своих детей из образовательных организаций, медицинских организаций, организаций, оказывающих социальные услуги, или аналогичных организаций, при создании действиями или бездействием родителей условий, представляющих угрозу жизни или здоровью детей либо препятствующих их нормальному воспитанию и развитию, а также в других случаях отсутствия родительского попечения возлагается на органы опеки и попечительства.</a:t>
            </a:r>
          </a:p>
          <a:p>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normAutofit fontScale="92500" lnSpcReduction="10000"/>
          </a:bodyPr>
          <a:lstStyle/>
          <a:p>
            <a:pPr algn="ctr">
              <a:buNone/>
            </a:pPr>
            <a:r>
              <a:rPr lang="ru-RU" dirty="0" smtClean="0"/>
              <a:t>Статья 122. Выявление и учет детей, оставшихся без попечения родителей</a:t>
            </a:r>
          </a:p>
          <a:p>
            <a:pPr algn="ctr">
              <a:buNone/>
            </a:pPr>
            <a:r>
              <a:rPr lang="ru-RU" dirty="0" smtClean="0"/>
              <a:t> </a:t>
            </a:r>
          </a:p>
          <a:p>
            <a:pPr algn="ctr">
              <a:buNone/>
            </a:pPr>
            <a:r>
              <a:rPr lang="ru-RU" dirty="0" smtClean="0"/>
              <a:t>1. Должностные лица организаций (дошкольных образовательных организаций, общеобразовательных организаций, медицинских организаций и других организаций) и иные граждане, располагающие сведениями о детях, указанных в </a:t>
            </a:r>
            <a:r>
              <a:rPr lang="ru-RU" u="sng" dirty="0" smtClean="0"/>
              <a:t>пункте 1 статьи 121</a:t>
            </a:r>
            <a:r>
              <a:rPr lang="ru-RU" dirty="0" smtClean="0"/>
              <a:t> настоящего Кодекса, обязаны сообщить об этом в органы опеки и попечительства по месту фактического нахождения детей.</a:t>
            </a:r>
          </a:p>
          <a:p>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28600"/>
            <a:ext cx="8229600" cy="5897563"/>
          </a:xfrm>
        </p:spPr>
        <p:txBody>
          <a:bodyPr/>
          <a:lstStyle/>
          <a:p>
            <a:pPr algn="ctr">
              <a:buNone/>
            </a:pPr>
            <a:endParaRPr lang="ru-RU" dirty="0" smtClean="0"/>
          </a:p>
          <a:p>
            <a:pPr algn="ctr">
              <a:buNone/>
            </a:pPr>
            <a:endParaRPr lang="ru-RU" dirty="0" smtClean="0"/>
          </a:p>
          <a:p>
            <a:pPr algn="ctr">
              <a:buNone/>
            </a:pPr>
            <a:r>
              <a:rPr lang="ru-RU" dirty="0" smtClean="0"/>
              <a:t>Деятельность </a:t>
            </a:r>
            <a:r>
              <a:rPr lang="ru-RU" dirty="0" smtClean="0"/>
              <a:t>других, кроме органов опеки и попечительства, юридических и физических лиц по выявлению и устройству детей, оставшихся без попечения родителей, не допускается.</a:t>
            </a:r>
          </a:p>
          <a:p>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lstStyle/>
          <a:p>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28600"/>
            <a:ext cx="8229600" cy="5897563"/>
          </a:xfrm>
        </p:spPr>
        <p:txBody>
          <a:bodyPr>
            <a:normAutofit fontScale="92500"/>
          </a:bodyPr>
          <a:lstStyle/>
          <a:p>
            <a:pPr algn="ctr">
              <a:buNone/>
            </a:pPr>
            <a:r>
              <a:rPr lang="ru-RU" dirty="0" smtClean="0"/>
              <a:t>Статья 2. Отношения, регулируемые семейным законодательством</a:t>
            </a:r>
          </a:p>
          <a:p>
            <a:pPr algn="ctr">
              <a:buNone/>
            </a:pPr>
            <a:r>
              <a:rPr lang="ru-RU" dirty="0" smtClean="0"/>
              <a:t>Семейное законодательство устанавливает порядок осуществления и защиты семейных прав…</a:t>
            </a:r>
          </a:p>
          <a:p>
            <a:pPr algn="ctr">
              <a:buNone/>
            </a:pPr>
            <a:r>
              <a:rPr lang="ru-RU" dirty="0" smtClean="0"/>
              <a:t>определяет порядок выявления детей, оставшихся без попечения родителей, формы и порядок их устройства в семью, а также их временного устройства, в том числе в организацию для детей-сирот и детей, оставшихся без попечения родителей.</a:t>
            </a:r>
          </a:p>
          <a:p>
            <a:pPr>
              <a:buNone/>
            </a:pPr>
            <a:r>
              <a:rPr lang="ru-RU" dirty="0" smtClean="0"/>
              <a:t> </a:t>
            </a:r>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28600"/>
            <a:ext cx="8229600" cy="5897563"/>
          </a:xfrm>
        </p:spPr>
        <p:txBody>
          <a:bodyPr>
            <a:normAutofit fontScale="85000" lnSpcReduction="20000"/>
          </a:bodyPr>
          <a:lstStyle/>
          <a:p>
            <a:pPr algn="ctr">
              <a:buNone/>
            </a:pPr>
            <a:r>
              <a:rPr lang="ru-RU" dirty="0" smtClean="0"/>
              <a:t>Статья 7. Осуществление семейных прав и исполнение семейных обязанностей</a:t>
            </a:r>
          </a:p>
          <a:p>
            <a:pPr algn="ctr">
              <a:buNone/>
            </a:pPr>
            <a:r>
              <a:rPr lang="ru-RU" dirty="0" smtClean="0"/>
              <a:t> </a:t>
            </a:r>
          </a:p>
          <a:p>
            <a:pPr algn="ctr">
              <a:buNone/>
            </a:pPr>
            <a:r>
              <a:rPr lang="ru-RU" dirty="0" smtClean="0"/>
              <a:t>1. Граждане по своему усмотрению распоряжаются принадлежащими им правами, вытекающими из семейных отношений (семейными правами), в том числе правом на защиту этих прав, если иное не установлено настоящим Кодексом.</a:t>
            </a:r>
          </a:p>
          <a:p>
            <a:pPr algn="ctr">
              <a:buNone/>
            </a:pPr>
            <a:r>
              <a:rPr lang="ru-RU" b="1" dirty="0" smtClean="0"/>
              <a:t>Осуществление членами семьи своих прав и исполнение ими своих обязанностей не должны нарушать права, свободы и законные интересы других членов семьи и иных граждан</a:t>
            </a:r>
            <a:r>
              <a:rPr lang="ru-RU" dirty="0" smtClean="0"/>
              <a:t>.</a:t>
            </a:r>
          </a:p>
          <a:p>
            <a:pPr algn="ctr">
              <a:buNone/>
            </a:pPr>
            <a:r>
              <a:rPr lang="ru-RU" dirty="0" smtClean="0"/>
              <a:t>2. Семейные права охраняются законом, </a:t>
            </a:r>
            <a:r>
              <a:rPr lang="ru-RU" b="1" dirty="0" smtClean="0"/>
              <a:t>за исключением случаев</a:t>
            </a:r>
            <a:r>
              <a:rPr lang="ru-RU" dirty="0" smtClean="0"/>
              <a:t>, если они осуществляются в противоречии с назначением этих прав.</a:t>
            </a:r>
          </a:p>
          <a:p>
            <a:pPr algn="ctr">
              <a:buNone/>
            </a:pPr>
            <a:r>
              <a:rPr lang="ru-RU" dirty="0" smtClean="0"/>
              <a:t> </a:t>
            </a:r>
          </a:p>
          <a:p>
            <a:pPr algn="ctr">
              <a:buNone/>
            </a:pP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normAutofit fontScale="92500" lnSpcReduction="10000"/>
          </a:bodyPr>
          <a:lstStyle/>
          <a:p>
            <a:pPr algn="ctr">
              <a:buNone/>
            </a:pPr>
            <a:r>
              <a:rPr lang="ru-RU" dirty="0" smtClean="0"/>
              <a:t>Статья 54. Право ребенка жить и воспитываться в семье</a:t>
            </a:r>
          </a:p>
          <a:p>
            <a:pPr algn="ctr">
              <a:buNone/>
            </a:pPr>
            <a:r>
              <a:rPr lang="ru-RU" dirty="0" smtClean="0"/>
              <a:t> </a:t>
            </a:r>
          </a:p>
          <a:p>
            <a:pPr algn="ctr">
              <a:buNone/>
            </a:pPr>
            <a:r>
              <a:rPr lang="ru-RU" dirty="0" smtClean="0"/>
              <a:t>1. Ребенком признается лицо, не достигшее возраста восемнадцати лет (совершеннолетия).</a:t>
            </a:r>
          </a:p>
          <a:p>
            <a:pPr algn="ctr">
              <a:buNone/>
            </a:pPr>
            <a:r>
              <a:rPr lang="ru-RU" dirty="0" smtClean="0"/>
              <a:t>2. Каждый ребенок имеет право жить и воспитываться в семье, насколько это возможно, право знать своих родителей, право на их заботу, право на совместное с ними проживание, за исключением случаев, когда это противоречит его интересам.</a:t>
            </a:r>
          </a:p>
          <a:p>
            <a:pPr algn="ctr">
              <a:buNone/>
            </a:pP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normAutofit lnSpcReduction="10000"/>
          </a:bodyPr>
          <a:lstStyle/>
          <a:p>
            <a:pPr algn="ctr">
              <a:buNone/>
            </a:pPr>
            <a:r>
              <a:rPr lang="ru-RU" dirty="0" smtClean="0"/>
              <a:t>ГК РФ. Статья 20. Место жительства гражданина</a:t>
            </a:r>
          </a:p>
          <a:p>
            <a:pPr algn="ctr">
              <a:buNone/>
            </a:pPr>
            <a:r>
              <a:rPr lang="ru-RU" dirty="0" smtClean="0"/>
              <a:t> </a:t>
            </a:r>
          </a:p>
          <a:p>
            <a:pPr algn="ctr">
              <a:buNone/>
            </a:pPr>
            <a:r>
              <a:rPr lang="ru-RU" dirty="0" smtClean="0"/>
              <a:t>1. </a:t>
            </a:r>
            <a:r>
              <a:rPr lang="ru-RU" u="sng" dirty="0" smtClean="0"/>
              <a:t>Местом жительства</a:t>
            </a:r>
            <a:r>
              <a:rPr lang="ru-RU" dirty="0" smtClean="0"/>
              <a:t> признается место, где гражданин постоянно или преимущественно проживает. </a:t>
            </a:r>
          </a:p>
          <a:p>
            <a:pPr algn="ctr">
              <a:buNone/>
            </a:pPr>
            <a:r>
              <a:rPr lang="ru-RU" dirty="0" smtClean="0"/>
              <a:t>2. Местом жительства несовершеннолетних, не достигших четырнадцати лет, или граждан, находящихся под опекой, признается место жительства их законных представителей - родителей, усыновителей или опекунов.</a:t>
            </a:r>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28600"/>
            <a:ext cx="8229600" cy="5897563"/>
          </a:xfrm>
        </p:spPr>
        <p:txBody>
          <a:bodyPr>
            <a:normAutofit lnSpcReduction="10000"/>
          </a:bodyPr>
          <a:lstStyle/>
          <a:p>
            <a:pPr algn="ctr">
              <a:buNone/>
            </a:pPr>
            <a:r>
              <a:rPr lang="ru-RU" dirty="0" smtClean="0"/>
              <a:t>Ребенок имеет права на воспитание своими родителями, обеспечение его интересов, всестороннее развитие, уважение его человеческого достоинства.</a:t>
            </a:r>
          </a:p>
          <a:p>
            <a:pPr algn="ctr">
              <a:buNone/>
            </a:pPr>
            <a:r>
              <a:rPr lang="ru-RU" dirty="0" smtClean="0"/>
              <a:t>При отсутствии родителей, при лишении их родительских прав и в других случаях утраты родительского попечения право ребенка на воспитание в семье обеспечивается органом опеки и попечительства в порядке, установленном </a:t>
            </a:r>
            <a:r>
              <a:rPr lang="ru-RU" u="sng" dirty="0" smtClean="0"/>
              <a:t>главой 18</a:t>
            </a:r>
            <a:r>
              <a:rPr lang="ru-RU" dirty="0" smtClean="0"/>
              <a:t> настоящего Кодекса.</a:t>
            </a:r>
          </a:p>
          <a:p>
            <a:pPr>
              <a:buNone/>
            </a:pPr>
            <a:r>
              <a:rPr lang="ru-RU" dirty="0" smtClean="0"/>
              <a:t> </a:t>
            </a:r>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normAutofit fontScale="85000" lnSpcReduction="10000"/>
          </a:bodyPr>
          <a:lstStyle/>
          <a:p>
            <a:pPr algn="ctr">
              <a:buNone/>
            </a:pPr>
            <a:r>
              <a:rPr lang="ru-RU" dirty="0" smtClean="0"/>
              <a:t>Статья 55. Право ребенка на общение с родителями и другими родственниками</a:t>
            </a:r>
          </a:p>
          <a:p>
            <a:pPr algn="ctr">
              <a:buNone/>
            </a:pPr>
            <a:r>
              <a:rPr lang="ru-RU" dirty="0" smtClean="0"/>
              <a:t> </a:t>
            </a:r>
          </a:p>
          <a:p>
            <a:pPr algn="ctr">
              <a:buNone/>
            </a:pPr>
            <a:r>
              <a:rPr lang="ru-RU" dirty="0" smtClean="0"/>
              <a:t>1. Ребенок имеет право на общение с обоими родителями, дедушкой, бабушкой, братьями, сестрами и другими родственниками. Расторжение брака родителей, признание его недействительным или раздельное проживание родителей не влияют на права ребенка.</a:t>
            </a:r>
          </a:p>
          <a:p>
            <a:pPr algn="ctr">
              <a:buNone/>
            </a:pPr>
            <a:r>
              <a:rPr lang="ru-RU" dirty="0" smtClean="0"/>
              <a:t>В случае раздельного проживания родителей ребенок имеет право на общение с каждым из них. Ребенок имеет право на общение со своими родителями также в случае их проживания в разных государствах.</a:t>
            </a:r>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933</Words>
  <Application>Microsoft Office PowerPoint</Application>
  <PresentationFormat>Экран (4:3)</PresentationFormat>
  <Paragraphs>123</Paragraphs>
  <Slides>33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33</vt:i4>
      </vt:variant>
    </vt:vector>
  </HeadingPairs>
  <TitlesOfParts>
    <vt:vector size="34" baseType="lpstr">
      <vt:lpstr>Office Theme</vt:lpstr>
      <vt:lpstr>Семейное право</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Семейное право</dc:title>
  <dc:creator>Мама</dc:creator>
  <cp:lastModifiedBy>Кочергина</cp:lastModifiedBy>
  <cp:revision>10</cp:revision>
  <dcterms:created xsi:type="dcterms:W3CDTF">2016-02-28T10:07:40Z</dcterms:created>
  <dcterms:modified xsi:type="dcterms:W3CDTF">2016-02-28T13:45:01Z</dcterms:modified>
</cp:coreProperties>
</file>