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97" r:id="rId11"/>
    <p:sldId id="298" r:id="rId12"/>
    <p:sldId id="274" r:id="rId13"/>
    <p:sldId id="275" r:id="rId14"/>
    <p:sldId id="276" r:id="rId15"/>
    <p:sldId id="279" r:id="rId16"/>
    <p:sldId id="280" r:id="rId17"/>
    <p:sldId id="287" r:id="rId18"/>
    <p:sldId id="288" r:id="rId19"/>
    <p:sldId id="290" r:id="rId20"/>
    <p:sldId id="294" r:id="rId21"/>
    <p:sldId id="296" r:id="rId22"/>
    <p:sldId id="299" r:id="rId23"/>
    <p:sldId id="300" r:id="rId24"/>
    <p:sldId id="301" r:id="rId25"/>
    <p:sldId id="302" r:id="rId26"/>
    <p:sldId id="307" r:id="rId27"/>
    <p:sldId id="308" r:id="rId28"/>
    <p:sldId id="309" r:id="rId29"/>
    <p:sldId id="310" r:id="rId30"/>
    <p:sldId id="31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AA7DCD-6C96-43B4-B1B1-7C3091DBE01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C216B6-29AA-4A50-BE62-00A54D42C94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altLang="ru-RU" dirty="0" smtClean="0"/>
            <a:t>Необходим для</a:t>
          </a:r>
        </a:p>
        <a:p>
          <a:r>
            <a:rPr lang="ru-RU" altLang="ru-RU" dirty="0" smtClean="0"/>
            <a:t>постановки целей  </a:t>
          </a:r>
        </a:p>
        <a:p>
          <a:r>
            <a:rPr lang="ru-RU" altLang="ru-RU" dirty="0" smtClean="0"/>
            <a:t>для достижения результата</a:t>
          </a:r>
        </a:p>
        <a:p>
          <a:r>
            <a:rPr lang="ru-RU" altLang="ru-RU" dirty="0" smtClean="0"/>
            <a:t> </a:t>
          </a:r>
          <a:r>
            <a:rPr lang="ru-RU" altLang="ru-RU" b="1" dirty="0" smtClean="0"/>
            <a:t>в условиях ограниченных ресурсов</a:t>
          </a:r>
          <a:endParaRPr lang="ru-RU" altLang="ru-RU" b="1" dirty="0" smtClean="0">
            <a:solidFill>
              <a:schemeClr val="bg1"/>
            </a:solidFill>
          </a:endParaRPr>
        </a:p>
      </dgm:t>
    </dgm:pt>
    <dgm:pt modelId="{0B294E25-024E-4279-99EA-74DAFBFCF123}" type="parTrans" cxnId="{43005F57-C62F-4198-80D2-68AE6166C6A8}">
      <dgm:prSet/>
      <dgm:spPr/>
      <dgm:t>
        <a:bodyPr/>
        <a:lstStyle/>
        <a:p>
          <a:endParaRPr lang="ru-RU"/>
        </a:p>
      </dgm:t>
    </dgm:pt>
    <dgm:pt modelId="{0C7DDE73-BF15-4EEB-8C72-4995E97FE2F4}" type="sibTrans" cxnId="{43005F57-C62F-4198-80D2-68AE6166C6A8}">
      <dgm:prSet/>
      <dgm:spPr/>
      <dgm:t>
        <a:bodyPr/>
        <a:lstStyle/>
        <a:p>
          <a:endParaRPr lang="ru-RU"/>
        </a:p>
      </dgm:t>
    </dgm:pt>
    <dgm:pt modelId="{E87B27AD-0305-4D3C-8169-743FA91FDF9E}">
      <dgm:prSet custT="1"/>
      <dgm:spPr>
        <a:solidFill>
          <a:srgbClr val="FFFF00"/>
        </a:solidFill>
      </dgm:spPr>
      <dgm:t>
        <a:bodyPr/>
        <a:lstStyle/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Понимание ситуации, готовность к планированию </a:t>
          </a:r>
        </a:p>
        <a:p>
          <a:r>
            <a:rPr lang="ru-RU" altLang="ru-RU" sz="2400" b="1" dirty="0" smtClean="0">
              <a:solidFill>
                <a:schemeClr val="accent2">
                  <a:lumMod val="75000"/>
                </a:schemeClr>
              </a:solidFill>
            </a:rPr>
            <a:t>с учетом ограниченности ресурсов</a:t>
          </a:r>
        </a:p>
      </dgm:t>
    </dgm:pt>
    <dgm:pt modelId="{B05A8955-3968-4A0B-BD72-E618777FDC8F}" type="parTrans" cxnId="{35114BDC-95CA-44C9-9248-19834FDDAE9D}">
      <dgm:prSet/>
      <dgm:spPr/>
      <dgm:t>
        <a:bodyPr/>
        <a:lstStyle/>
        <a:p>
          <a:endParaRPr lang="ru-RU"/>
        </a:p>
      </dgm:t>
    </dgm:pt>
    <dgm:pt modelId="{584A7C87-760E-4527-9A01-8589062BE9FF}" type="sibTrans" cxnId="{35114BDC-95CA-44C9-9248-19834FDDAE9D}">
      <dgm:prSet/>
      <dgm:spPr/>
      <dgm:t>
        <a:bodyPr/>
        <a:lstStyle/>
        <a:p>
          <a:endParaRPr lang="ru-RU"/>
        </a:p>
      </dgm:t>
    </dgm:pt>
    <dgm:pt modelId="{6BAF3EF4-C885-4B97-A632-2BB270B33C96}" type="pres">
      <dgm:prSet presAssocID="{D0AA7DCD-6C96-43B4-B1B1-7C3091DBE01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73B29B-E1D8-435E-B9AA-77971973E313}" type="pres">
      <dgm:prSet presAssocID="{1AC216B6-29AA-4A50-BE62-00A54D42C940}" presName="node" presStyleLbl="node1" presStyleIdx="0" presStyleCnt="2" custScaleX="48249" custLinFactNeighborX="-4907" custLinFactNeighborY="-74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75520-33C3-4EE4-866D-33ADB88122D7}" type="pres">
      <dgm:prSet presAssocID="{0C7DDE73-BF15-4EEB-8C72-4995E97FE2F4}" presName="sibTrans" presStyleCnt="0"/>
      <dgm:spPr/>
    </dgm:pt>
    <dgm:pt modelId="{CC0C5E58-087D-4EE6-A178-304B8FC7D405}" type="pres">
      <dgm:prSet presAssocID="{E87B27AD-0305-4D3C-8169-743FA91FDF9E}" presName="node" presStyleLbl="node1" presStyleIdx="1" presStyleCnt="2" custFlipHor="1" custScaleX="51383" custScaleY="59118" custLinFactNeighborX="-3377" custLinFactNeighborY="-13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005F57-C62F-4198-80D2-68AE6166C6A8}" srcId="{D0AA7DCD-6C96-43B4-B1B1-7C3091DBE014}" destId="{1AC216B6-29AA-4A50-BE62-00A54D42C940}" srcOrd="0" destOrd="0" parTransId="{0B294E25-024E-4279-99EA-74DAFBFCF123}" sibTransId="{0C7DDE73-BF15-4EEB-8C72-4995E97FE2F4}"/>
    <dgm:cxn modelId="{C0DB4B8A-9FA5-4C27-8312-18EB198B0074}" type="presOf" srcId="{1AC216B6-29AA-4A50-BE62-00A54D42C940}" destId="{1973B29B-E1D8-435E-B9AA-77971973E313}" srcOrd="0" destOrd="0" presId="urn:microsoft.com/office/officeart/2005/8/layout/default"/>
    <dgm:cxn modelId="{FE9AE684-5C61-427B-B989-B01E269BA24A}" type="presOf" srcId="{D0AA7DCD-6C96-43B4-B1B1-7C3091DBE014}" destId="{6BAF3EF4-C885-4B97-A632-2BB270B33C96}" srcOrd="0" destOrd="0" presId="urn:microsoft.com/office/officeart/2005/8/layout/default"/>
    <dgm:cxn modelId="{35114BDC-95CA-44C9-9248-19834FDDAE9D}" srcId="{D0AA7DCD-6C96-43B4-B1B1-7C3091DBE014}" destId="{E87B27AD-0305-4D3C-8169-743FA91FDF9E}" srcOrd="1" destOrd="0" parTransId="{B05A8955-3968-4A0B-BD72-E618777FDC8F}" sibTransId="{584A7C87-760E-4527-9A01-8589062BE9FF}"/>
    <dgm:cxn modelId="{F34070ED-B4E5-4984-8780-3050D3E89FCE}" type="presOf" srcId="{E87B27AD-0305-4D3C-8169-743FA91FDF9E}" destId="{CC0C5E58-087D-4EE6-A178-304B8FC7D405}" srcOrd="0" destOrd="0" presId="urn:microsoft.com/office/officeart/2005/8/layout/default"/>
    <dgm:cxn modelId="{5BDA3CD1-7FC5-4060-BA35-A6AE46D954F7}" type="presParOf" srcId="{6BAF3EF4-C885-4B97-A632-2BB270B33C96}" destId="{1973B29B-E1D8-435E-B9AA-77971973E313}" srcOrd="0" destOrd="0" presId="urn:microsoft.com/office/officeart/2005/8/layout/default"/>
    <dgm:cxn modelId="{E5387C7F-3DD3-457D-9BA5-FD37CD7706C9}" type="presParOf" srcId="{6BAF3EF4-C885-4B97-A632-2BB270B33C96}" destId="{53975520-33C3-4EE4-866D-33ADB88122D7}" srcOrd="1" destOrd="0" presId="urn:microsoft.com/office/officeart/2005/8/layout/default"/>
    <dgm:cxn modelId="{9ED51A8D-C434-44A4-A055-39F522DA5407}" type="presParOf" srcId="{6BAF3EF4-C885-4B97-A632-2BB270B33C96}" destId="{CC0C5E58-087D-4EE6-A178-304B8FC7D405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3B29B-E1D8-435E-B9AA-77971973E313}">
      <dsp:nvSpPr>
        <dsp:cNvPr id="0" name=""/>
        <dsp:cNvSpPr/>
      </dsp:nvSpPr>
      <dsp:spPr>
        <a:xfrm>
          <a:off x="0" y="0"/>
          <a:ext cx="3542712" cy="4405536"/>
        </a:xfrm>
        <a:prstGeom prst="rect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400" kern="1200" dirty="0" smtClean="0"/>
            <a:t>Необходим для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400" kern="1200" dirty="0" smtClean="0"/>
            <a:t>постановки целей  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400" kern="1200" dirty="0" smtClean="0"/>
            <a:t>для достижения результата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3400" kern="1200" dirty="0" smtClean="0"/>
            <a:t> </a:t>
          </a:r>
          <a:r>
            <a:rPr lang="ru-RU" altLang="ru-RU" sz="3400" b="1" kern="1200" dirty="0" smtClean="0"/>
            <a:t>в условиях ограниченных ресурсов</a:t>
          </a:r>
          <a:endParaRPr lang="ru-RU" altLang="ru-RU" sz="3400" b="1" kern="1200" dirty="0" smtClean="0">
            <a:solidFill>
              <a:schemeClr val="bg1"/>
            </a:solidFill>
          </a:endParaRPr>
        </a:p>
      </dsp:txBody>
      <dsp:txXfrm>
        <a:off x="0" y="0"/>
        <a:ext cx="3542712" cy="4405536"/>
      </dsp:txXfrm>
    </dsp:sp>
    <dsp:sp modelId="{CC0C5E58-087D-4EE6-A178-304B8FC7D405}">
      <dsp:nvSpPr>
        <dsp:cNvPr id="0" name=""/>
        <dsp:cNvSpPr/>
      </dsp:nvSpPr>
      <dsp:spPr>
        <a:xfrm flipH="1">
          <a:off x="4029155" y="762063"/>
          <a:ext cx="3772827" cy="2604465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Результат: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Понимание ситуации, готовность к планированию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b="1" kern="1200" dirty="0" smtClean="0">
              <a:solidFill>
                <a:schemeClr val="accent2">
                  <a:lumMod val="75000"/>
                </a:schemeClr>
              </a:solidFill>
            </a:rPr>
            <a:t>с учетом ограниченности ресурсов</a:t>
          </a:r>
        </a:p>
      </dsp:txBody>
      <dsp:txXfrm>
        <a:off x="4029155" y="762063"/>
        <a:ext cx="3772827" cy="2604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30801A-A4AC-4B0B-8AEB-9206A8A1BC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051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6800" cy="685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3924300" cy="464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33900" y="1447800"/>
            <a:ext cx="39243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33900" y="3848100"/>
            <a:ext cx="3924300" cy="2247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9D156-188E-472D-87DF-345BD3B38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9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43DDFE7-CE88-408D-8FD6-ECF4A9C83CB4}" type="datetimeFigureOut">
              <a:rPr lang="ru-RU" smtClean="0"/>
              <a:t>03.02.2016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B3FA5C-213F-4024-8D8A-063E77AAEF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5" Type="http://schemas.openxmlformats.org/officeDocument/2006/relationships/audio" Target="../media/audio4.wav"/><Relationship Id="rId10" Type="http://schemas.openxmlformats.org/officeDocument/2006/relationships/image" Target="../media/image8.png"/><Relationship Id="rId4" Type="http://schemas.openxmlformats.org/officeDocument/2006/relationships/audio" Target="../media/audio3.wav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Лекция </a:t>
            </a:r>
            <a:r>
              <a:rPr lang="ru-RU" dirty="0" smtClean="0"/>
              <a:t>1. </a:t>
            </a:r>
            <a:r>
              <a:rPr lang="ru-RU" u="sng" dirty="0" smtClean="0"/>
              <a:t>(В презентации использованы </a:t>
            </a:r>
            <a:r>
              <a:rPr lang="ru-RU" u="sng" dirty="0" smtClean="0"/>
              <a:t>материалы Д.Ю. </a:t>
            </a:r>
            <a:r>
              <a:rPr lang="ru-RU" u="sng" dirty="0" err="1" smtClean="0"/>
              <a:t>Лапыгина</a:t>
            </a:r>
            <a:r>
              <a:rPr lang="ru-RU" u="sng" dirty="0" smtClean="0"/>
              <a:t>, </a:t>
            </a:r>
            <a:r>
              <a:rPr lang="ru-RU" u="sng" dirty="0" err="1" smtClean="0"/>
              <a:t>А.В.Золотаревой</a:t>
            </a:r>
            <a:r>
              <a:rPr lang="ru-RU" u="sng" dirty="0" smtClean="0"/>
              <a:t>)</a:t>
            </a:r>
            <a:endParaRPr lang="ru-RU" u="sng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Стратегический менеджмент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74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Freeform 2"/>
          <p:cNvSpPr>
            <a:spLocks/>
          </p:cNvSpPr>
          <p:nvPr/>
        </p:nvSpPr>
        <p:spPr bwMode="auto">
          <a:xfrm>
            <a:off x="558800" y="1943100"/>
            <a:ext cx="7780338" cy="3586163"/>
          </a:xfrm>
          <a:custGeom>
            <a:avLst/>
            <a:gdLst>
              <a:gd name="T0" fmla="*/ 2147483647 w 4901"/>
              <a:gd name="T1" fmla="*/ 2147483647 h 2259"/>
              <a:gd name="T2" fmla="*/ 2147483647 w 4901"/>
              <a:gd name="T3" fmla="*/ 2147483647 h 2259"/>
              <a:gd name="T4" fmla="*/ 2147483647 w 4901"/>
              <a:gd name="T5" fmla="*/ 2147483647 h 2259"/>
              <a:gd name="T6" fmla="*/ 2147483647 w 4901"/>
              <a:gd name="T7" fmla="*/ 2147483647 h 2259"/>
              <a:gd name="T8" fmla="*/ 2147483647 w 4901"/>
              <a:gd name="T9" fmla="*/ 2147483647 h 2259"/>
              <a:gd name="T10" fmla="*/ 2147483647 w 4901"/>
              <a:gd name="T11" fmla="*/ 2147483647 h 2259"/>
              <a:gd name="T12" fmla="*/ 2147483647 w 4901"/>
              <a:gd name="T13" fmla="*/ 2147483647 h 2259"/>
              <a:gd name="T14" fmla="*/ 2147483647 w 4901"/>
              <a:gd name="T15" fmla="*/ 2147483647 h 2259"/>
              <a:gd name="T16" fmla="*/ 2147483647 w 4901"/>
              <a:gd name="T17" fmla="*/ 2147483647 h 2259"/>
              <a:gd name="T18" fmla="*/ 2147483647 w 4901"/>
              <a:gd name="T19" fmla="*/ 2147483647 h 2259"/>
              <a:gd name="T20" fmla="*/ 2147483647 w 4901"/>
              <a:gd name="T21" fmla="*/ 2147483647 h 225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901"/>
              <a:gd name="T34" fmla="*/ 0 h 2259"/>
              <a:gd name="T35" fmla="*/ 4901 w 4901"/>
              <a:gd name="T36" fmla="*/ 2259 h 225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901" h="2259">
                <a:moveTo>
                  <a:pt x="4632" y="2232"/>
                </a:moveTo>
                <a:cubicBezTo>
                  <a:pt x="4624" y="1960"/>
                  <a:pt x="4615" y="2192"/>
                  <a:pt x="4640" y="1960"/>
                </a:cubicBezTo>
                <a:cubicBezTo>
                  <a:pt x="4677" y="1757"/>
                  <a:pt x="4901" y="1116"/>
                  <a:pt x="4704" y="824"/>
                </a:cubicBezTo>
                <a:cubicBezTo>
                  <a:pt x="4547" y="529"/>
                  <a:pt x="4168" y="311"/>
                  <a:pt x="3696" y="192"/>
                </a:cubicBezTo>
                <a:cubicBezTo>
                  <a:pt x="3224" y="73"/>
                  <a:pt x="2445" y="92"/>
                  <a:pt x="1872" y="112"/>
                </a:cubicBezTo>
                <a:cubicBezTo>
                  <a:pt x="1299" y="132"/>
                  <a:pt x="512" y="0"/>
                  <a:pt x="256" y="312"/>
                </a:cubicBezTo>
                <a:cubicBezTo>
                  <a:pt x="0" y="624"/>
                  <a:pt x="72" y="1296"/>
                  <a:pt x="48" y="1568"/>
                </a:cubicBezTo>
                <a:cubicBezTo>
                  <a:pt x="24" y="1840"/>
                  <a:pt x="185" y="2052"/>
                  <a:pt x="936" y="2160"/>
                </a:cubicBezTo>
                <a:cubicBezTo>
                  <a:pt x="1389" y="2259"/>
                  <a:pt x="2856" y="2220"/>
                  <a:pt x="3472" y="2232"/>
                </a:cubicBezTo>
                <a:cubicBezTo>
                  <a:pt x="4032" y="2224"/>
                  <a:pt x="4103" y="2112"/>
                  <a:pt x="4296" y="2112"/>
                </a:cubicBezTo>
                <a:cubicBezTo>
                  <a:pt x="4489" y="2112"/>
                  <a:pt x="4562" y="2207"/>
                  <a:pt x="4632" y="2232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EE7DC"/>
              </a:gs>
            </a:gsLst>
            <a:lin ang="0" scaled="1"/>
          </a:gradFill>
          <a:ln w="6350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0259" name="AutoShape 3"/>
          <p:cNvSpPr>
            <a:spLocks noChangeArrowheads="1"/>
          </p:cNvSpPr>
          <p:nvPr/>
        </p:nvSpPr>
        <p:spPr bwMode="auto">
          <a:xfrm>
            <a:off x="774700" y="3670300"/>
            <a:ext cx="2819400" cy="889000"/>
          </a:xfrm>
          <a:prstGeom prst="cube">
            <a:avLst>
              <a:gd name="adj" fmla="val 464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600" b="1">
                <a:cs typeface="Arial" charset="0"/>
              </a:rPr>
              <a:t>Уровень оперативного </a:t>
            </a:r>
            <a:r>
              <a:rPr lang="en-US" altLang="ru-RU" sz="1600" b="1">
                <a:cs typeface="Arial" charset="0"/>
              </a:rPr>
              <a:t/>
            </a:r>
            <a:br>
              <a:rPr lang="en-US" altLang="ru-RU" sz="1600" b="1">
                <a:cs typeface="Arial" charset="0"/>
              </a:rPr>
            </a:br>
            <a:r>
              <a:rPr lang="ru-RU" altLang="ru-RU" sz="1600" b="1">
                <a:cs typeface="Arial" charset="0"/>
              </a:rPr>
              <a:t>управления</a:t>
            </a:r>
          </a:p>
        </p:txBody>
      </p:sp>
      <p:sp>
        <p:nvSpPr>
          <p:cNvPr id="48026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590550"/>
            <a:ext cx="6911975" cy="914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Осуществление управленческого цикла</a:t>
            </a:r>
            <a:r>
              <a:rPr lang="ru-RU" sz="2000" dirty="0" smtClean="0">
                <a:solidFill>
                  <a:schemeClr val="tx1"/>
                </a:solidFill>
              </a:rPr>
              <a:t> , функции руководителя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275138" y="2649538"/>
            <a:ext cx="1028700" cy="1520825"/>
            <a:chOff x="2437" y="1527"/>
            <a:chExt cx="847" cy="1110"/>
          </a:xfrm>
        </p:grpSpPr>
        <p:sp>
          <p:nvSpPr>
            <p:cNvPr id="9255" name="Freeform 6"/>
            <p:cNvSpPr>
              <a:spLocks/>
            </p:cNvSpPr>
            <p:nvPr/>
          </p:nvSpPr>
          <p:spPr bwMode="auto">
            <a:xfrm>
              <a:off x="2437" y="1820"/>
              <a:ext cx="557" cy="817"/>
            </a:xfrm>
            <a:custGeom>
              <a:avLst/>
              <a:gdLst>
                <a:gd name="T0" fmla="*/ 452 w 612"/>
                <a:gd name="T1" fmla="*/ 92 h 1020"/>
                <a:gd name="T2" fmla="*/ 461 w 612"/>
                <a:gd name="T3" fmla="*/ 6 h 1020"/>
                <a:gd name="T4" fmla="*/ 303 w 612"/>
                <a:gd name="T5" fmla="*/ 0 h 1020"/>
                <a:gd name="T6" fmla="*/ 348 w 612"/>
                <a:gd name="T7" fmla="*/ 30 h 1020"/>
                <a:gd name="T8" fmla="*/ 96 w 612"/>
                <a:gd name="T9" fmla="*/ 207 h 1020"/>
                <a:gd name="T10" fmla="*/ 32 w 612"/>
                <a:gd name="T11" fmla="*/ 517 h 1020"/>
                <a:gd name="T12" fmla="*/ 180 w 612"/>
                <a:gd name="T13" fmla="*/ 490 h 1020"/>
                <a:gd name="T14" fmla="*/ 308 w 612"/>
                <a:gd name="T15" fmla="*/ 524 h 1020"/>
                <a:gd name="T16" fmla="*/ 281 w 612"/>
                <a:gd name="T17" fmla="*/ 260 h 1020"/>
                <a:gd name="T18" fmla="*/ 399 w 612"/>
                <a:gd name="T19" fmla="*/ 71 h 1020"/>
                <a:gd name="T20" fmla="*/ 452 w 612"/>
                <a:gd name="T21" fmla="*/ 92 h 102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2"/>
                <a:gd name="T34" fmla="*/ 0 h 1020"/>
                <a:gd name="T35" fmla="*/ 612 w 612"/>
                <a:gd name="T36" fmla="*/ 1020 h 102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2" h="1020">
                  <a:moveTo>
                    <a:pt x="600" y="180"/>
                  </a:moveTo>
                  <a:lnTo>
                    <a:pt x="612" y="12"/>
                  </a:lnTo>
                  <a:lnTo>
                    <a:pt x="402" y="0"/>
                  </a:lnTo>
                  <a:lnTo>
                    <a:pt x="462" y="60"/>
                  </a:lnTo>
                  <a:cubicBezTo>
                    <a:pt x="416" y="127"/>
                    <a:pt x="196" y="244"/>
                    <a:pt x="126" y="402"/>
                  </a:cubicBezTo>
                  <a:cubicBezTo>
                    <a:pt x="0" y="624"/>
                    <a:pt x="33" y="922"/>
                    <a:pt x="42" y="1008"/>
                  </a:cubicBezTo>
                  <a:lnTo>
                    <a:pt x="240" y="954"/>
                  </a:lnTo>
                  <a:lnTo>
                    <a:pt x="408" y="1020"/>
                  </a:lnTo>
                  <a:cubicBezTo>
                    <a:pt x="430" y="945"/>
                    <a:pt x="352" y="651"/>
                    <a:pt x="372" y="504"/>
                  </a:cubicBezTo>
                  <a:cubicBezTo>
                    <a:pt x="392" y="357"/>
                    <a:pt x="490" y="192"/>
                    <a:pt x="528" y="138"/>
                  </a:cubicBezTo>
                  <a:lnTo>
                    <a:pt x="600" y="180"/>
                  </a:lnTo>
                  <a:close/>
                </a:path>
              </a:pathLst>
            </a:custGeom>
            <a:gradFill rotWithShape="1">
              <a:gsLst>
                <a:gs pos="0">
                  <a:srgbClr val="89B9FF"/>
                </a:gs>
                <a:gs pos="100000">
                  <a:srgbClr val="FFEBFA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WordArt 7"/>
            <p:cNvSpPr>
              <a:spLocks noChangeArrowheads="1" noChangeShapeType="1" noTextEdit="1"/>
            </p:cNvSpPr>
            <p:nvPr/>
          </p:nvSpPr>
          <p:spPr bwMode="auto">
            <a:xfrm rot="-4626218">
              <a:off x="2631" y="1955"/>
              <a:ext cx="646" cy="661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3797668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Оценка</a:t>
              </a:r>
            </a:p>
          </p:txBody>
        </p:sp>
        <p:pic>
          <p:nvPicPr>
            <p:cNvPr id="9257" name="Picture 8" descr="BD10301_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8" y="1527"/>
              <a:ext cx="101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253038" y="2497138"/>
            <a:ext cx="1868487" cy="661987"/>
            <a:chOff x="3093" y="1565"/>
            <a:chExt cx="1177" cy="417"/>
          </a:xfrm>
        </p:grpSpPr>
        <p:sp>
          <p:nvSpPr>
            <p:cNvPr id="9252" name="Freeform 10"/>
            <p:cNvSpPr>
              <a:spLocks/>
            </p:cNvSpPr>
            <p:nvPr/>
          </p:nvSpPr>
          <p:spPr bwMode="auto">
            <a:xfrm>
              <a:off x="3093" y="1565"/>
              <a:ext cx="1038" cy="275"/>
            </a:xfrm>
            <a:custGeom>
              <a:avLst/>
              <a:gdLst>
                <a:gd name="T0" fmla="*/ 765 w 1140"/>
                <a:gd name="T1" fmla="*/ 157 h 343"/>
                <a:gd name="T2" fmla="*/ 860 w 1140"/>
                <a:gd name="T3" fmla="*/ 127 h 343"/>
                <a:gd name="T4" fmla="*/ 851 w 1140"/>
                <a:gd name="T5" fmla="*/ 71 h 343"/>
                <a:gd name="T6" fmla="*/ 820 w 1140"/>
                <a:gd name="T7" fmla="*/ 99 h 343"/>
                <a:gd name="T8" fmla="*/ 485 w 1140"/>
                <a:gd name="T9" fmla="*/ 18 h 343"/>
                <a:gd name="T10" fmla="*/ 0 w 1140"/>
                <a:gd name="T11" fmla="*/ 71 h 343"/>
                <a:gd name="T12" fmla="*/ 77 w 1140"/>
                <a:gd name="T13" fmla="*/ 118 h 343"/>
                <a:gd name="T14" fmla="*/ 59 w 1140"/>
                <a:gd name="T15" fmla="*/ 176 h 343"/>
                <a:gd name="T16" fmla="*/ 408 w 1140"/>
                <a:gd name="T17" fmla="*/ 121 h 343"/>
                <a:gd name="T18" fmla="*/ 783 w 1140"/>
                <a:gd name="T19" fmla="*/ 127 h 343"/>
                <a:gd name="T20" fmla="*/ 765 w 1140"/>
                <a:gd name="T21" fmla="*/ 157 h 3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40"/>
                <a:gd name="T34" fmla="*/ 0 h 343"/>
                <a:gd name="T35" fmla="*/ 1140 w 1140"/>
                <a:gd name="T36" fmla="*/ 343 h 34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40" h="343">
                  <a:moveTo>
                    <a:pt x="1014" y="306"/>
                  </a:moveTo>
                  <a:lnTo>
                    <a:pt x="1140" y="246"/>
                  </a:lnTo>
                  <a:lnTo>
                    <a:pt x="1128" y="138"/>
                  </a:lnTo>
                  <a:lnTo>
                    <a:pt x="1086" y="192"/>
                  </a:lnTo>
                  <a:cubicBezTo>
                    <a:pt x="1005" y="175"/>
                    <a:pt x="924" y="72"/>
                    <a:pt x="642" y="36"/>
                  </a:cubicBezTo>
                  <a:cubicBezTo>
                    <a:pt x="360" y="0"/>
                    <a:pt x="77" y="99"/>
                    <a:pt x="0" y="138"/>
                  </a:cubicBezTo>
                  <a:lnTo>
                    <a:pt x="102" y="228"/>
                  </a:lnTo>
                  <a:lnTo>
                    <a:pt x="78" y="342"/>
                  </a:lnTo>
                  <a:cubicBezTo>
                    <a:pt x="151" y="343"/>
                    <a:pt x="380" y="250"/>
                    <a:pt x="540" y="234"/>
                  </a:cubicBezTo>
                  <a:cubicBezTo>
                    <a:pt x="700" y="218"/>
                    <a:pt x="959" y="234"/>
                    <a:pt x="1038" y="246"/>
                  </a:cubicBezTo>
                  <a:lnTo>
                    <a:pt x="1014" y="306"/>
                  </a:lnTo>
                  <a:close/>
                </a:path>
              </a:pathLst>
            </a:custGeom>
            <a:gradFill rotWithShape="1">
              <a:gsLst>
                <a:gs pos="0">
                  <a:srgbClr val="ADC7FB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WordArt 11"/>
            <p:cNvSpPr>
              <a:spLocks noChangeArrowheads="1" noChangeShapeType="1" noTextEdit="1"/>
            </p:cNvSpPr>
            <p:nvPr/>
          </p:nvSpPr>
          <p:spPr bwMode="auto">
            <a:xfrm rot="-349959">
              <a:off x="3181" y="1668"/>
              <a:ext cx="728" cy="31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173996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Анализ</a:t>
              </a:r>
            </a:p>
          </p:txBody>
        </p:sp>
        <p:pic>
          <p:nvPicPr>
            <p:cNvPr id="9254" name="Picture 12" descr="BD10298_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6" y="1745"/>
              <a:ext cx="104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4446588" y="4198938"/>
            <a:ext cx="1727200" cy="1152525"/>
            <a:chOff x="2585" y="2637"/>
            <a:chExt cx="1088" cy="726"/>
          </a:xfrm>
        </p:grpSpPr>
        <p:sp>
          <p:nvSpPr>
            <p:cNvPr id="9249" name="Freeform 14"/>
            <p:cNvSpPr>
              <a:spLocks/>
            </p:cNvSpPr>
            <p:nvPr/>
          </p:nvSpPr>
          <p:spPr bwMode="auto">
            <a:xfrm>
              <a:off x="2617" y="2748"/>
              <a:ext cx="967" cy="615"/>
            </a:xfrm>
            <a:custGeom>
              <a:avLst/>
              <a:gdLst>
                <a:gd name="T0" fmla="*/ 204 w 1062"/>
                <a:gd name="T1" fmla="*/ 12 h 768"/>
                <a:gd name="T2" fmla="*/ 41 w 1062"/>
                <a:gd name="T3" fmla="*/ 0 h 768"/>
                <a:gd name="T4" fmla="*/ 0 w 1062"/>
                <a:gd name="T5" fmla="*/ 77 h 768"/>
                <a:gd name="T6" fmla="*/ 46 w 1062"/>
                <a:gd name="T7" fmla="*/ 62 h 768"/>
                <a:gd name="T8" fmla="*/ 300 w 1062"/>
                <a:gd name="T9" fmla="*/ 271 h 768"/>
                <a:gd name="T10" fmla="*/ 725 w 1062"/>
                <a:gd name="T11" fmla="*/ 394 h 768"/>
                <a:gd name="T12" fmla="*/ 725 w 1062"/>
                <a:gd name="T13" fmla="*/ 327 h 768"/>
                <a:gd name="T14" fmla="*/ 801 w 1062"/>
                <a:gd name="T15" fmla="*/ 277 h 768"/>
                <a:gd name="T16" fmla="*/ 443 w 1062"/>
                <a:gd name="T17" fmla="*/ 191 h 768"/>
                <a:gd name="T18" fmla="*/ 136 w 1062"/>
                <a:gd name="T19" fmla="*/ 40 h 768"/>
                <a:gd name="T20" fmla="*/ 204 w 1062"/>
                <a:gd name="T21" fmla="*/ 12 h 7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2"/>
                <a:gd name="T34" fmla="*/ 0 h 768"/>
                <a:gd name="T35" fmla="*/ 1062 w 1062"/>
                <a:gd name="T36" fmla="*/ 768 h 7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2" h="768">
                  <a:moveTo>
                    <a:pt x="270" y="24"/>
                  </a:moveTo>
                  <a:lnTo>
                    <a:pt x="54" y="0"/>
                  </a:lnTo>
                  <a:lnTo>
                    <a:pt x="0" y="150"/>
                  </a:lnTo>
                  <a:lnTo>
                    <a:pt x="60" y="120"/>
                  </a:lnTo>
                  <a:cubicBezTo>
                    <a:pt x="126" y="183"/>
                    <a:pt x="246" y="420"/>
                    <a:pt x="396" y="528"/>
                  </a:cubicBezTo>
                  <a:cubicBezTo>
                    <a:pt x="510" y="624"/>
                    <a:pt x="853" y="739"/>
                    <a:pt x="960" y="768"/>
                  </a:cubicBezTo>
                  <a:lnTo>
                    <a:pt x="960" y="636"/>
                  </a:lnTo>
                  <a:lnTo>
                    <a:pt x="1062" y="540"/>
                  </a:lnTo>
                  <a:cubicBezTo>
                    <a:pt x="1000" y="496"/>
                    <a:pt x="735" y="449"/>
                    <a:pt x="588" y="372"/>
                  </a:cubicBezTo>
                  <a:cubicBezTo>
                    <a:pt x="474" y="324"/>
                    <a:pt x="221" y="128"/>
                    <a:pt x="180" y="78"/>
                  </a:cubicBezTo>
                  <a:lnTo>
                    <a:pt x="270" y="24"/>
                  </a:lnTo>
                  <a:close/>
                </a:path>
              </a:pathLst>
            </a:custGeom>
            <a:gradFill rotWithShape="1">
              <a:gsLst>
                <a:gs pos="0">
                  <a:srgbClr val="F7D2F8">
                    <a:alpha val="73000"/>
                  </a:srgbClr>
                </a:gs>
                <a:gs pos="100000">
                  <a:srgbClr val="BADEDD">
                    <a:alpha val="75998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WordArt 15"/>
            <p:cNvSpPr>
              <a:spLocks noChangeArrowheads="1" noChangeShapeType="1" noTextEdit="1"/>
            </p:cNvSpPr>
            <p:nvPr/>
          </p:nvSpPr>
          <p:spPr bwMode="auto">
            <a:xfrm rot="1880424">
              <a:off x="2744" y="2815"/>
              <a:ext cx="929" cy="35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062177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Координация</a:t>
              </a:r>
            </a:p>
          </p:txBody>
        </p:sp>
        <p:pic>
          <p:nvPicPr>
            <p:cNvPr id="9251" name="Picture 16" descr="BD10302_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" y="2637"/>
              <a:ext cx="98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089650" y="4244975"/>
            <a:ext cx="1878013" cy="1014413"/>
            <a:chOff x="3620" y="2666"/>
            <a:chExt cx="1183" cy="639"/>
          </a:xfrm>
        </p:grpSpPr>
        <p:sp>
          <p:nvSpPr>
            <p:cNvPr id="9246" name="Freeform 18"/>
            <p:cNvSpPr>
              <a:spLocks/>
            </p:cNvSpPr>
            <p:nvPr/>
          </p:nvSpPr>
          <p:spPr bwMode="auto">
            <a:xfrm>
              <a:off x="3765" y="2666"/>
              <a:ext cx="1038" cy="639"/>
            </a:xfrm>
            <a:custGeom>
              <a:avLst/>
              <a:gdLst>
                <a:gd name="T0" fmla="*/ 50 w 1140"/>
                <a:gd name="T1" fmla="*/ 299 h 798"/>
                <a:gd name="T2" fmla="*/ 0 w 1140"/>
                <a:gd name="T3" fmla="*/ 370 h 798"/>
                <a:gd name="T4" fmla="*/ 96 w 1140"/>
                <a:gd name="T5" fmla="*/ 410 h 798"/>
                <a:gd name="T6" fmla="*/ 96 w 1140"/>
                <a:gd name="T7" fmla="*/ 382 h 798"/>
                <a:gd name="T8" fmla="*/ 561 w 1140"/>
                <a:gd name="T9" fmla="*/ 287 h 798"/>
                <a:gd name="T10" fmla="*/ 860 w 1140"/>
                <a:gd name="T11" fmla="*/ 30 h 798"/>
                <a:gd name="T12" fmla="*/ 697 w 1140"/>
                <a:gd name="T13" fmla="*/ 18 h 798"/>
                <a:gd name="T14" fmla="*/ 612 w 1140"/>
                <a:gd name="T15" fmla="*/ 0 h 798"/>
                <a:gd name="T16" fmla="*/ 440 w 1140"/>
                <a:gd name="T17" fmla="*/ 197 h 798"/>
                <a:gd name="T18" fmla="*/ 72 w 1140"/>
                <a:gd name="T19" fmla="*/ 330 h 798"/>
                <a:gd name="T20" fmla="*/ 50 w 1140"/>
                <a:gd name="T21" fmla="*/ 299 h 7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40"/>
                <a:gd name="T34" fmla="*/ 0 h 798"/>
                <a:gd name="T35" fmla="*/ 1140 w 1140"/>
                <a:gd name="T36" fmla="*/ 798 h 7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40" h="798">
                  <a:moveTo>
                    <a:pt x="66" y="582"/>
                  </a:moveTo>
                  <a:lnTo>
                    <a:pt x="0" y="720"/>
                  </a:lnTo>
                  <a:lnTo>
                    <a:pt x="126" y="798"/>
                  </a:lnTo>
                  <a:lnTo>
                    <a:pt x="126" y="744"/>
                  </a:lnTo>
                  <a:cubicBezTo>
                    <a:pt x="229" y="704"/>
                    <a:pt x="575" y="672"/>
                    <a:pt x="744" y="558"/>
                  </a:cubicBezTo>
                  <a:cubicBezTo>
                    <a:pt x="1020" y="372"/>
                    <a:pt x="1077" y="171"/>
                    <a:pt x="1140" y="60"/>
                  </a:cubicBezTo>
                  <a:lnTo>
                    <a:pt x="924" y="36"/>
                  </a:lnTo>
                  <a:lnTo>
                    <a:pt x="810" y="0"/>
                  </a:lnTo>
                  <a:cubicBezTo>
                    <a:pt x="753" y="58"/>
                    <a:pt x="701" y="277"/>
                    <a:pt x="582" y="384"/>
                  </a:cubicBezTo>
                  <a:cubicBezTo>
                    <a:pt x="463" y="491"/>
                    <a:pt x="182" y="609"/>
                    <a:pt x="96" y="642"/>
                  </a:cubicBezTo>
                  <a:lnTo>
                    <a:pt x="66" y="582"/>
                  </a:lnTo>
                  <a:close/>
                </a:path>
              </a:pathLst>
            </a:custGeom>
            <a:gradFill rotWithShape="1">
              <a:gsLst>
                <a:gs pos="0">
                  <a:srgbClr val="FDAD97"/>
                </a:gs>
                <a:gs pos="100000">
                  <a:srgbClr val="BADEDD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WordArt 19"/>
            <p:cNvSpPr>
              <a:spLocks noChangeArrowheads="1" noChangeShapeType="1" noTextEdit="1"/>
            </p:cNvSpPr>
            <p:nvPr/>
          </p:nvSpPr>
          <p:spPr bwMode="auto">
            <a:xfrm rot="-2287857">
              <a:off x="3981" y="2831"/>
              <a:ext cx="695" cy="210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98704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Организация</a:t>
              </a:r>
            </a:p>
          </p:txBody>
        </p:sp>
        <p:pic>
          <p:nvPicPr>
            <p:cNvPr id="9248" name="Picture 20" descr="BD10297_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0" y="3216"/>
              <a:ext cx="82" cy="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6915150" y="2798763"/>
            <a:ext cx="1069975" cy="1319212"/>
            <a:chOff x="4131" y="1728"/>
            <a:chExt cx="672" cy="866"/>
          </a:xfrm>
        </p:grpSpPr>
        <p:sp>
          <p:nvSpPr>
            <p:cNvPr id="9243" name="Freeform 22"/>
            <p:cNvSpPr>
              <a:spLocks/>
            </p:cNvSpPr>
            <p:nvPr/>
          </p:nvSpPr>
          <p:spPr bwMode="auto">
            <a:xfrm>
              <a:off x="4131" y="1728"/>
              <a:ext cx="672" cy="847"/>
            </a:xfrm>
            <a:custGeom>
              <a:avLst/>
              <a:gdLst>
                <a:gd name="T0" fmla="*/ 362 w 738"/>
                <a:gd name="T1" fmla="*/ 496 h 1056"/>
                <a:gd name="T2" fmla="*/ 443 w 738"/>
                <a:gd name="T3" fmla="*/ 545 h 1056"/>
                <a:gd name="T4" fmla="*/ 557 w 738"/>
                <a:gd name="T5" fmla="*/ 502 h 1056"/>
                <a:gd name="T6" fmla="*/ 516 w 738"/>
                <a:gd name="T7" fmla="*/ 502 h 1056"/>
                <a:gd name="T8" fmla="*/ 485 w 738"/>
                <a:gd name="T9" fmla="*/ 275 h 1056"/>
                <a:gd name="T10" fmla="*/ 177 w 738"/>
                <a:gd name="T11" fmla="*/ 0 h 1056"/>
                <a:gd name="T12" fmla="*/ 108 w 738"/>
                <a:gd name="T13" fmla="*/ 68 h 1056"/>
                <a:gd name="T14" fmla="*/ 0 w 738"/>
                <a:gd name="T15" fmla="*/ 96 h 1056"/>
                <a:gd name="T16" fmla="*/ 312 w 738"/>
                <a:gd name="T17" fmla="*/ 291 h 1056"/>
                <a:gd name="T18" fmla="*/ 399 w 738"/>
                <a:gd name="T19" fmla="*/ 492 h 1056"/>
                <a:gd name="T20" fmla="*/ 362 w 738"/>
                <a:gd name="T21" fmla="*/ 496 h 105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38"/>
                <a:gd name="T34" fmla="*/ 0 h 1056"/>
                <a:gd name="T35" fmla="*/ 738 w 738"/>
                <a:gd name="T36" fmla="*/ 1056 h 105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38" h="1056">
                  <a:moveTo>
                    <a:pt x="480" y="960"/>
                  </a:moveTo>
                  <a:lnTo>
                    <a:pt x="588" y="1056"/>
                  </a:lnTo>
                  <a:lnTo>
                    <a:pt x="738" y="972"/>
                  </a:lnTo>
                  <a:lnTo>
                    <a:pt x="684" y="972"/>
                  </a:lnTo>
                  <a:cubicBezTo>
                    <a:pt x="668" y="899"/>
                    <a:pt x="717" y="696"/>
                    <a:pt x="642" y="534"/>
                  </a:cubicBezTo>
                  <a:cubicBezTo>
                    <a:pt x="543" y="267"/>
                    <a:pt x="317" y="67"/>
                    <a:pt x="234" y="0"/>
                  </a:cubicBezTo>
                  <a:lnTo>
                    <a:pt x="144" y="132"/>
                  </a:lnTo>
                  <a:lnTo>
                    <a:pt x="0" y="186"/>
                  </a:lnTo>
                  <a:cubicBezTo>
                    <a:pt x="45" y="258"/>
                    <a:pt x="326" y="436"/>
                    <a:pt x="414" y="564"/>
                  </a:cubicBezTo>
                  <a:cubicBezTo>
                    <a:pt x="502" y="692"/>
                    <a:pt x="517" y="888"/>
                    <a:pt x="528" y="954"/>
                  </a:cubicBezTo>
                  <a:lnTo>
                    <a:pt x="480" y="96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FDA89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WordArt 23"/>
            <p:cNvSpPr>
              <a:spLocks noChangeArrowheads="1" noChangeShapeType="1" noTextEdit="1"/>
            </p:cNvSpPr>
            <p:nvPr/>
          </p:nvSpPr>
          <p:spPr bwMode="auto">
            <a:xfrm rot="3926785">
              <a:off x="4171" y="2083"/>
              <a:ext cx="668" cy="23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1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Планирование</a:t>
              </a:r>
            </a:p>
          </p:txBody>
        </p:sp>
        <p:pic>
          <p:nvPicPr>
            <p:cNvPr id="9245" name="Picture 24" descr="BD21294_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" y="2522"/>
              <a:ext cx="74" cy="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80281" name="Picture 25" descr="dartgoa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38" y="5178425"/>
            <a:ext cx="9334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26" descr="buzzy06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53013" y="2576513"/>
            <a:ext cx="1698625" cy="1733550"/>
          </a:xfrm>
          <a:noFill/>
        </p:spPr>
      </p:pic>
      <p:sp>
        <p:nvSpPr>
          <p:cNvPr id="480283" name="AutoShape 27"/>
          <p:cNvSpPr>
            <a:spLocks noChangeArrowheads="1"/>
          </p:cNvSpPr>
          <p:nvPr/>
        </p:nvSpPr>
        <p:spPr bwMode="auto">
          <a:xfrm>
            <a:off x="1066800" y="2997200"/>
            <a:ext cx="3098800" cy="889000"/>
          </a:xfrm>
          <a:prstGeom prst="cube">
            <a:avLst>
              <a:gd name="adj" fmla="val 4643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800" b="1">
                <a:solidFill>
                  <a:schemeClr val="tx2"/>
                </a:solidFill>
                <a:cs typeface="Arial" charset="0"/>
              </a:rPr>
              <a:t>Уровень тактического</a:t>
            </a:r>
            <a:r>
              <a:rPr lang="ru-RU" altLang="ru-RU" sz="1800" b="1">
                <a:cs typeface="Arial" charset="0"/>
              </a:rPr>
              <a:t> </a:t>
            </a:r>
            <a:r>
              <a:rPr lang="en-US" altLang="ru-RU" sz="1800" b="1">
                <a:solidFill>
                  <a:schemeClr val="tx2"/>
                </a:solidFill>
                <a:cs typeface="Arial" charset="0"/>
              </a:rPr>
              <a:t/>
            </a:r>
            <a:br>
              <a:rPr lang="en-US" altLang="ru-RU" sz="1800" b="1">
                <a:solidFill>
                  <a:schemeClr val="tx2"/>
                </a:solidFill>
                <a:cs typeface="Arial" charset="0"/>
              </a:rPr>
            </a:br>
            <a:r>
              <a:rPr lang="ru-RU" altLang="ru-RU" sz="1800" b="1">
                <a:solidFill>
                  <a:schemeClr val="tx2"/>
                </a:solidFill>
                <a:cs typeface="Arial" charset="0"/>
              </a:rPr>
              <a:t>управления</a:t>
            </a:r>
          </a:p>
        </p:txBody>
      </p:sp>
      <p:sp>
        <p:nvSpPr>
          <p:cNvPr id="480284" name="AutoShape 28"/>
          <p:cNvSpPr>
            <a:spLocks noChangeArrowheads="1"/>
          </p:cNvSpPr>
          <p:nvPr/>
        </p:nvSpPr>
        <p:spPr bwMode="auto">
          <a:xfrm>
            <a:off x="1422400" y="2324100"/>
            <a:ext cx="3098800" cy="889000"/>
          </a:xfrm>
          <a:prstGeom prst="cube">
            <a:avLst>
              <a:gd name="adj" fmla="val 46431"/>
            </a:avLst>
          </a:prstGeom>
          <a:solidFill>
            <a:srgbClr val="FDAD9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1600" b="1">
                <a:solidFill>
                  <a:schemeClr val="tx2"/>
                </a:solidFill>
                <a:cs typeface="Arial" charset="0"/>
              </a:rPr>
              <a:t>Уровень стратегического</a:t>
            </a:r>
            <a:r>
              <a:rPr lang="ru-RU" altLang="ru-RU" sz="1600" b="1">
                <a:cs typeface="Arial" charset="0"/>
              </a:rPr>
              <a:t> </a:t>
            </a:r>
            <a:r>
              <a:rPr lang="en-US" altLang="ru-RU" sz="1600" b="1">
                <a:solidFill>
                  <a:schemeClr val="tx2"/>
                </a:solidFill>
                <a:cs typeface="Arial" charset="0"/>
              </a:rPr>
              <a:t/>
            </a:r>
            <a:br>
              <a:rPr lang="en-US" altLang="ru-RU" sz="1600" b="1">
                <a:solidFill>
                  <a:schemeClr val="tx2"/>
                </a:solidFill>
                <a:cs typeface="Arial" charset="0"/>
              </a:rPr>
            </a:br>
            <a:r>
              <a:rPr lang="ru-RU" altLang="ru-RU" sz="1600" b="1">
                <a:solidFill>
                  <a:schemeClr val="tx2"/>
                </a:solidFill>
                <a:cs typeface="Arial" charset="0"/>
              </a:rPr>
              <a:t>управления</a:t>
            </a:r>
          </a:p>
        </p:txBody>
      </p: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2043113" y="2354263"/>
            <a:ext cx="5375275" cy="3038475"/>
            <a:chOff x="1287" y="1483"/>
            <a:chExt cx="3386" cy="1914"/>
          </a:xfrm>
        </p:grpSpPr>
        <p:sp>
          <p:nvSpPr>
            <p:cNvPr id="9232" name="WordArt 30" descr="Частый вертикальный"/>
            <p:cNvSpPr>
              <a:spLocks noChangeArrowheads="1" noChangeShapeType="1" noTextEdit="1"/>
            </p:cNvSpPr>
            <p:nvPr/>
          </p:nvSpPr>
          <p:spPr bwMode="auto">
            <a:xfrm>
              <a:off x="3239" y="2755"/>
              <a:ext cx="322" cy="418"/>
            </a:xfrm>
            <a:prstGeom prst="rect">
              <a:avLst/>
            </a:prstGeom>
          </p:spPr>
          <p:txBody>
            <a:bodyPr wrap="none" fromWordArt="1">
              <a:prstTxWarp prst="textCurveUp">
                <a:avLst>
                  <a:gd name="adj" fmla="val 40356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pattFill prst="dashHorz">
                    <a:fgClr>
                      <a:srgbClr val="808080"/>
                    </a:fgClr>
                    <a:bgClr>
                      <a:srgbClr val="FFFF00"/>
                    </a:bgClr>
                  </a:pattFill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3" name="WordArt 31" descr="Бумажный пакет"/>
            <p:cNvSpPr>
              <a:spLocks noChangeArrowheads="1" noChangeShapeType="1" noTextEdit="1"/>
            </p:cNvSpPr>
            <p:nvPr/>
          </p:nvSpPr>
          <p:spPr bwMode="auto">
            <a:xfrm>
              <a:off x="2895" y="1483"/>
              <a:ext cx="346" cy="482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scene3d>
                <a:camera prst="legacyPerspectiveTopLeft">
                  <a:rot lat="0" lon="20519992" rev="0"/>
                </a:camera>
                <a:lightRig rig="legacyHarsh3" dir="r"/>
              </a:scene3d>
              <a:sp3d extrusionH="430200" prstMaterial="legacyMatte">
                <a:extrusionClr>
                  <a:srgbClr val="006600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blipFill dpi="0" rotWithShape="0">
                    <a:blip r:embed="rId13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4" name="WordArt 32"/>
            <p:cNvSpPr>
              <a:spLocks noChangeArrowheads="1" noChangeShapeType="1" noTextEdit="1"/>
            </p:cNvSpPr>
            <p:nvPr/>
          </p:nvSpPr>
          <p:spPr bwMode="auto">
            <a:xfrm>
              <a:off x="3735" y="1707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TopLeft"/>
                <a:lightRig rig="legacyNormal3" dir="r"/>
              </a:scene3d>
              <a:sp3d extrusionH="201600" prstMaterial="legacyMetal">
                <a:extrusionClr>
                  <a:srgbClr val="FFFFFF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CBCBCB"/>
                      </a:gs>
                      <a:gs pos="13000">
                        <a:srgbClr val="5F5F5F"/>
                      </a:gs>
                      <a:gs pos="21001">
                        <a:srgbClr val="5F5F5F"/>
                      </a:gs>
                      <a:gs pos="63000">
                        <a:srgbClr val="FFFFFF"/>
                      </a:gs>
                      <a:gs pos="67000">
                        <a:srgbClr val="B2B2B2"/>
                      </a:gs>
                      <a:gs pos="69000">
                        <a:srgbClr val="292929"/>
                      </a:gs>
                      <a:gs pos="82001">
                        <a:srgbClr val="777777"/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atin typeface="Times New Roman"/>
                  <a:cs typeface="Times New Roman"/>
                </a:rPr>
                <a:t>?</a:t>
              </a:r>
            </a:p>
          </p:txBody>
        </p:sp>
        <p:sp>
          <p:nvSpPr>
            <p:cNvPr id="9235" name="WordArt 33"/>
            <p:cNvSpPr>
              <a:spLocks noChangeArrowheads="1" noChangeShapeType="1" noTextEdit="1"/>
            </p:cNvSpPr>
            <p:nvPr/>
          </p:nvSpPr>
          <p:spPr bwMode="auto">
            <a:xfrm rot="-442426">
              <a:off x="2311" y="1907"/>
              <a:ext cx="250" cy="514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6500"/>
                  <a:gd name="adj2" fmla="val 0"/>
                </a:avLst>
              </a:prstTxWarp>
            </a:bodyPr>
            <a:lstStyle/>
            <a:p>
              <a:pPr algn="ctr"/>
              <a:r>
                <a:rPr lang="ru-RU" sz="3600" kern="10" spc="-36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125724" dir="18900000" algn="ctr" rotWithShape="0">
                      <a:srgbClr val="000099"/>
                    </a:outerShdw>
                  </a:effectLst>
                  <a:latin typeface="Impact"/>
                </a:rPr>
                <a:t>?</a:t>
              </a:r>
            </a:p>
          </p:txBody>
        </p:sp>
        <p:sp>
          <p:nvSpPr>
            <p:cNvPr id="9236" name="WordArt 34"/>
            <p:cNvSpPr>
              <a:spLocks noChangeArrowheads="1" noChangeShapeType="1" noTextEdit="1"/>
            </p:cNvSpPr>
            <p:nvPr/>
          </p:nvSpPr>
          <p:spPr bwMode="auto">
            <a:xfrm rot="-462389">
              <a:off x="4439" y="1499"/>
              <a:ext cx="234" cy="30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3069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42000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7" name="WordArt 35"/>
            <p:cNvSpPr>
              <a:spLocks noChangeArrowheads="1" noChangeShapeType="1" noTextEdit="1"/>
            </p:cNvSpPr>
            <p:nvPr/>
          </p:nvSpPr>
          <p:spPr bwMode="auto">
            <a:xfrm>
              <a:off x="1663" y="2635"/>
              <a:ext cx="258" cy="43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2700">
                    <a:solidFill>
                      <a:srgbClr val="EAEAEA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603AB"/>
                      </a:gs>
                      <a:gs pos="12000">
                        <a:srgbClr val="E81766"/>
                      </a:gs>
                      <a:gs pos="27000">
                        <a:srgbClr val="EE3F17"/>
                      </a:gs>
                      <a:gs pos="48000">
                        <a:srgbClr val="FFFF00"/>
                      </a:gs>
                      <a:gs pos="64999">
                        <a:srgbClr val="1A8D48"/>
                      </a:gs>
                      <a:gs pos="78999">
                        <a:srgbClr val="0819FB"/>
                      </a:gs>
                      <a:gs pos="100000">
                        <a:srgbClr val="A603AB"/>
                      </a:gs>
                    </a:gsLst>
                    <a:lin ang="0" scaled="1"/>
                  </a:gradFill>
                  <a:effectLst>
                    <a:outerShdw dist="35921" dir="2700000" sy="50000" kx="2115830" algn="bl" rotWithShape="0">
                      <a:srgbClr val="C0C0C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8" name="WordArt 36" descr="Белый мрамор"/>
            <p:cNvSpPr>
              <a:spLocks noChangeArrowheads="1" noChangeShapeType="1" noTextEdit="1"/>
            </p:cNvSpPr>
            <p:nvPr/>
          </p:nvSpPr>
          <p:spPr bwMode="auto">
            <a:xfrm>
              <a:off x="1287" y="1851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ObliqueRight"/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blipFill dpi="0" rotWithShape="0">
                    <a:blip r:embed="rId14"/>
                    <a:srcRect/>
                    <a:tile tx="0" ty="0" sx="100000" sy="100000" flip="none" algn="tl"/>
                  </a:blip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39" name="WordArt 37"/>
            <p:cNvSpPr>
              <a:spLocks noChangeArrowheads="1" noChangeShapeType="1" noTextEdit="1"/>
            </p:cNvSpPr>
            <p:nvPr/>
          </p:nvSpPr>
          <p:spPr bwMode="auto">
            <a:xfrm>
              <a:off x="2543" y="2827"/>
              <a:ext cx="162" cy="33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gradFill rotWithShape="1">
                    <a:gsLst>
                      <a:gs pos="0">
                        <a:srgbClr val="FFFF00"/>
                      </a:gs>
                      <a:gs pos="100000">
                        <a:srgbClr val="FF9933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C0C0C0">
                        <a:alpha val="79999"/>
                      </a:srgbClr>
                    </a:outerShdw>
                  </a:effectLst>
                  <a:latin typeface="Impact"/>
                </a:rPr>
                <a:t>?</a:t>
              </a:r>
            </a:p>
          </p:txBody>
        </p:sp>
        <p:sp>
          <p:nvSpPr>
            <p:cNvPr id="9240" name="WordArt 38"/>
            <p:cNvSpPr>
              <a:spLocks noChangeArrowheads="1" noChangeShapeType="1" noTextEdit="1"/>
            </p:cNvSpPr>
            <p:nvPr/>
          </p:nvSpPr>
          <p:spPr bwMode="auto">
            <a:xfrm>
              <a:off x="3935" y="3067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41" name="WordArt 39"/>
            <p:cNvSpPr>
              <a:spLocks noChangeArrowheads="1" noChangeShapeType="1" noTextEdit="1"/>
            </p:cNvSpPr>
            <p:nvPr/>
          </p:nvSpPr>
          <p:spPr bwMode="auto">
            <a:xfrm rot="-1197534">
              <a:off x="1799" y="1544"/>
              <a:ext cx="568" cy="56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5005436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?</a:t>
              </a:r>
            </a:p>
          </p:txBody>
        </p:sp>
        <p:sp>
          <p:nvSpPr>
            <p:cNvPr id="9242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135" y="2211"/>
              <a:ext cx="162" cy="330"/>
            </a:xfrm>
            <a:prstGeom prst="rect">
              <a:avLst/>
            </a:prstGeom>
          </p:spPr>
          <p:txBody>
            <a:bodyPr wrap="none" fromWordArt="1">
              <a:prstTxWarp prst="textTriangle">
                <a:avLst>
                  <a:gd name="adj" fmla="val 50000"/>
                </a:avLst>
              </a:prstTxWarp>
              <a:scene3d>
                <a:camera prst="legacyObliqueTopLeft"/>
                <a:lightRig rig="legacyNormal3" dir="r"/>
              </a:scene3d>
              <a:sp3d extrusionH="201600" prstMaterial="legacyMatte">
                <a:extrusionClr>
                  <a:srgbClr val="0066CC"/>
                </a:extrusionClr>
              </a:sp3d>
            </a:bodyPr>
            <a:lstStyle/>
            <a:p>
              <a:pPr algn="ctr"/>
              <a:r>
                <a:rPr lang="ru-RU" sz="3600" kern="10">
                  <a:ln w="9525"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CC"/>
                      </a:gs>
                      <a:gs pos="100000">
                        <a:srgbClr val="FF9999"/>
                      </a:gs>
                    </a:gsLst>
                    <a:lin ang="5400000" scaled="1"/>
                  </a:gradFill>
                  <a:latin typeface="Times New Roman"/>
                  <a:cs typeface="Times New Roman"/>
                </a:rPr>
                <a:t>?</a:t>
              </a:r>
            </a:p>
          </p:txBody>
        </p:sp>
      </p:grpSp>
      <p:sp>
        <p:nvSpPr>
          <p:cNvPr id="9231" name="Text Box 41"/>
          <p:cNvSpPr txBox="1">
            <a:spLocks noChangeArrowheads="1"/>
          </p:cNvSpPr>
          <p:nvPr/>
        </p:nvSpPr>
        <p:spPr bwMode="auto">
          <a:xfrm>
            <a:off x="3608388" y="355600"/>
            <a:ext cx="2579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SimSun" pitchFamily="2" charset="-122"/>
                <a:cs typeface="Arial" charset="0"/>
              </a:rPr>
              <a:t>Базовые навыки менеджера </a:t>
            </a:r>
          </a:p>
        </p:txBody>
      </p:sp>
    </p:spTree>
    <p:extLst>
      <p:ext uri="{BB962C8B-B14F-4D97-AF65-F5344CB8AC3E}">
        <p14:creationId xmlns:p14="http://schemas.microsoft.com/office/powerpoint/2010/main" val="121841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26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0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0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0258" grpId="0" animBg="1"/>
      <p:bldP spid="480259" grpId="0" animBg="1"/>
      <p:bldP spid="480283" grpId="0" animBg="1"/>
      <p:bldP spid="4802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АНАЛИЗ </a:t>
            </a:r>
            <a:r>
              <a:rPr lang="ru-RU" altLang="ru-RU" sz="3600" b="1" dirty="0">
                <a:solidFill>
                  <a:srgbClr val="002060"/>
                </a:solidFill>
                <a:latin typeface="Arial" charset="0"/>
              </a:rPr>
              <a:t>как функция менеджмента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2405964"/>
              </p:ext>
            </p:extLst>
          </p:nvPr>
        </p:nvGraphicFramePr>
        <p:xfrm>
          <a:off x="179512" y="836712"/>
          <a:ext cx="8050088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480528"/>
              </p:ext>
            </p:extLst>
          </p:nvPr>
        </p:nvGraphicFramePr>
        <p:xfrm>
          <a:off x="3995936" y="3645024"/>
          <a:ext cx="72008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8" imgW="3657600" imgH="3657600" progId="MS_ClipArt_Gallery.2">
                  <p:embed/>
                </p:oleObj>
              </mc:Choice>
              <mc:Fallback>
                <p:oleObj name="Clip" r:id="rId8" imgW="3657600" imgH="3657600" progId="MS_ClipArt_Gallery.2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3645024"/>
                        <a:ext cx="720080" cy="7200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трелка вправо 12"/>
          <p:cNvSpPr/>
          <p:nvPr/>
        </p:nvSpPr>
        <p:spPr>
          <a:xfrm rot="13309635">
            <a:off x="3148725" y="3959078"/>
            <a:ext cx="96963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31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2376488" y="93663"/>
            <a:ext cx="5724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0" i="0">
                <a:latin typeface="Arial Narrow" pitchFamily="34" charset="0"/>
              </a:rPr>
              <a:t>Типология проблем</a:t>
            </a:r>
            <a:r>
              <a:rPr lang="en-US" sz="3200" b="0" i="0">
                <a:latin typeface="Arial Narrow" pitchFamily="34" charset="0"/>
              </a:rPr>
              <a:t> (i)</a:t>
            </a:r>
            <a:endParaRPr lang="ru-RU" sz="3200" b="0" i="0">
              <a:latin typeface="Arial Narrow" pitchFamily="34" charset="0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979488" y="2319340"/>
            <a:ext cx="7735888" cy="461963"/>
            <a:chOff x="204" y="1434"/>
            <a:chExt cx="4873" cy="291"/>
          </a:xfrm>
        </p:grpSpPr>
        <p:sp>
          <p:nvSpPr>
            <p:cNvPr id="47125" name="Text Box 11"/>
            <p:cNvSpPr txBox="1">
              <a:spLocks noChangeArrowheads="1"/>
            </p:cNvSpPr>
            <p:nvPr/>
          </p:nvSpPr>
          <p:spPr bwMode="auto">
            <a:xfrm>
              <a:off x="204" y="1434"/>
              <a:ext cx="8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0" i="0" dirty="0">
                  <a:latin typeface="Arial Narrow" pitchFamily="34" charset="0"/>
                </a:rPr>
                <a:t>Проблема</a:t>
              </a:r>
            </a:p>
          </p:txBody>
        </p:sp>
        <p:sp>
          <p:nvSpPr>
            <p:cNvPr id="47126" name="Text Box 12"/>
            <p:cNvSpPr txBox="1">
              <a:spLocks noChangeArrowheads="1"/>
            </p:cNvSpPr>
            <p:nvPr/>
          </p:nvSpPr>
          <p:spPr bwMode="auto">
            <a:xfrm>
              <a:off x="1088" y="1434"/>
              <a:ext cx="398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b="0" i="0" dirty="0">
                  <a:latin typeface="Arial Narrow" pitchFamily="34" charset="0"/>
                </a:rPr>
                <a:t>– острое противоречие, требующее разрешения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971550" y="2728916"/>
            <a:ext cx="8172450" cy="1200150"/>
            <a:chOff x="199" y="1752"/>
            <a:chExt cx="4732" cy="756"/>
          </a:xfrm>
        </p:grpSpPr>
        <p:sp>
          <p:nvSpPr>
            <p:cNvPr id="47123" name="Text Box 14"/>
            <p:cNvSpPr txBox="1">
              <a:spLocks noChangeArrowheads="1"/>
            </p:cNvSpPr>
            <p:nvPr/>
          </p:nvSpPr>
          <p:spPr bwMode="auto">
            <a:xfrm>
              <a:off x="199" y="1752"/>
              <a:ext cx="64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0" i="0">
                  <a:latin typeface="Arial Narrow" pitchFamily="34" charset="0"/>
                </a:rPr>
                <a:t>Фактор</a:t>
              </a:r>
            </a:p>
          </p:txBody>
        </p:sp>
        <p:sp>
          <p:nvSpPr>
            <p:cNvPr id="47124" name="Text Box 15"/>
            <p:cNvSpPr txBox="1">
              <a:spLocks noChangeArrowheads="1"/>
            </p:cNvSpPr>
            <p:nvPr/>
          </p:nvSpPr>
          <p:spPr bwMode="auto">
            <a:xfrm>
              <a:off x="1088" y="1752"/>
              <a:ext cx="3843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0" i="0" dirty="0">
                  <a:latin typeface="Arial Narrow" pitchFamily="34" charset="0"/>
                </a:rPr>
                <a:t>– движущая сила, причина какого либо процесса или явления (лат. </a:t>
              </a:r>
              <a:r>
                <a:rPr lang="ru-RU" b="0" i="0" dirty="0" err="1">
                  <a:latin typeface="Arial Narrow" pitchFamily="34" charset="0"/>
                </a:rPr>
                <a:t>faktor</a:t>
              </a:r>
              <a:r>
                <a:rPr lang="ru-RU" b="0" i="0" dirty="0">
                  <a:latin typeface="Arial Narrow" pitchFamily="34" charset="0"/>
                </a:rPr>
                <a:t> – делающий, производящий)</a:t>
              </a:r>
            </a:p>
          </p:txBody>
        </p:sp>
      </p:grpSp>
      <p:sp>
        <p:nvSpPr>
          <p:cNvPr id="81936" name="Line 16"/>
          <p:cNvSpPr>
            <a:spLocks noChangeShapeType="1"/>
          </p:cNvSpPr>
          <p:nvPr/>
        </p:nvSpPr>
        <p:spPr bwMode="auto">
          <a:xfrm>
            <a:off x="142875" y="2209804"/>
            <a:ext cx="89281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 b="0" i="0">
              <a:latin typeface="Arial Narrow" pitchFamily="34" charset="0"/>
            </a:endParaRPr>
          </a:p>
        </p:txBody>
      </p: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-71470" y="3571876"/>
            <a:ext cx="2484438" cy="2892428"/>
            <a:chOff x="136" y="2273"/>
            <a:chExt cx="1565" cy="1822"/>
          </a:xfrm>
        </p:grpSpPr>
        <p:sp>
          <p:nvSpPr>
            <p:cNvPr id="47119" name="Text Box 18"/>
            <p:cNvSpPr txBox="1">
              <a:spLocks noChangeArrowheads="1"/>
            </p:cNvSpPr>
            <p:nvPr/>
          </p:nvSpPr>
          <p:spPr bwMode="auto">
            <a:xfrm>
              <a:off x="136" y="3804"/>
              <a:ext cx="136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b="0" i="0" dirty="0">
                  <a:solidFill>
                    <a:srgbClr val="990033"/>
                  </a:solidFill>
                  <a:latin typeface="Arial Narrow" pitchFamily="34" charset="0"/>
                </a:rPr>
                <a:t>"независимые"</a:t>
              </a:r>
            </a:p>
          </p:txBody>
        </p:sp>
        <p:sp>
          <p:nvSpPr>
            <p:cNvPr id="47120" name="Text Box 19"/>
            <p:cNvSpPr txBox="1">
              <a:spLocks noChangeArrowheads="1"/>
            </p:cNvSpPr>
            <p:nvPr/>
          </p:nvSpPr>
          <p:spPr bwMode="auto">
            <a:xfrm>
              <a:off x="136" y="2273"/>
              <a:ext cx="156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b="0" i="0">
                  <a:solidFill>
                    <a:srgbClr val="990033"/>
                  </a:solidFill>
                  <a:latin typeface="Arial Narrow" pitchFamily="34" charset="0"/>
                </a:rPr>
                <a:t>"результирующие"</a:t>
              </a:r>
            </a:p>
          </p:txBody>
        </p:sp>
        <p:sp>
          <p:nvSpPr>
            <p:cNvPr id="47121" name="Text Box 20"/>
            <p:cNvSpPr txBox="1">
              <a:spLocks noChangeArrowheads="1"/>
            </p:cNvSpPr>
            <p:nvPr/>
          </p:nvSpPr>
          <p:spPr bwMode="auto">
            <a:xfrm>
              <a:off x="136" y="2723"/>
              <a:ext cx="10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b="0" i="0" dirty="0">
                  <a:solidFill>
                    <a:srgbClr val="990033"/>
                  </a:solidFill>
                  <a:latin typeface="Arial Narrow" pitchFamily="34" charset="0"/>
                </a:rPr>
                <a:t>"узловые"</a:t>
              </a:r>
            </a:p>
          </p:txBody>
        </p:sp>
        <p:sp>
          <p:nvSpPr>
            <p:cNvPr id="47122" name="Text Box 21"/>
            <p:cNvSpPr txBox="1">
              <a:spLocks noChangeArrowheads="1"/>
            </p:cNvSpPr>
            <p:nvPr/>
          </p:nvSpPr>
          <p:spPr bwMode="auto">
            <a:xfrm>
              <a:off x="136" y="3377"/>
              <a:ext cx="108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b="0" i="0" dirty="0">
                  <a:solidFill>
                    <a:srgbClr val="990033"/>
                  </a:solidFill>
                  <a:latin typeface="Arial Narrow" pitchFamily="34" charset="0"/>
                </a:rPr>
                <a:t>"корневые"</a:t>
              </a:r>
            </a:p>
          </p:txBody>
        </p:sp>
      </p:grp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1928794" y="6027027"/>
            <a:ext cx="72152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accent2"/>
                </a:solidFill>
                <a:latin typeface="Arial Narrow" pitchFamily="34" charset="0"/>
              </a:rPr>
              <a:t>– проблемы, связи которых с другими проблемами не определены</a:t>
            </a:r>
          </a:p>
        </p:txBody>
      </p:sp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1428728" y="5324789"/>
            <a:ext cx="76803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accent2"/>
                </a:solidFill>
                <a:latin typeface="Arial Narrow" pitchFamily="34" charset="0"/>
              </a:rPr>
              <a:t>– проблемы, оказывающие влияние на другие проблемы</a:t>
            </a:r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1285852" y="4312515"/>
            <a:ext cx="76422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accent2"/>
                </a:solidFill>
                <a:latin typeface="Arial Narrow" pitchFamily="34" charset="0"/>
              </a:rPr>
              <a:t>– проблемы, оказывающие влияние на одни проблемы, и при этом испытывающие влияние других проблем</a:t>
            </a:r>
          </a:p>
        </p:txBody>
      </p:sp>
      <p:sp>
        <p:nvSpPr>
          <p:cNvPr id="81945" name="Text Box 25"/>
          <p:cNvSpPr txBox="1">
            <a:spLocks noChangeArrowheads="1"/>
          </p:cNvSpPr>
          <p:nvPr/>
        </p:nvSpPr>
        <p:spPr bwMode="auto">
          <a:xfrm>
            <a:off x="2357423" y="3608388"/>
            <a:ext cx="6786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accent2"/>
                </a:solidFill>
                <a:latin typeface="Arial Narrow" pitchFamily="34" charset="0"/>
              </a:rPr>
              <a:t>– проблемы, испытывающие влияние </a:t>
            </a:r>
            <a:r>
              <a:rPr lang="ru-RU" b="0" i="0" dirty="0" smtClean="0">
                <a:solidFill>
                  <a:schemeClr val="accent2"/>
                </a:solidFill>
                <a:latin typeface="Arial Narrow" pitchFamily="34" charset="0"/>
              </a:rPr>
              <a:t>других проблем</a:t>
            </a:r>
            <a:endParaRPr lang="ru-RU" b="0" i="0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81946" name="Line 26"/>
          <p:cNvSpPr>
            <a:spLocks noChangeShapeType="1"/>
          </p:cNvSpPr>
          <p:nvPr/>
        </p:nvSpPr>
        <p:spPr bwMode="auto">
          <a:xfrm>
            <a:off x="107950" y="3571876"/>
            <a:ext cx="89281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 b="0" i="0">
              <a:latin typeface="Arial Narrow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5194" y="500042"/>
            <a:ext cx="90088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0" i="0" dirty="0" smtClean="0">
                <a:solidFill>
                  <a:srgbClr val="000000"/>
                </a:solidFill>
                <a:latin typeface="Arial Narrow" pitchFamily="34" charset="0"/>
              </a:rPr>
              <a:t>Проблемы и цели связанные категории и те и другие присутствуют в искусственных системах. Проблемы связывают субъективные ожидания (в форме целей) с объективным состоянием в форме противоречия требующего разрешения</a:t>
            </a:r>
            <a:endParaRPr lang="ru-RU" b="0" i="0" dirty="0">
              <a:solidFill>
                <a:srgbClr val="0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33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2376488" y="93663"/>
            <a:ext cx="5724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>
                <a:latin typeface="Arial Narrow" pitchFamily="34" charset="0"/>
              </a:rPr>
              <a:t>Типология проблем (</a:t>
            </a:r>
            <a:r>
              <a:rPr lang="en-US" sz="3200" b="1">
                <a:latin typeface="Arial Narrow" pitchFamily="34" charset="0"/>
              </a:rPr>
              <a:t>ii)</a:t>
            </a:r>
            <a:endParaRPr lang="ru-RU" sz="3200" b="1">
              <a:latin typeface="Arial Narrow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5900" y="4651371"/>
            <a:ext cx="8497888" cy="406400"/>
            <a:chOff x="136" y="2020"/>
            <a:chExt cx="5353" cy="256"/>
          </a:xfrm>
        </p:grpSpPr>
        <p:sp>
          <p:nvSpPr>
            <p:cNvPr id="49172" name="Text Box 6"/>
            <p:cNvSpPr txBox="1">
              <a:spLocks noChangeArrowheads="1"/>
            </p:cNvSpPr>
            <p:nvPr/>
          </p:nvSpPr>
          <p:spPr bwMode="auto">
            <a:xfrm>
              <a:off x="136" y="2020"/>
              <a:ext cx="117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 b="1">
                  <a:solidFill>
                    <a:srgbClr val="990033"/>
                  </a:solidFill>
                  <a:latin typeface="Arial Narrow" pitchFamily="34" charset="0"/>
                </a:rPr>
                <a:t>"антитезные"</a:t>
              </a:r>
            </a:p>
          </p:txBody>
        </p:sp>
        <p:sp>
          <p:nvSpPr>
            <p:cNvPr id="49173" name="Text Box 7"/>
            <p:cNvSpPr txBox="1">
              <a:spLocks noChangeArrowheads="1"/>
            </p:cNvSpPr>
            <p:nvPr/>
          </p:nvSpPr>
          <p:spPr bwMode="auto">
            <a:xfrm>
              <a:off x="1407" y="2024"/>
              <a:ext cx="408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>
                  <a:solidFill>
                    <a:schemeClr val="accent2"/>
                  </a:solidFill>
                  <a:latin typeface="Arial Narrow" pitchFamily="34" charset="0"/>
                </a:rPr>
                <a:t>– фиксирующие противоречие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15900" y="1928802"/>
            <a:ext cx="8459788" cy="714375"/>
            <a:chOff x="136" y="1140"/>
            <a:chExt cx="5329" cy="450"/>
          </a:xfrm>
        </p:grpSpPr>
        <p:sp>
          <p:nvSpPr>
            <p:cNvPr id="49170" name="Text Box 9"/>
            <p:cNvSpPr txBox="1">
              <a:spLocks noChangeArrowheads="1"/>
            </p:cNvSpPr>
            <p:nvPr/>
          </p:nvSpPr>
          <p:spPr bwMode="auto">
            <a:xfrm>
              <a:off x="136" y="1140"/>
              <a:ext cx="1723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 b="1">
                  <a:solidFill>
                    <a:srgbClr val="990033"/>
                  </a:solidFill>
                  <a:latin typeface="Arial Narrow" pitchFamily="34" charset="0"/>
                </a:rPr>
                <a:t>"причинно-следственные"</a:t>
              </a:r>
            </a:p>
          </p:txBody>
        </p:sp>
        <p:sp>
          <p:nvSpPr>
            <p:cNvPr id="49171" name="Text Box 10"/>
            <p:cNvSpPr txBox="1">
              <a:spLocks noChangeArrowheads="1"/>
            </p:cNvSpPr>
            <p:nvPr/>
          </p:nvSpPr>
          <p:spPr bwMode="auto">
            <a:xfrm>
              <a:off x="1406" y="1144"/>
              <a:ext cx="405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>
                  <a:solidFill>
                    <a:schemeClr val="accent2"/>
                  </a:solidFill>
                  <a:latin typeface="Arial Narrow" pitchFamily="34" charset="0"/>
                </a:rPr>
                <a:t>– содержащие причину и следствие проблемной ситуации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15900" y="642918"/>
            <a:ext cx="7993063" cy="400050"/>
            <a:chOff x="136" y="777"/>
            <a:chExt cx="5035" cy="252"/>
          </a:xfrm>
        </p:grpSpPr>
        <p:sp>
          <p:nvSpPr>
            <p:cNvPr id="49168" name="Text Box 12"/>
            <p:cNvSpPr txBox="1">
              <a:spLocks noChangeArrowheads="1"/>
            </p:cNvSpPr>
            <p:nvPr/>
          </p:nvSpPr>
          <p:spPr bwMode="auto">
            <a:xfrm>
              <a:off x="136" y="777"/>
              <a:ext cx="102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 b="1">
                  <a:solidFill>
                    <a:srgbClr val="990033"/>
                  </a:solidFill>
                  <a:latin typeface="Arial Narrow" pitchFamily="34" charset="0"/>
                </a:rPr>
                <a:t>"назывные"</a:t>
              </a:r>
            </a:p>
          </p:txBody>
        </p:sp>
        <p:sp>
          <p:nvSpPr>
            <p:cNvPr id="49169" name="Text Box 13"/>
            <p:cNvSpPr txBox="1">
              <a:spLocks noChangeArrowheads="1"/>
            </p:cNvSpPr>
            <p:nvPr/>
          </p:nvSpPr>
          <p:spPr bwMode="auto">
            <a:xfrm>
              <a:off x="1406" y="777"/>
              <a:ext cx="376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2000">
                  <a:solidFill>
                    <a:schemeClr val="accent2"/>
                  </a:solidFill>
                  <a:latin typeface="Arial Narrow" pitchFamily="34" charset="0"/>
                </a:rPr>
                <a:t>– по сути жалобы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2660650" y="995345"/>
            <a:ext cx="5951538" cy="839788"/>
            <a:chOff x="1676" y="790"/>
            <a:chExt cx="3749" cy="529"/>
          </a:xfrm>
        </p:grpSpPr>
        <p:sp>
          <p:nvSpPr>
            <p:cNvPr id="49166" name="Text Box 15"/>
            <p:cNvSpPr txBox="1">
              <a:spLocks noChangeArrowheads="1"/>
            </p:cNvSpPr>
            <p:nvPr/>
          </p:nvSpPr>
          <p:spPr bwMode="auto">
            <a:xfrm>
              <a:off x="1678" y="790"/>
              <a:ext cx="3747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8000" rIns="18000">
              <a:spAutoFit/>
            </a:bodyPr>
            <a:lstStyle/>
            <a:p>
              <a:pPr algn="l"/>
              <a:r>
                <a:rPr lang="ru-RU" sz="2000" b="1" i="1">
                  <a:latin typeface="Arial Narrow" pitchFamily="34" charset="0"/>
                </a:rPr>
                <a:t>Отдел сбыта дублирует работу отдела маркетинга </a:t>
              </a:r>
            </a:p>
          </p:txBody>
        </p:sp>
        <p:sp>
          <p:nvSpPr>
            <p:cNvPr id="49167" name="Text Box 16"/>
            <p:cNvSpPr txBox="1">
              <a:spLocks noChangeArrowheads="1"/>
            </p:cNvSpPr>
            <p:nvPr/>
          </p:nvSpPr>
          <p:spPr bwMode="auto">
            <a:xfrm>
              <a:off x="1676" y="1067"/>
              <a:ext cx="3547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8000" rIns="18000">
              <a:spAutoFit/>
            </a:bodyPr>
            <a:lstStyle/>
            <a:p>
              <a:pPr algn="l"/>
              <a:r>
                <a:rPr lang="ru-RU" sz="2000" b="1" i="1">
                  <a:latin typeface="Arial Narrow" pitchFamily="34" charset="0"/>
                </a:rPr>
                <a:t>Сотрудники хотят много получать, мало работая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2374902" y="2765418"/>
            <a:ext cx="6769100" cy="1735138"/>
            <a:chOff x="1496" y="2007"/>
            <a:chExt cx="4264" cy="1093"/>
          </a:xfrm>
        </p:grpSpPr>
        <p:sp>
          <p:nvSpPr>
            <p:cNvPr id="49164" name="Text Box 18"/>
            <p:cNvSpPr txBox="1">
              <a:spLocks noChangeArrowheads="1"/>
            </p:cNvSpPr>
            <p:nvPr/>
          </p:nvSpPr>
          <p:spPr bwMode="auto">
            <a:xfrm>
              <a:off x="1496" y="2007"/>
              <a:ext cx="4159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18000" rIns="18000">
              <a:spAutoFit/>
            </a:bodyPr>
            <a:lstStyle/>
            <a:p>
              <a:pPr algn="l"/>
              <a:r>
                <a:rPr lang="ru-RU" sz="2000" b="1" i="1" dirty="0">
                  <a:latin typeface="Arial Narrow" pitchFamily="34" charset="0"/>
                </a:rPr>
                <a:t>Отделы сбыта и маркетинга дублируют дуг друга, т.к. не разработаны должностные инструкции</a:t>
              </a:r>
            </a:p>
          </p:txBody>
        </p:sp>
        <p:sp>
          <p:nvSpPr>
            <p:cNvPr id="49165" name="Text Box 19"/>
            <p:cNvSpPr txBox="1">
              <a:spLocks noChangeArrowheads="1"/>
            </p:cNvSpPr>
            <p:nvPr/>
          </p:nvSpPr>
          <p:spPr bwMode="auto">
            <a:xfrm>
              <a:off x="1496" y="2460"/>
              <a:ext cx="4264" cy="6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18000" rIns="18000">
              <a:spAutoFit/>
            </a:bodyPr>
            <a:lstStyle/>
            <a:p>
              <a:pPr algn="l"/>
              <a:r>
                <a:rPr lang="ru-RU" sz="2000" b="1" i="1" dirty="0">
                  <a:latin typeface="Arial Narrow" pitchFamily="34" charset="0"/>
                </a:rPr>
                <a:t>Слабая связь между трудовым вкладом и заработной платой не заинтересовывает специалистов к большей трудовой отдаче</a:t>
              </a:r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2303463" y="5048256"/>
            <a:ext cx="6602412" cy="1452564"/>
            <a:chOff x="1451" y="3180"/>
            <a:chExt cx="4159" cy="915"/>
          </a:xfrm>
        </p:grpSpPr>
        <p:sp>
          <p:nvSpPr>
            <p:cNvPr id="49162" name="Text Box 21"/>
            <p:cNvSpPr txBox="1">
              <a:spLocks noChangeArrowheads="1"/>
            </p:cNvSpPr>
            <p:nvPr/>
          </p:nvSpPr>
          <p:spPr bwMode="auto">
            <a:xfrm>
              <a:off x="1451" y="3180"/>
              <a:ext cx="4159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18000" rIns="18000">
              <a:spAutoFit/>
            </a:bodyPr>
            <a:lstStyle/>
            <a:p>
              <a:pPr algn="l"/>
              <a:r>
                <a:rPr lang="ru-RU" sz="2000" b="1" i="1">
                  <a:latin typeface="Arial Narrow" pitchFamily="34" charset="0"/>
                </a:rPr>
                <a:t>В новой структуре организации предусмотрен отдел маркетинга, но компетенция отдела сбыта не изменена</a:t>
              </a:r>
            </a:p>
          </p:txBody>
        </p:sp>
        <p:sp>
          <p:nvSpPr>
            <p:cNvPr id="49163" name="Text Box 22"/>
            <p:cNvSpPr txBox="1">
              <a:spLocks noChangeArrowheads="1"/>
            </p:cNvSpPr>
            <p:nvPr/>
          </p:nvSpPr>
          <p:spPr bwMode="auto">
            <a:xfrm>
              <a:off x="1451" y="3649"/>
              <a:ext cx="3633" cy="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8000" rIns="18000">
              <a:spAutoFit/>
            </a:bodyPr>
            <a:lstStyle/>
            <a:p>
              <a:pPr algn="l"/>
              <a:r>
                <a:rPr lang="ru-RU" sz="2000" b="1" i="1" dirty="0">
                  <a:latin typeface="Arial Narrow" pitchFamily="34" charset="0"/>
                </a:rPr>
                <a:t>Производительность труда специалистов падает, </a:t>
              </a:r>
            </a:p>
            <a:p>
              <a:pPr algn="l"/>
              <a:r>
                <a:rPr lang="ru-RU" sz="2000" b="1" i="1" dirty="0">
                  <a:latin typeface="Arial Narrow" pitchFamily="34" charset="0"/>
                </a:rPr>
                <a:t>а заработная плата растет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30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2000" b="1" dirty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</a:rPr>
              <a:t/>
            </a:r>
            <a:br>
              <a:rPr lang="ru-RU" sz="2000" b="1" dirty="0">
                <a:solidFill>
                  <a:srgbClr val="008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проблемной ситуации</a:t>
            </a:r>
            <a:b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hlink"/>
                </a:solidFill>
                <a:cs typeface="Times New Roman" pitchFamily="18" charset="0"/>
              </a:rPr>
              <a:t> </a:t>
            </a:r>
            <a:r>
              <a:rPr lang="ru-RU" sz="1800" b="1" dirty="0">
                <a:solidFill>
                  <a:schemeClr val="hlink"/>
                </a:solidFill>
              </a:rPr>
              <a:t/>
            </a:r>
            <a:br>
              <a:rPr lang="ru-RU" sz="1800" b="1" dirty="0">
                <a:solidFill>
                  <a:schemeClr val="hlink"/>
                </a:solidFill>
              </a:rPr>
            </a:br>
            <a:r>
              <a:rPr lang="ru-RU" sz="1800" b="1" dirty="0">
                <a:solidFill>
                  <a:schemeClr val="hlink"/>
                </a:solidFill>
              </a:rPr>
              <a:t>     </a:t>
            </a:r>
            <a:br>
              <a:rPr lang="ru-RU" sz="1800" b="1" dirty="0">
                <a:solidFill>
                  <a:schemeClr val="hlink"/>
                </a:solidFill>
              </a:rPr>
            </a:br>
            <a:r>
              <a:rPr lang="ru-RU" sz="1800" b="1" dirty="0">
                <a:solidFill>
                  <a:schemeClr val="hlink"/>
                </a:solidFill>
              </a:rPr>
              <a:t> </a:t>
            </a:r>
            <a:r>
              <a:rPr lang="ru-RU" sz="2000" b="1" dirty="0">
                <a:solidFill>
                  <a:schemeClr val="hlink"/>
                </a:solidFill>
                <a:cs typeface="Times New Roman" pitchFamily="18" charset="0"/>
              </a:rPr>
              <a:t>Методы выявления проблем организации</a:t>
            </a:r>
            <a:br>
              <a:rPr lang="ru-RU" sz="2000" b="1" dirty="0">
                <a:solidFill>
                  <a:schemeClr val="hlink"/>
                </a:solidFill>
                <a:cs typeface="Times New Roman" pitchFamily="18" charset="0"/>
              </a:rPr>
            </a:br>
            <a:endParaRPr lang="ru-RU" sz="20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175" y="6057900"/>
            <a:ext cx="9144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graphicFrame>
        <p:nvGraphicFramePr>
          <p:cNvPr id="13316" name="Group 4"/>
          <p:cNvGraphicFramePr>
            <a:graphicFrameLocks noGrp="1"/>
          </p:cNvGraphicFramePr>
          <p:nvPr/>
        </p:nvGraphicFramePr>
        <p:xfrm>
          <a:off x="1524000" y="2514600"/>
          <a:ext cx="6096000" cy="3581402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Наименование класса метода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Социологические исследования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115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Исследование операций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Регрессионный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Кластер-анализ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Контент-анализ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Факторный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302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Системный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Функциональный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Морфологический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7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Информационный анализ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Социологические исследования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Интервью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Экспертные оценки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36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91C7B3B9-5397-4A09-82C4-5D660032FF9C}" type="slidenum">
              <a:rPr lang="ru-RU" smtClean="0">
                <a:latin typeface="Arial Narrow" pitchFamily="34" charset="0"/>
              </a:rPr>
              <a:pPr/>
              <a:t>15</a:t>
            </a:fld>
            <a:endParaRPr lang="ru-RU" smtClean="0">
              <a:latin typeface="Arial Narrow" pitchFamily="34" charset="0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189038" y="30163"/>
            <a:ext cx="7451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 Narrow" pitchFamily="34" charset="0"/>
              </a:rPr>
              <a:t>Метод последовательных «почему»</a:t>
            </a:r>
          </a:p>
        </p:txBody>
      </p:sp>
      <p:grpSp>
        <p:nvGrpSpPr>
          <p:cNvPr id="23" name="Group 3"/>
          <p:cNvGrpSpPr>
            <a:grpSpLocks/>
          </p:cNvGrpSpPr>
          <p:nvPr/>
        </p:nvGrpSpPr>
        <p:grpSpPr bwMode="auto">
          <a:xfrm>
            <a:off x="2192338" y="2673350"/>
            <a:ext cx="6772275" cy="944563"/>
            <a:chOff x="1381" y="1610"/>
            <a:chExt cx="4266" cy="595"/>
          </a:xfrm>
        </p:grpSpPr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1381" y="1610"/>
              <a:ext cx="4266" cy="23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latin typeface="Arial Narrow" pitchFamily="34" charset="0"/>
                </a:rPr>
                <a:t>6. Сложились традиции, закрепляющиеся из поколения в поколение</a:t>
              </a:r>
            </a:p>
          </p:txBody>
        </p:sp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1381" y="1973"/>
              <a:ext cx="4266" cy="23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latin typeface="Arial Narrow" pitchFamily="34" charset="0"/>
                </a:rPr>
                <a:t>7. Агрессивная реклама употребления алкоголя как элемента жизни</a:t>
              </a:r>
            </a:p>
          </p:txBody>
        </p:sp>
      </p:grpSp>
      <p:grpSp>
        <p:nvGrpSpPr>
          <p:cNvPr id="26" name="Group 6"/>
          <p:cNvGrpSpPr>
            <a:grpSpLocks/>
          </p:cNvGrpSpPr>
          <p:nvPr/>
        </p:nvGrpSpPr>
        <p:grpSpPr bwMode="auto">
          <a:xfrm>
            <a:off x="2192338" y="4449763"/>
            <a:ext cx="6772275" cy="1119187"/>
            <a:chOff x="1381" y="2725"/>
            <a:chExt cx="4266" cy="705"/>
          </a:xfrm>
        </p:grpSpPr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1381" y="2725"/>
              <a:ext cx="4266" cy="32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latin typeface="Arial Narrow" pitchFamily="34" charset="0"/>
                </a:rPr>
                <a:t>8. Разрушилась советская идеология воспитания молодежи как активного элемента социума ("пионер – всем ребятам пример"), но новая не была создана</a:t>
              </a:r>
            </a:p>
          </p:txBody>
        </p:sp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>
              <a:off x="1381" y="3198"/>
              <a:ext cx="4266" cy="23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latin typeface="Arial Narrow" pitchFamily="34" charset="0"/>
                </a:rPr>
                <a:t>9. Активное проникновение западной молодежной культуры</a:t>
              </a:r>
            </a:p>
          </p:txBody>
        </p:sp>
      </p:grpSp>
      <p:grpSp>
        <p:nvGrpSpPr>
          <p:cNvPr id="29" name="Group 9"/>
          <p:cNvGrpSpPr>
            <a:grpSpLocks/>
          </p:cNvGrpSpPr>
          <p:nvPr/>
        </p:nvGrpSpPr>
        <p:grpSpPr bwMode="auto">
          <a:xfrm>
            <a:off x="1192213" y="6057900"/>
            <a:ext cx="1346200" cy="574675"/>
            <a:chOff x="751" y="3748"/>
            <a:chExt cx="848" cy="362"/>
          </a:xfrm>
        </p:grpSpPr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751" y="3748"/>
              <a:ext cx="208" cy="362"/>
            </a:xfrm>
            <a:custGeom>
              <a:avLst/>
              <a:gdLst>
                <a:gd name="T0" fmla="*/ 0 w 1080"/>
                <a:gd name="T1" fmla="*/ 0 h 1440"/>
                <a:gd name="T2" fmla="*/ 0 w 1080"/>
                <a:gd name="T3" fmla="*/ 362 h 1440"/>
                <a:gd name="T4" fmla="*/ 208 w 1080"/>
                <a:gd name="T5" fmla="*/ 362 h 1440"/>
                <a:gd name="T6" fmla="*/ 0 60000 65536"/>
                <a:gd name="T7" fmla="*/ 0 60000 65536"/>
                <a:gd name="T8" fmla="*/ 0 60000 65536"/>
                <a:gd name="T9" fmla="*/ 0 w 1080"/>
                <a:gd name="T10" fmla="*/ 0 h 1440"/>
                <a:gd name="T11" fmla="*/ 1080 w 1080"/>
                <a:gd name="T12" fmla="*/ 1440 h 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0" h="1440">
                  <a:moveTo>
                    <a:pt x="0" y="0"/>
                  </a:moveTo>
                  <a:lnTo>
                    <a:pt x="0" y="1440"/>
                  </a:lnTo>
                  <a:lnTo>
                    <a:pt x="1080" y="1440"/>
                  </a:lnTo>
                </a:path>
              </a:pathLst>
            </a:custGeom>
            <a:noFill/>
            <a:ln w="19050">
              <a:solidFill>
                <a:srgbClr val="8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Arial Narrow" pitchFamily="34" charset="0"/>
              </a:endParaRPr>
            </a:p>
          </p:txBody>
        </p:sp>
        <p:sp>
          <p:nvSpPr>
            <p:cNvPr id="31" name="Text Box 11"/>
            <p:cNvSpPr txBox="1">
              <a:spLocks noChangeArrowheads="1"/>
            </p:cNvSpPr>
            <p:nvPr/>
          </p:nvSpPr>
          <p:spPr bwMode="auto">
            <a:xfrm>
              <a:off x="975" y="3793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600" b="1">
                  <a:latin typeface="Arial Narrow" pitchFamily="34" charset="0"/>
                </a:rPr>
                <a:t>Почему?</a:t>
              </a:r>
            </a:p>
          </p:txBody>
        </p:sp>
      </p:grpSp>
      <p:grpSp>
        <p:nvGrpSpPr>
          <p:cNvPr id="32" name="Group 12"/>
          <p:cNvGrpSpPr>
            <a:grpSpLocks/>
          </p:cNvGrpSpPr>
          <p:nvPr/>
        </p:nvGrpSpPr>
        <p:grpSpPr bwMode="auto">
          <a:xfrm>
            <a:off x="503238" y="1031875"/>
            <a:ext cx="2016125" cy="4918075"/>
            <a:chOff x="317" y="572"/>
            <a:chExt cx="1270" cy="3098"/>
          </a:xfrm>
        </p:grpSpPr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566" y="618"/>
              <a:ext cx="102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600" b="1">
                  <a:latin typeface="Arial Narrow" pitchFamily="34" charset="0"/>
                </a:rPr>
                <a:t>Почему?</a:t>
              </a:r>
            </a:p>
          </p:txBody>
        </p:sp>
        <p:grpSp>
          <p:nvGrpSpPr>
            <p:cNvPr id="34" name="Group 14"/>
            <p:cNvGrpSpPr>
              <a:grpSpLocks/>
            </p:cNvGrpSpPr>
            <p:nvPr/>
          </p:nvGrpSpPr>
          <p:grpSpPr bwMode="auto">
            <a:xfrm>
              <a:off x="317" y="572"/>
              <a:ext cx="227" cy="3098"/>
              <a:chOff x="317" y="572"/>
              <a:chExt cx="227" cy="3098"/>
            </a:xfrm>
          </p:grpSpPr>
          <p:sp>
            <p:nvSpPr>
              <p:cNvPr id="35" name="Freeform 15"/>
              <p:cNvSpPr>
                <a:spLocks/>
              </p:cNvSpPr>
              <p:nvPr/>
            </p:nvSpPr>
            <p:spPr bwMode="auto">
              <a:xfrm>
                <a:off x="317" y="572"/>
                <a:ext cx="208" cy="3098"/>
              </a:xfrm>
              <a:custGeom>
                <a:avLst/>
                <a:gdLst>
                  <a:gd name="T0" fmla="*/ 0 w 1080"/>
                  <a:gd name="T1" fmla="*/ 0 h 1440"/>
                  <a:gd name="T2" fmla="*/ 0 w 1080"/>
                  <a:gd name="T3" fmla="*/ 3098 h 1440"/>
                  <a:gd name="T4" fmla="*/ 208 w 1080"/>
                  <a:gd name="T5" fmla="*/ 3098 h 1440"/>
                  <a:gd name="T6" fmla="*/ 0 60000 65536"/>
                  <a:gd name="T7" fmla="*/ 0 60000 65536"/>
                  <a:gd name="T8" fmla="*/ 0 60000 65536"/>
                  <a:gd name="T9" fmla="*/ 0 w 1080"/>
                  <a:gd name="T10" fmla="*/ 0 h 1440"/>
                  <a:gd name="T11" fmla="*/ 1080 w 1080"/>
                  <a:gd name="T12" fmla="*/ 1440 h 14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80" h="1440">
                    <a:moveTo>
                      <a:pt x="0" y="0"/>
                    </a:moveTo>
                    <a:lnTo>
                      <a:pt x="0" y="1440"/>
                    </a:lnTo>
                    <a:lnTo>
                      <a:pt x="1080" y="1440"/>
                    </a:lnTo>
                  </a:path>
                </a:pathLst>
              </a:custGeom>
              <a:noFill/>
              <a:ln w="25400">
                <a:solidFill>
                  <a:srgbClr val="8000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ru-RU">
                  <a:latin typeface="Arial Narrow" pitchFamily="34" charset="0"/>
                </a:endParaRPr>
              </a:p>
            </p:txBody>
          </p:sp>
          <p:sp>
            <p:nvSpPr>
              <p:cNvPr id="36" name="Line 16"/>
              <p:cNvSpPr>
                <a:spLocks noChangeShapeType="1"/>
              </p:cNvSpPr>
              <p:nvPr/>
            </p:nvSpPr>
            <p:spPr bwMode="auto">
              <a:xfrm>
                <a:off x="317" y="913"/>
                <a:ext cx="227" cy="0"/>
              </a:xfrm>
              <a:prstGeom prst="line">
                <a:avLst/>
              </a:prstGeom>
              <a:noFill/>
              <a:ln w="22225">
                <a:solidFill>
                  <a:srgbClr val="800000"/>
                </a:solidFill>
                <a:round/>
                <a:headEnd/>
                <a:tailEnd type="stealth" w="lg" len="lg"/>
              </a:ln>
            </p:spPr>
            <p:txBody>
              <a:bodyPr lIns="18000" rIns="18000">
                <a:spAutoFit/>
              </a:bodyPr>
              <a:lstStyle/>
              <a:p>
                <a:endParaRPr lang="ru-RU">
                  <a:latin typeface="Arial Narrow" pitchFamily="34" charset="0"/>
                </a:endParaRPr>
              </a:p>
            </p:txBody>
          </p:sp>
        </p:grpSp>
      </p:grpSp>
      <p:grpSp>
        <p:nvGrpSpPr>
          <p:cNvPr id="37" name="Group 17"/>
          <p:cNvGrpSpPr>
            <a:grpSpLocks/>
          </p:cNvGrpSpPr>
          <p:nvPr/>
        </p:nvGrpSpPr>
        <p:grpSpPr bwMode="auto">
          <a:xfrm>
            <a:off x="1008063" y="1717675"/>
            <a:ext cx="1385887" cy="2266950"/>
            <a:chOff x="635" y="1004"/>
            <a:chExt cx="873" cy="1428"/>
          </a:xfrm>
        </p:grpSpPr>
        <p:sp>
          <p:nvSpPr>
            <p:cNvPr id="38" name="Text Box 18"/>
            <p:cNvSpPr txBox="1">
              <a:spLocks noChangeArrowheads="1"/>
            </p:cNvSpPr>
            <p:nvPr/>
          </p:nvSpPr>
          <p:spPr bwMode="auto">
            <a:xfrm>
              <a:off x="884" y="1026"/>
              <a:ext cx="6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600" b="1">
                  <a:latin typeface="Arial Narrow" pitchFamily="34" charset="0"/>
                </a:rPr>
                <a:t>Почему?</a:t>
              </a: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35" y="1004"/>
              <a:ext cx="208" cy="1428"/>
            </a:xfrm>
            <a:custGeom>
              <a:avLst/>
              <a:gdLst>
                <a:gd name="T0" fmla="*/ 0 w 1080"/>
                <a:gd name="T1" fmla="*/ 0 h 1440"/>
                <a:gd name="T2" fmla="*/ 0 w 1080"/>
                <a:gd name="T3" fmla="*/ 1428 h 1440"/>
                <a:gd name="T4" fmla="*/ 208 w 1080"/>
                <a:gd name="T5" fmla="*/ 1428 h 1440"/>
                <a:gd name="T6" fmla="*/ 0 60000 65536"/>
                <a:gd name="T7" fmla="*/ 0 60000 65536"/>
                <a:gd name="T8" fmla="*/ 0 60000 65536"/>
                <a:gd name="T9" fmla="*/ 0 w 1080"/>
                <a:gd name="T10" fmla="*/ 0 h 1440"/>
                <a:gd name="T11" fmla="*/ 1080 w 1080"/>
                <a:gd name="T12" fmla="*/ 1440 h 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0" h="1440">
                  <a:moveTo>
                    <a:pt x="0" y="0"/>
                  </a:moveTo>
                  <a:lnTo>
                    <a:pt x="0" y="1440"/>
                  </a:lnTo>
                  <a:lnTo>
                    <a:pt x="1080" y="1440"/>
                  </a:lnTo>
                </a:path>
              </a:pathLst>
            </a:custGeom>
            <a:noFill/>
            <a:ln w="19050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Arial Narrow" pitchFamily="34" charset="0"/>
              </a:endParaRPr>
            </a:p>
          </p:txBody>
        </p:sp>
        <p:sp>
          <p:nvSpPr>
            <p:cNvPr id="40" name="Line 20"/>
            <p:cNvSpPr>
              <a:spLocks noChangeShapeType="1"/>
            </p:cNvSpPr>
            <p:nvPr/>
          </p:nvSpPr>
          <p:spPr bwMode="auto">
            <a:xfrm>
              <a:off x="635" y="1321"/>
              <a:ext cx="227" cy="0"/>
            </a:xfrm>
            <a:prstGeom prst="line">
              <a:avLst/>
            </a:prstGeom>
            <a:noFill/>
            <a:ln w="22225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 lIns="18000" rIns="18000">
              <a:spAutoFit/>
            </a:bodyPr>
            <a:lstStyle/>
            <a:p>
              <a:endParaRPr lang="ru-RU">
                <a:latin typeface="Arial Narrow" pitchFamily="34" charset="0"/>
              </a:endParaRPr>
            </a:p>
          </p:txBody>
        </p:sp>
      </p:grpSp>
      <p:grpSp>
        <p:nvGrpSpPr>
          <p:cNvPr id="41" name="Group 21"/>
          <p:cNvGrpSpPr>
            <a:grpSpLocks/>
          </p:cNvGrpSpPr>
          <p:nvPr/>
        </p:nvGrpSpPr>
        <p:grpSpPr bwMode="auto">
          <a:xfrm>
            <a:off x="1835150" y="4057650"/>
            <a:ext cx="1331913" cy="1336675"/>
            <a:chOff x="1156" y="2478"/>
            <a:chExt cx="839" cy="842"/>
          </a:xfrm>
        </p:grpSpPr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1370" y="2551"/>
              <a:ext cx="62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600" b="1">
                  <a:latin typeface="Arial Narrow" pitchFamily="34" charset="0"/>
                </a:rPr>
                <a:t>Почему?</a:t>
              </a: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57" y="2478"/>
              <a:ext cx="205" cy="842"/>
            </a:xfrm>
            <a:custGeom>
              <a:avLst/>
              <a:gdLst>
                <a:gd name="T0" fmla="*/ 0 w 1080"/>
                <a:gd name="T1" fmla="*/ 0 h 1440"/>
                <a:gd name="T2" fmla="*/ 0 w 1080"/>
                <a:gd name="T3" fmla="*/ 842 h 1440"/>
                <a:gd name="T4" fmla="*/ 205 w 1080"/>
                <a:gd name="T5" fmla="*/ 842 h 1440"/>
                <a:gd name="T6" fmla="*/ 0 60000 65536"/>
                <a:gd name="T7" fmla="*/ 0 60000 65536"/>
                <a:gd name="T8" fmla="*/ 0 60000 65536"/>
                <a:gd name="T9" fmla="*/ 0 w 1080"/>
                <a:gd name="T10" fmla="*/ 0 h 1440"/>
                <a:gd name="T11" fmla="*/ 1080 w 1080"/>
                <a:gd name="T12" fmla="*/ 1440 h 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0" h="1440">
                  <a:moveTo>
                    <a:pt x="0" y="0"/>
                  </a:moveTo>
                  <a:lnTo>
                    <a:pt x="0" y="1440"/>
                  </a:lnTo>
                  <a:lnTo>
                    <a:pt x="1080" y="1440"/>
                  </a:lnTo>
                </a:path>
              </a:pathLst>
            </a:custGeom>
            <a:noFill/>
            <a:ln w="19050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Arial Narrow" pitchFamily="34" charset="0"/>
              </a:endParaRPr>
            </a:p>
          </p:txBody>
        </p:sp>
        <p:sp>
          <p:nvSpPr>
            <p:cNvPr id="44" name="Line 24"/>
            <p:cNvSpPr>
              <a:spLocks noChangeShapeType="1"/>
            </p:cNvSpPr>
            <p:nvPr/>
          </p:nvSpPr>
          <p:spPr bwMode="auto">
            <a:xfrm>
              <a:off x="1156" y="2909"/>
              <a:ext cx="227" cy="0"/>
            </a:xfrm>
            <a:prstGeom prst="line">
              <a:avLst/>
            </a:prstGeom>
            <a:noFill/>
            <a:ln w="22225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 lIns="18000" rIns="18000">
              <a:spAutoFit/>
            </a:bodyPr>
            <a:lstStyle/>
            <a:p>
              <a:endParaRPr lang="ru-RU">
                <a:latin typeface="Arial Narrow" pitchFamily="34" charset="0"/>
              </a:endParaRPr>
            </a:p>
          </p:txBody>
        </p:sp>
      </p:grpSp>
      <p:grpSp>
        <p:nvGrpSpPr>
          <p:cNvPr id="45" name="Group 25"/>
          <p:cNvGrpSpPr>
            <a:grpSpLocks/>
          </p:cNvGrpSpPr>
          <p:nvPr/>
        </p:nvGrpSpPr>
        <p:grpSpPr bwMode="auto">
          <a:xfrm>
            <a:off x="1835150" y="2384425"/>
            <a:ext cx="1331913" cy="1042988"/>
            <a:chOff x="1156" y="1435"/>
            <a:chExt cx="839" cy="657"/>
          </a:xfrm>
        </p:grpSpPr>
        <p:sp>
          <p:nvSpPr>
            <p:cNvPr id="46" name="Text Box 26"/>
            <p:cNvSpPr txBox="1">
              <a:spLocks noChangeArrowheads="1"/>
            </p:cNvSpPr>
            <p:nvPr/>
          </p:nvSpPr>
          <p:spPr bwMode="auto">
            <a:xfrm>
              <a:off x="1370" y="1457"/>
              <a:ext cx="62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600" b="1">
                  <a:latin typeface="Arial Narrow" pitchFamily="34" charset="0"/>
                </a:rPr>
                <a:t>Почему?</a:t>
              </a: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1156" y="1435"/>
              <a:ext cx="208" cy="657"/>
            </a:xfrm>
            <a:custGeom>
              <a:avLst/>
              <a:gdLst>
                <a:gd name="T0" fmla="*/ 0 w 1080"/>
                <a:gd name="T1" fmla="*/ 0 h 1440"/>
                <a:gd name="T2" fmla="*/ 0 w 1080"/>
                <a:gd name="T3" fmla="*/ 657 h 1440"/>
                <a:gd name="T4" fmla="*/ 208 w 1080"/>
                <a:gd name="T5" fmla="*/ 657 h 1440"/>
                <a:gd name="T6" fmla="*/ 0 60000 65536"/>
                <a:gd name="T7" fmla="*/ 0 60000 65536"/>
                <a:gd name="T8" fmla="*/ 0 60000 65536"/>
                <a:gd name="T9" fmla="*/ 0 w 1080"/>
                <a:gd name="T10" fmla="*/ 0 h 1440"/>
                <a:gd name="T11" fmla="*/ 1080 w 1080"/>
                <a:gd name="T12" fmla="*/ 1440 h 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80" h="1440">
                  <a:moveTo>
                    <a:pt x="0" y="0"/>
                  </a:moveTo>
                  <a:lnTo>
                    <a:pt x="0" y="1440"/>
                  </a:lnTo>
                  <a:lnTo>
                    <a:pt x="1080" y="1440"/>
                  </a:lnTo>
                </a:path>
              </a:pathLst>
            </a:custGeom>
            <a:noFill/>
            <a:ln w="19050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Arial Narrow" pitchFamily="34" charset="0"/>
              </a:endParaRPr>
            </a:p>
          </p:txBody>
        </p:sp>
        <p:sp>
          <p:nvSpPr>
            <p:cNvPr id="48" name="Line 28"/>
            <p:cNvSpPr>
              <a:spLocks noChangeShapeType="1"/>
            </p:cNvSpPr>
            <p:nvPr/>
          </p:nvSpPr>
          <p:spPr bwMode="auto">
            <a:xfrm>
              <a:off x="1156" y="1729"/>
              <a:ext cx="227" cy="0"/>
            </a:xfrm>
            <a:prstGeom prst="line">
              <a:avLst/>
            </a:prstGeom>
            <a:noFill/>
            <a:ln w="22225">
              <a:solidFill>
                <a:srgbClr val="800000"/>
              </a:solidFill>
              <a:round/>
              <a:headEnd/>
              <a:tailEnd type="stealth" w="lg" len="lg"/>
            </a:ln>
          </p:spPr>
          <p:txBody>
            <a:bodyPr lIns="18000" rIns="18000">
              <a:spAutoFit/>
            </a:bodyPr>
            <a:lstStyle/>
            <a:p>
              <a:endParaRPr lang="ru-RU">
                <a:latin typeface="Arial Narrow" pitchFamily="34" charset="0"/>
              </a:endParaRPr>
            </a:p>
          </p:txBody>
        </p:sp>
      </p:grpSp>
      <p:grpSp>
        <p:nvGrpSpPr>
          <p:cNvPr id="49" name="Group 30"/>
          <p:cNvGrpSpPr>
            <a:grpSpLocks/>
          </p:cNvGrpSpPr>
          <p:nvPr/>
        </p:nvGrpSpPr>
        <p:grpSpPr bwMode="auto">
          <a:xfrm>
            <a:off x="862013" y="1384300"/>
            <a:ext cx="7927975" cy="4760913"/>
            <a:chOff x="543" y="794"/>
            <a:chExt cx="4994" cy="2999"/>
          </a:xfrm>
        </p:grpSpPr>
        <p:sp>
          <p:nvSpPr>
            <p:cNvPr id="50" name="Text Box 31"/>
            <p:cNvSpPr txBox="1">
              <a:spLocks noChangeArrowheads="1"/>
            </p:cNvSpPr>
            <p:nvPr/>
          </p:nvSpPr>
          <p:spPr bwMode="auto">
            <a:xfrm>
              <a:off x="543" y="794"/>
              <a:ext cx="4741" cy="23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Arial Narrow" pitchFamily="34" charset="0"/>
                </a:rPr>
                <a:t> 2. Население злоупотребляет алкоголем, молодежь употребляет наркотики </a:t>
              </a:r>
            </a:p>
          </p:txBody>
        </p:sp>
        <p:sp>
          <p:nvSpPr>
            <p:cNvPr id="51" name="Text Box 32"/>
            <p:cNvSpPr txBox="1">
              <a:spLocks noChangeArrowheads="1"/>
            </p:cNvSpPr>
            <p:nvPr/>
          </p:nvSpPr>
          <p:spPr bwMode="auto">
            <a:xfrm>
              <a:off x="543" y="3561"/>
              <a:ext cx="4994" cy="23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Arial Narrow" pitchFamily="34" charset="0"/>
                </a:rPr>
                <a:t> 3. Услуги здравоохранения не оказываются на должном уровне</a:t>
              </a:r>
            </a:p>
          </p:txBody>
        </p:sp>
      </p:grpSp>
      <p:sp>
        <p:nvSpPr>
          <p:cNvPr id="52" name="Text Box 33"/>
          <p:cNvSpPr txBox="1">
            <a:spLocks noChangeArrowheads="1"/>
          </p:cNvSpPr>
          <p:nvPr/>
        </p:nvSpPr>
        <p:spPr bwMode="auto">
          <a:xfrm>
            <a:off x="366713" y="728663"/>
            <a:ext cx="7205683" cy="342883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8000" tIns="18000" rIns="18000" bIns="18000"/>
          <a:lstStyle/>
          <a:p>
            <a:r>
              <a:rPr lang="ru-RU" b="1" dirty="0">
                <a:latin typeface="Arial Narrow" pitchFamily="34" charset="0"/>
              </a:rPr>
              <a:t>1. Высокий уровень смертности населения</a:t>
            </a:r>
          </a:p>
        </p:txBody>
      </p:sp>
      <p:grpSp>
        <p:nvGrpSpPr>
          <p:cNvPr id="53" name="Group 34"/>
          <p:cNvGrpSpPr>
            <a:grpSpLocks/>
          </p:cNvGrpSpPr>
          <p:nvPr/>
        </p:nvGrpSpPr>
        <p:grpSpPr bwMode="auto">
          <a:xfrm>
            <a:off x="1357313" y="2020888"/>
            <a:ext cx="6607175" cy="4792662"/>
            <a:chOff x="855" y="1205"/>
            <a:chExt cx="4162" cy="3019"/>
          </a:xfrm>
        </p:grpSpPr>
        <p:sp>
          <p:nvSpPr>
            <p:cNvPr id="54" name="Text Box 35"/>
            <p:cNvSpPr txBox="1">
              <a:spLocks noChangeArrowheads="1"/>
            </p:cNvSpPr>
            <p:nvPr/>
          </p:nvSpPr>
          <p:spPr bwMode="auto">
            <a:xfrm>
              <a:off x="959" y="3992"/>
              <a:ext cx="3017" cy="2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latin typeface="Arial Narrow" pitchFamily="34" charset="0"/>
                </a:rPr>
                <a:t>…………</a:t>
              </a:r>
              <a:endParaRPr lang="ru-RU">
                <a:latin typeface="Arial Narrow" pitchFamily="34" charset="0"/>
              </a:endParaRPr>
            </a:p>
          </p:txBody>
        </p:sp>
        <p:sp>
          <p:nvSpPr>
            <p:cNvPr id="55" name="Text Box 36"/>
            <p:cNvSpPr txBox="1">
              <a:spLocks noChangeArrowheads="1"/>
            </p:cNvSpPr>
            <p:nvPr/>
          </p:nvSpPr>
          <p:spPr bwMode="auto">
            <a:xfrm>
              <a:off x="855" y="1205"/>
              <a:ext cx="3017" cy="231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Arial Narrow" pitchFamily="34" charset="0"/>
                </a:rPr>
                <a:t>4. Пьянство – устоявшийся вид отдыха</a:t>
              </a:r>
            </a:p>
          </p:txBody>
        </p:sp>
        <p:sp>
          <p:nvSpPr>
            <p:cNvPr id="56" name="Text Box 37"/>
            <p:cNvSpPr txBox="1">
              <a:spLocks noChangeArrowheads="1"/>
            </p:cNvSpPr>
            <p:nvPr/>
          </p:nvSpPr>
          <p:spPr bwMode="auto">
            <a:xfrm>
              <a:off x="855" y="2314"/>
              <a:ext cx="4162" cy="232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600">
                  <a:latin typeface="Arial Narrow" pitchFamily="34" charset="0"/>
                </a:rPr>
                <a:t>5. Наркотики закрепляются как элемент молодежной культуры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007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0" y="3016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Определение связей между проблемами</a:t>
            </a:r>
          </a:p>
        </p:txBody>
      </p:sp>
      <p:pic>
        <p:nvPicPr>
          <p:cNvPr id="53251" name="Picture 3" descr="Связ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9238" y="1123950"/>
            <a:ext cx="6105525" cy="5276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181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Типичные условия применения эвристик*</a:t>
            </a:r>
          </a:p>
        </p:txBody>
      </p:sp>
      <p:sp>
        <p:nvSpPr>
          <p:cNvPr id="144387" name="Rectangle 19"/>
          <p:cNvSpPr>
            <a:spLocks noChangeArrowheads="1"/>
          </p:cNvSpPr>
          <p:nvPr/>
        </p:nvSpPr>
        <p:spPr bwMode="auto">
          <a:xfrm>
            <a:off x="719138" y="760413"/>
            <a:ext cx="5973762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ru-RU" b="0" i="0"/>
              <a:t>Дефицит времени для обдумывания ситуации</a:t>
            </a:r>
          </a:p>
        </p:txBody>
      </p:sp>
      <p:sp>
        <p:nvSpPr>
          <p:cNvPr id="144388" name="Rectangle 20"/>
          <p:cNvSpPr>
            <a:spLocks noChangeArrowheads="1"/>
          </p:cNvSpPr>
          <p:nvPr/>
        </p:nvSpPr>
        <p:spPr bwMode="auto">
          <a:xfrm>
            <a:off x="719138" y="1484313"/>
            <a:ext cx="7905750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ru-RU" b="0" i="0"/>
              <a:t>Перегруженность информацией, затрудняющая возможность ее обработки</a:t>
            </a:r>
          </a:p>
        </p:txBody>
      </p:sp>
      <p:sp>
        <p:nvSpPr>
          <p:cNvPr id="144389" name="Rectangle 21"/>
          <p:cNvSpPr>
            <a:spLocks noChangeArrowheads="1"/>
          </p:cNvSpPr>
          <p:nvPr/>
        </p:nvSpPr>
        <p:spPr bwMode="auto">
          <a:xfrm>
            <a:off x="719138" y="2565400"/>
            <a:ext cx="8064500" cy="1095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ru-RU" b="0" i="0"/>
              <a:t>Относительно невысокая значимость воспринимаемого объекта, делающая достаточно безразличным точное знание о нем</a:t>
            </a:r>
          </a:p>
        </p:txBody>
      </p:sp>
      <p:sp>
        <p:nvSpPr>
          <p:cNvPr id="144390" name="Rectangle 22"/>
          <p:cNvSpPr>
            <a:spLocks noChangeArrowheads="1"/>
          </p:cNvSpPr>
          <p:nvPr/>
        </p:nvSpPr>
        <p:spPr bwMode="auto">
          <a:xfrm>
            <a:off x="719138" y="3927475"/>
            <a:ext cx="839787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ru-RU" b="0" i="0"/>
              <a:t>Просто недостаточность информации для осмысленного вывода</a:t>
            </a:r>
          </a:p>
        </p:txBody>
      </p:sp>
      <p:sp>
        <p:nvSpPr>
          <p:cNvPr id="144391" name="Rectangle 23"/>
          <p:cNvSpPr>
            <a:spLocks noChangeArrowheads="1"/>
          </p:cNvSpPr>
          <p:nvPr/>
        </p:nvSpPr>
        <p:spPr bwMode="auto">
          <a:xfrm>
            <a:off x="719138" y="4637088"/>
            <a:ext cx="490855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ru-RU" b="0" i="0"/>
              <a:t>Непроизвольность быстрого решения</a:t>
            </a:r>
          </a:p>
        </p:txBody>
      </p:sp>
      <p:sp>
        <p:nvSpPr>
          <p:cNvPr id="144392" name="Rectangle 24"/>
          <p:cNvSpPr>
            <a:spLocks noChangeArrowheads="1"/>
          </p:cNvSpPr>
          <p:nvPr/>
        </p:nvSpPr>
        <p:spPr bwMode="auto">
          <a:xfrm>
            <a:off x="-9525" y="5373688"/>
            <a:ext cx="91186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ru-RU" sz="1400" b="0" i="0">
                <a:solidFill>
                  <a:srgbClr val="000000"/>
                </a:solidFill>
              </a:rPr>
              <a:t>* По </a:t>
            </a:r>
            <a:r>
              <a:rPr lang="ru-RU" sz="1400" b="0" i="0">
                <a:solidFill>
                  <a:srgbClr val="000000"/>
                </a:solidFill>
                <a:cs typeface="Times New Roman" pitchFamily="18" charset="0"/>
              </a:rPr>
              <a:t>Андреев</a:t>
            </a:r>
            <a:r>
              <a:rPr lang="ru-RU" sz="1400" b="0" i="0">
                <a:solidFill>
                  <a:srgbClr val="000000"/>
                </a:solidFill>
              </a:rPr>
              <a:t>ой</a:t>
            </a:r>
            <a:r>
              <a:rPr lang="ru-RU" sz="1400" b="0" i="0">
                <a:solidFill>
                  <a:srgbClr val="000000"/>
                </a:solidFill>
                <a:cs typeface="Times New Roman" pitchFamily="18" charset="0"/>
              </a:rPr>
              <a:t> Галин</a:t>
            </a:r>
            <a:r>
              <a:rPr lang="ru-RU" sz="1400" b="0" i="0">
                <a:solidFill>
                  <a:srgbClr val="000000"/>
                </a:solidFill>
              </a:rPr>
              <a:t>е</a:t>
            </a:r>
            <a:r>
              <a:rPr lang="ru-RU" sz="1400" b="0" i="0">
                <a:solidFill>
                  <a:srgbClr val="000000"/>
                </a:solidFill>
                <a:cs typeface="Times New Roman" pitchFamily="18" charset="0"/>
              </a:rPr>
              <a:t> Михайловн</a:t>
            </a:r>
            <a:r>
              <a:rPr lang="ru-RU" sz="1400" b="0" i="0">
                <a:solidFill>
                  <a:srgbClr val="000000"/>
                </a:solidFill>
              </a:rPr>
              <a:t>е</a:t>
            </a:r>
            <a:r>
              <a:rPr lang="ru-RU" sz="1400" b="0" i="0">
                <a:solidFill>
                  <a:srgbClr val="000000"/>
                </a:solidFill>
                <a:cs typeface="Times New Roman" pitchFamily="18" charset="0"/>
              </a:rPr>
              <a:t> (доктор экономических наук, профессор кафедры социальной психологии МГУ)</a:t>
            </a:r>
            <a:r>
              <a:rPr lang="ru-RU" sz="1400" b="0" i="0" baseline="30000">
                <a:solidFill>
                  <a:srgbClr val="000000"/>
                </a:solidFill>
                <a:cs typeface="Times New Roman" pitchFamily="18" charset="0"/>
                <a:hlinkClick r:id="" action="ppaction://noaction"/>
              </a:rPr>
              <a:t>[1]</a:t>
            </a:r>
            <a:endParaRPr lang="ru-RU" sz="1800" b="0" i="0"/>
          </a:p>
          <a:p>
            <a:pPr algn="l" eaLnBrk="0" hangingPunct="0"/>
            <a:r>
              <a:rPr lang="ru-RU" sz="1800" b="0" i="0"/>
              <a:t/>
            </a:r>
            <a:br>
              <a:rPr lang="ru-RU" sz="1800" b="0" i="0"/>
            </a:br>
            <a:endParaRPr lang="ru-RU" sz="1800" b="0" i="0"/>
          </a:p>
        </p:txBody>
      </p:sp>
      <p:sp>
        <p:nvSpPr>
          <p:cNvPr id="144393" name="Rectangle 25"/>
          <p:cNvSpPr>
            <a:spLocks noChangeArrowheads="1"/>
          </p:cNvSpPr>
          <p:nvPr/>
        </p:nvSpPr>
        <p:spPr bwMode="auto">
          <a:xfrm>
            <a:off x="179388" y="6021388"/>
            <a:ext cx="3017837" cy="7937"/>
          </a:xfrm>
          <a:prstGeom prst="rect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144394" name="Rectangle 26"/>
          <p:cNvSpPr>
            <a:spLocks noChangeArrowheads="1"/>
          </p:cNvSpPr>
          <p:nvPr/>
        </p:nvSpPr>
        <p:spPr bwMode="auto">
          <a:xfrm>
            <a:off x="468313" y="6237288"/>
            <a:ext cx="39830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/>
            <a:r>
              <a:rPr lang="ru-RU" sz="1000" b="0" i="0" baseline="30000">
                <a:latin typeface="Arial" charset="0"/>
                <a:cs typeface="Times New Roman" pitchFamily="18" charset="0"/>
                <a:hlinkClick r:id="" action="ppaction://noaction"/>
              </a:rPr>
              <a:t>[1]</a:t>
            </a:r>
            <a:r>
              <a:rPr lang="ru-RU" sz="1000" b="0" i="0">
                <a:latin typeface="Arial" charset="0"/>
                <a:cs typeface="Times New Roman" pitchFamily="18" charset="0"/>
              </a:rPr>
              <a:t> Андреева Г.М. Психология социального познания: Учебное пособие для студентов высших учебных заведений. – М.: Аспект Пресс, 2000, С.107.</a:t>
            </a:r>
            <a:endParaRPr lang="ru-RU" sz="1800" b="0" i="0">
              <a:latin typeface="Arial" charset="0"/>
            </a:endParaRPr>
          </a:p>
        </p:txBody>
      </p:sp>
      <p:sp>
        <p:nvSpPr>
          <p:cNvPr id="144395" name="AutoShape 27"/>
          <p:cNvSpPr>
            <a:spLocks noChangeArrowheads="1"/>
          </p:cNvSpPr>
          <p:nvPr/>
        </p:nvSpPr>
        <p:spPr bwMode="auto">
          <a:xfrm>
            <a:off x="323850" y="765175"/>
            <a:ext cx="250825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8080"/>
          </a:solidFill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44396" name="AutoShape 28"/>
          <p:cNvSpPr>
            <a:spLocks noChangeArrowheads="1"/>
          </p:cNvSpPr>
          <p:nvPr/>
        </p:nvSpPr>
        <p:spPr bwMode="auto">
          <a:xfrm>
            <a:off x="323850" y="1484313"/>
            <a:ext cx="250825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8080"/>
          </a:solidFill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44397" name="AutoShape 29"/>
          <p:cNvSpPr>
            <a:spLocks noChangeArrowheads="1"/>
          </p:cNvSpPr>
          <p:nvPr/>
        </p:nvSpPr>
        <p:spPr bwMode="auto">
          <a:xfrm>
            <a:off x="323850" y="2565400"/>
            <a:ext cx="250825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8080"/>
          </a:solidFill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44398" name="AutoShape 30"/>
          <p:cNvSpPr>
            <a:spLocks noChangeArrowheads="1"/>
          </p:cNvSpPr>
          <p:nvPr/>
        </p:nvSpPr>
        <p:spPr bwMode="auto">
          <a:xfrm>
            <a:off x="323850" y="3932238"/>
            <a:ext cx="250825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8080"/>
          </a:solidFill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44399" name="AutoShape 31"/>
          <p:cNvSpPr>
            <a:spLocks noChangeArrowheads="1"/>
          </p:cNvSpPr>
          <p:nvPr/>
        </p:nvSpPr>
        <p:spPr bwMode="auto">
          <a:xfrm>
            <a:off x="323850" y="4652963"/>
            <a:ext cx="250825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8080"/>
          </a:solidFill>
          <a:ln w="2857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Созидание нового - процесс творческий</a:t>
            </a:r>
          </a:p>
        </p:txBody>
      </p:sp>
      <p:sp>
        <p:nvSpPr>
          <p:cNvPr id="145411" name="Rectangle 16"/>
          <p:cNvSpPr>
            <a:spLocks noChangeArrowheads="1"/>
          </p:cNvSpPr>
          <p:nvPr/>
        </p:nvSpPr>
        <p:spPr bwMode="auto">
          <a:xfrm>
            <a:off x="1476375" y="549275"/>
            <a:ext cx="0" cy="365125"/>
          </a:xfrm>
          <a:prstGeom prst="rect">
            <a:avLst/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endParaRPr lang="ru-RU" b="0" i="0">
              <a:latin typeface="Arial Unicode MS" pitchFamily="34" charset="-128"/>
            </a:endParaRPr>
          </a:p>
        </p:txBody>
      </p:sp>
      <p:sp>
        <p:nvSpPr>
          <p:cNvPr id="145412" name="Rectangle 17"/>
          <p:cNvSpPr>
            <a:spLocks noChangeArrowheads="1"/>
          </p:cNvSpPr>
          <p:nvPr/>
        </p:nvSpPr>
        <p:spPr bwMode="auto">
          <a:xfrm>
            <a:off x="2195513" y="765175"/>
            <a:ext cx="419735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ru-RU" b="0" i="0">
                <a:solidFill>
                  <a:srgbClr val="A50021"/>
                </a:solidFill>
              </a:rPr>
              <a:t>Восемь критериев креативности</a:t>
            </a:r>
          </a:p>
        </p:txBody>
      </p:sp>
      <p:sp>
        <p:nvSpPr>
          <p:cNvPr id="145413" name="Rectangle 18"/>
          <p:cNvSpPr>
            <a:spLocks noChangeArrowheads="1"/>
          </p:cNvSpPr>
          <p:nvPr/>
        </p:nvSpPr>
        <p:spPr bwMode="auto">
          <a:xfrm>
            <a:off x="539750" y="1341438"/>
            <a:ext cx="8135938" cy="493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1.</a:t>
            </a:r>
            <a:r>
              <a:rPr lang="ru-RU" b="0" i="0"/>
              <a:t> Умение увидеть проблему.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2.</a:t>
            </a:r>
            <a:r>
              <a:rPr lang="ru-RU" b="0" i="0"/>
              <a:t> Беглость, умение увидеть в проблеме как можно больше возможных сторон и связей.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3.</a:t>
            </a:r>
            <a:r>
              <a:rPr lang="ru-RU" b="0" i="0"/>
              <a:t> Гибкость как умение понять новую точку зрения, а также отказаться от усвоенной точки зрения.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4.</a:t>
            </a:r>
            <a:r>
              <a:rPr lang="ru-RU" b="0" i="0"/>
              <a:t> Оригинальность, отход от шаблона.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5.</a:t>
            </a:r>
            <a:r>
              <a:rPr lang="ru-RU" b="0" i="0"/>
              <a:t> Способность к перегруппировке идей и связей.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6.</a:t>
            </a:r>
            <a:r>
              <a:rPr lang="ru-RU" b="0" i="0"/>
              <a:t> Способность к абстрагированию или анализу.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7.</a:t>
            </a:r>
            <a:r>
              <a:rPr lang="ru-RU" b="0" i="0"/>
              <a:t> Способность к конкретизации или синтезу.</a:t>
            </a:r>
          </a:p>
          <a:p>
            <a:pPr indent="457200" algn="l">
              <a:lnSpc>
                <a:spcPct val="135000"/>
              </a:lnSpc>
            </a:pPr>
            <a:r>
              <a:rPr lang="ru-RU" i="0">
                <a:solidFill>
                  <a:srgbClr val="A50021"/>
                </a:solidFill>
              </a:rPr>
              <a:t>8.</a:t>
            </a:r>
            <a:r>
              <a:rPr lang="ru-RU" b="0" i="0"/>
              <a:t> Ощущение стройности организации идей.</a:t>
            </a:r>
          </a:p>
        </p:txBody>
      </p:sp>
    </p:spTree>
    <p:extLst>
      <p:ext uri="{BB962C8B-B14F-4D97-AF65-F5344CB8AC3E}">
        <p14:creationId xmlns:p14="http://schemas.microsoft.com/office/powerpoint/2010/main" val="38333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i="1" dirty="0"/>
              <a:t>Многофакторные </a:t>
            </a:r>
            <a:r>
              <a:rPr lang="ru-RU" sz="2400" i="1" dirty="0" smtClean="0"/>
              <a:t>стратегические задачи </a:t>
            </a:r>
            <a:r>
              <a:rPr lang="ru-RU" sz="2400" i="1" dirty="0"/>
              <a:t>выбора</a:t>
            </a:r>
          </a:p>
        </p:txBody>
      </p:sp>
      <p:pic>
        <p:nvPicPr>
          <p:cNvPr id="174106" name="Picture 26" descr="Куб_м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620713"/>
            <a:ext cx="1943100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7" name="Text Box 27"/>
          <p:cNvSpPr txBox="1">
            <a:spLocks noChangeArrowheads="1"/>
          </p:cNvSpPr>
          <p:nvPr/>
        </p:nvSpPr>
        <p:spPr bwMode="auto">
          <a:xfrm>
            <a:off x="250825" y="3357563"/>
            <a:ext cx="3024188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Предприятие монополист</a:t>
            </a:r>
          </a:p>
        </p:txBody>
      </p:sp>
      <p:sp>
        <p:nvSpPr>
          <p:cNvPr id="174108" name="Text Box 28"/>
          <p:cNvSpPr txBox="1">
            <a:spLocks noChangeArrowheads="1"/>
          </p:cNvSpPr>
          <p:nvPr/>
        </p:nvSpPr>
        <p:spPr bwMode="auto">
          <a:xfrm>
            <a:off x="250825" y="3789363"/>
            <a:ext cx="3024188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Ориентация на выпуск широкой гаммы продукции</a:t>
            </a:r>
          </a:p>
        </p:txBody>
      </p:sp>
      <p:sp>
        <p:nvSpPr>
          <p:cNvPr id="174109" name="Text Box 29"/>
          <p:cNvSpPr txBox="1">
            <a:spLocks noChangeArrowheads="1"/>
          </p:cNvSpPr>
          <p:nvPr/>
        </p:nvSpPr>
        <p:spPr bwMode="auto">
          <a:xfrm>
            <a:off x="250825" y="4437063"/>
            <a:ext cx="3024188" cy="676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Ограничение по клиентским группам</a:t>
            </a:r>
          </a:p>
        </p:txBody>
      </p:sp>
      <p:sp>
        <p:nvSpPr>
          <p:cNvPr id="174110" name="Text Box 30"/>
          <p:cNvSpPr txBox="1">
            <a:spLocks noChangeArrowheads="1"/>
          </p:cNvSpPr>
          <p:nvPr/>
        </p:nvSpPr>
        <p:spPr bwMode="auto">
          <a:xfrm>
            <a:off x="6443663" y="1247775"/>
            <a:ext cx="2484437" cy="668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Стратегия лидерства по издержкам</a:t>
            </a:r>
          </a:p>
        </p:txBody>
      </p:sp>
      <p:sp>
        <p:nvSpPr>
          <p:cNvPr id="174111" name="Text Box 31"/>
          <p:cNvSpPr txBox="1">
            <a:spLocks noChangeArrowheads="1"/>
          </p:cNvSpPr>
          <p:nvPr/>
        </p:nvSpPr>
        <p:spPr bwMode="auto">
          <a:xfrm>
            <a:off x="6443663" y="1819275"/>
            <a:ext cx="2484437" cy="673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Стратегия дифференциации</a:t>
            </a:r>
          </a:p>
        </p:txBody>
      </p:sp>
      <p:sp>
        <p:nvSpPr>
          <p:cNvPr id="174112" name="Text Box 32"/>
          <p:cNvSpPr txBox="1">
            <a:spLocks noChangeArrowheads="1"/>
          </p:cNvSpPr>
          <p:nvPr/>
        </p:nvSpPr>
        <p:spPr bwMode="auto">
          <a:xfrm>
            <a:off x="6443663" y="2492375"/>
            <a:ext cx="2484437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Стратегия фокусирования</a:t>
            </a:r>
          </a:p>
        </p:txBody>
      </p:sp>
      <p:sp>
        <p:nvSpPr>
          <p:cNvPr id="174113" name="Text Box 33"/>
          <p:cNvSpPr txBox="1">
            <a:spLocks noChangeArrowheads="1"/>
          </p:cNvSpPr>
          <p:nvPr/>
        </p:nvSpPr>
        <p:spPr bwMode="auto">
          <a:xfrm>
            <a:off x="6443663" y="4676775"/>
            <a:ext cx="2449512" cy="6238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Индивидуализация потребностей</a:t>
            </a:r>
          </a:p>
        </p:txBody>
      </p:sp>
      <p:sp>
        <p:nvSpPr>
          <p:cNvPr id="174114" name="Text Box 34"/>
          <p:cNvSpPr txBox="1">
            <a:spLocks noChangeArrowheads="1"/>
          </p:cNvSpPr>
          <p:nvPr/>
        </p:nvSpPr>
        <p:spPr bwMode="auto">
          <a:xfrm>
            <a:off x="6443663" y="5300663"/>
            <a:ext cx="2449512" cy="5762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насыщенность рынков</a:t>
            </a:r>
          </a:p>
        </p:txBody>
      </p:sp>
      <p:sp>
        <p:nvSpPr>
          <p:cNvPr id="174115" name="Text Box 35"/>
          <p:cNvSpPr txBox="1">
            <a:spLocks noChangeArrowheads="1"/>
          </p:cNvSpPr>
          <p:nvPr/>
        </p:nvSpPr>
        <p:spPr bwMode="auto">
          <a:xfrm>
            <a:off x="6443663" y="5876925"/>
            <a:ext cx="2449512" cy="661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рост благосостояния людей</a:t>
            </a:r>
          </a:p>
        </p:txBody>
      </p:sp>
      <p:sp>
        <p:nvSpPr>
          <p:cNvPr id="174116" name="Text Box 36"/>
          <p:cNvSpPr txBox="1">
            <a:spLocks noChangeArrowheads="1"/>
          </p:cNvSpPr>
          <p:nvPr/>
        </p:nvSpPr>
        <p:spPr bwMode="auto">
          <a:xfrm>
            <a:off x="6443663" y="4291013"/>
            <a:ext cx="2449512" cy="433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Внешняя среда</a:t>
            </a:r>
          </a:p>
        </p:txBody>
      </p:sp>
      <p:sp>
        <p:nvSpPr>
          <p:cNvPr id="174117" name="Text Box 37"/>
          <p:cNvSpPr txBox="1">
            <a:spLocks noChangeArrowheads="1"/>
          </p:cNvSpPr>
          <p:nvPr/>
        </p:nvSpPr>
        <p:spPr bwMode="auto">
          <a:xfrm>
            <a:off x="250825" y="2768600"/>
            <a:ext cx="3024188" cy="588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>
                <a:latin typeface="Arial Narrow" pitchFamily="34" charset="0"/>
              </a:rPr>
              <a:t>Элементы «Видения»</a:t>
            </a:r>
          </a:p>
        </p:txBody>
      </p:sp>
      <p:sp>
        <p:nvSpPr>
          <p:cNvPr id="174118" name="Text Box 38"/>
          <p:cNvSpPr txBox="1">
            <a:spLocks noChangeArrowheads="1"/>
          </p:cNvSpPr>
          <p:nvPr/>
        </p:nvSpPr>
        <p:spPr bwMode="auto">
          <a:xfrm>
            <a:off x="6443663" y="862013"/>
            <a:ext cx="2484437" cy="406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800" b="0" dirty="0">
                <a:latin typeface="Arial Narrow" pitchFamily="34" charset="0"/>
              </a:rPr>
              <a:t>Эталонные стратегии</a:t>
            </a:r>
          </a:p>
        </p:txBody>
      </p:sp>
      <p:sp>
        <p:nvSpPr>
          <p:cNvPr id="174119" name="Line 39"/>
          <p:cNvSpPr>
            <a:spLocks noChangeShapeType="1"/>
          </p:cNvSpPr>
          <p:nvPr/>
        </p:nvSpPr>
        <p:spPr bwMode="auto">
          <a:xfrm flipV="1">
            <a:off x="3276600" y="3700463"/>
            <a:ext cx="1295400" cy="10239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0" name="Line 40"/>
          <p:cNvSpPr>
            <a:spLocks noChangeShapeType="1"/>
          </p:cNvSpPr>
          <p:nvPr/>
        </p:nvSpPr>
        <p:spPr bwMode="auto">
          <a:xfrm flipV="1">
            <a:off x="3276600" y="3700463"/>
            <a:ext cx="12954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1" name="Line 41"/>
          <p:cNvSpPr>
            <a:spLocks noChangeShapeType="1"/>
          </p:cNvSpPr>
          <p:nvPr/>
        </p:nvSpPr>
        <p:spPr bwMode="auto">
          <a:xfrm>
            <a:off x="3276600" y="3573463"/>
            <a:ext cx="1295400" cy="127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2" name="Line 42"/>
          <p:cNvSpPr>
            <a:spLocks noChangeShapeType="1"/>
          </p:cNvSpPr>
          <p:nvPr/>
        </p:nvSpPr>
        <p:spPr bwMode="auto">
          <a:xfrm flipV="1">
            <a:off x="4572000" y="1557338"/>
            <a:ext cx="1871663" cy="2143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3" name="Line 43"/>
          <p:cNvSpPr>
            <a:spLocks noChangeShapeType="1"/>
          </p:cNvSpPr>
          <p:nvPr/>
        </p:nvSpPr>
        <p:spPr bwMode="auto">
          <a:xfrm flipV="1">
            <a:off x="4572000" y="2133600"/>
            <a:ext cx="1871663" cy="15668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4" name="Line 44"/>
          <p:cNvSpPr>
            <a:spLocks noChangeShapeType="1"/>
          </p:cNvSpPr>
          <p:nvPr/>
        </p:nvSpPr>
        <p:spPr bwMode="auto">
          <a:xfrm flipV="1">
            <a:off x="4572000" y="2852738"/>
            <a:ext cx="1871663" cy="847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5" name="Line 45"/>
          <p:cNvSpPr>
            <a:spLocks noChangeShapeType="1"/>
          </p:cNvSpPr>
          <p:nvPr/>
        </p:nvSpPr>
        <p:spPr bwMode="auto">
          <a:xfrm>
            <a:off x="4572000" y="3700463"/>
            <a:ext cx="1871663" cy="1384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6" name="Line 46"/>
          <p:cNvSpPr>
            <a:spLocks noChangeShapeType="1"/>
          </p:cNvSpPr>
          <p:nvPr/>
        </p:nvSpPr>
        <p:spPr bwMode="auto">
          <a:xfrm>
            <a:off x="4572000" y="3700463"/>
            <a:ext cx="1871663" cy="1889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7" name="Line 47"/>
          <p:cNvSpPr>
            <a:spLocks noChangeShapeType="1"/>
          </p:cNvSpPr>
          <p:nvPr/>
        </p:nvSpPr>
        <p:spPr bwMode="auto">
          <a:xfrm>
            <a:off x="4572000" y="3700463"/>
            <a:ext cx="1871663" cy="2536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8" name="Oval 48"/>
          <p:cNvSpPr>
            <a:spLocks noChangeArrowheads="1"/>
          </p:cNvSpPr>
          <p:nvPr/>
        </p:nvSpPr>
        <p:spPr bwMode="auto">
          <a:xfrm>
            <a:off x="3635375" y="2924175"/>
            <a:ext cx="1728788" cy="1728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1800">
                <a:latin typeface="Times New Roman" pitchFamily="18" charset="0"/>
              </a:rPr>
              <a:t>27 возможных сочетаний</a:t>
            </a:r>
          </a:p>
        </p:txBody>
      </p:sp>
    </p:spTree>
    <p:extLst>
      <p:ext uri="{BB962C8B-B14F-4D97-AF65-F5344CB8AC3E}">
        <p14:creationId xmlns:p14="http://schemas.microsoft.com/office/powerpoint/2010/main" val="23446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Принципы управления сложными социально-экономическими системами (</a:t>
            </a:r>
            <a:r>
              <a:rPr lang="en-US" i="0">
                <a:solidFill>
                  <a:srgbClr val="A50021"/>
                </a:solidFill>
                <a:latin typeface="Arial" charset="0"/>
              </a:rPr>
              <a:t>I</a:t>
            </a:r>
            <a:r>
              <a:rPr lang="ru-RU" i="0">
                <a:solidFill>
                  <a:srgbClr val="A50021"/>
                </a:solidFill>
                <a:latin typeface="Arial" charset="0"/>
              </a:rPr>
              <a:t>)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50825" y="1196975"/>
            <a:ext cx="8640763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1.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i="0" u="sng" dirty="0">
                <a:latin typeface="Arial" charset="0"/>
              </a:rPr>
              <a:t>Принцип целенаправленности, </a:t>
            </a:r>
            <a:r>
              <a:rPr lang="ru-RU" sz="2000" b="0" i="0" dirty="0">
                <a:latin typeface="Arial" charset="0"/>
              </a:rPr>
              <a:t>означающий целевую ориентацию организация и соответственно целевую ориентацию всех ее подсистем.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2.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необходимости и достаточности функции </a:t>
            </a:r>
            <a:r>
              <a:rPr lang="ru-RU" sz="2000" b="0" i="0" dirty="0">
                <a:latin typeface="Arial" charset="0"/>
              </a:rPr>
              <a:t>(наличие необходимых при отсутствие дублирующих функций или функций, без которых функциональность системы не нарушается).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3.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непротиворечивости одновременно осуществляемых управляющих воздействий</a:t>
            </a:r>
            <a:r>
              <a:rPr lang="ru-RU" sz="2000" b="0" i="0" dirty="0">
                <a:latin typeface="Arial" charset="0"/>
              </a:rPr>
              <a:t>;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4.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единства компетенции в принятии решений и ответственности за их последствия</a:t>
            </a:r>
            <a:r>
              <a:rPr lang="ru-RU" sz="2000" b="0" i="0" dirty="0">
                <a:latin typeface="Arial" charset="0"/>
              </a:rPr>
              <a:t> (например, когда принимается групповое решение – кто в таком случае несет ответственность?).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5.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подчинения целей элемента </a:t>
            </a:r>
            <a:r>
              <a:rPr lang="ru-RU" sz="2000" b="0" i="0" dirty="0">
                <a:latin typeface="Arial" charset="0"/>
              </a:rPr>
              <a:t>(подразделения, отдела, конкретного исполнителя) </a:t>
            </a:r>
            <a:r>
              <a:rPr lang="ru-RU" sz="2000" b="1" u="sng" dirty="0">
                <a:latin typeface="Arial" charset="0"/>
              </a:rPr>
              <a:t>целям системы </a:t>
            </a:r>
            <a:r>
              <a:rPr lang="ru-RU" sz="2000" b="0" i="0" dirty="0">
                <a:latin typeface="Arial" charset="0"/>
              </a:rPr>
              <a:t>(организации, подразделения, отдела соответственно).</a:t>
            </a: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755650" y="1557338"/>
            <a:ext cx="79200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35000"/>
              </a:lnSpc>
            </a:pPr>
            <a:endParaRPr lang="ru-RU" sz="2000" b="0" i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3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Стратегические управленческие решения</a:t>
            </a:r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6616700" y="4787900"/>
            <a:ext cx="0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endParaRPr lang="ru-RU" b="0" i="0"/>
          </a:p>
        </p:txBody>
      </p:sp>
      <p:sp>
        <p:nvSpPr>
          <p:cNvPr id="141316" name="Rectangle 15"/>
          <p:cNvSpPr>
            <a:spLocks noChangeArrowheads="1"/>
          </p:cNvSpPr>
          <p:nvPr/>
        </p:nvSpPr>
        <p:spPr bwMode="auto">
          <a:xfrm>
            <a:off x="165100" y="600075"/>
            <a:ext cx="8978900" cy="1460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/>
            <a:r>
              <a:rPr lang="ru-RU"/>
              <a:t>Стратегическое управленческое решение – </a:t>
            </a:r>
            <a:r>
              <a:rPr lang="ru-RU" b="0"/>
              <a:t>это детализированная модель актуальных изменений, представляющая собой систему управленческих решений, связанных иерархически структурой управления системой и функционально – целями ее развития </a:t>
            </a:r>
          </a:p>
        </p:txBody>
      </p:sp>
      <p:sp>
        <p:nvSpPr>
          <p:cNvPr id="141317" name="Rectangle 16"/>
          <p:cNvSpPr>
            <a:spLocks noChangeArrowheads="1"/>
          </p:cNvSpPr>
          <p:nvPr/>
        </p:nvSpPr>
        <p:spPr bwMode="auto">
          <a:xfrm>
            <a:off x="165100" y="2611438"/>
            <a:ext cx="8978900" cy="182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l"/>
            <a:r>
              <a:rPr lang="ru-RU"/>
              <a:t>Видение</a:t>
            </a:r>
            <a:r>
              <a:rPr lang="ru-RU" b="0"/>
              <a:t> – это модель субъективного стремления к объективному состоянию системы. Цель – объективная модель субъективного стремления. </a:t>
            </a:r>
          </a:p>
          <a:p>
            <a:pPr algn="l"/>
            <a:r>
              <a:rPr lang="ru-RU" b="0"/>
              <a:t>Стратегия, с этой позиции – </a:t>
            </a:r>
            <a:r>
              <a:rPr lang="ru-RU" b="0" u="sng"/>
              <a:t>модель перехода</a:t>
            </a:r>
            <a:r>
              <a:rPr lang="ru-RU" b="0"/>
              <a:t> от субъективного стремления к объективному состоянию!!!</a:t>
            </a:r>
            <a:endParaRPr lang="ru-RU"/>
          </a:p>
        </p:txBody>
      </p:sp>
      <p:sp>
        <p:nvSpPr>
          <p:cNvPr id="141318" name="Rectangle 17"/>
          <p:cNvSpPr>
            <a:spLocks noChangeArrowheads="1"/>
          </p:cNvSpPr>
          <p:nvPr/>
        </p:nvSpPr>
        <p:spPr bwMode="auto">
          <a:xfrm>
            <a:off x="179388" y="5075238"/>
            <a:ext cx="8785225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ru-RU"/>
              <a:t>Стратегия</a:t>
            </a:r>
            <a:r>
              <a:rPr lang="ru-RU" b="0"/>
              <a:t> – это система мероприятий направленная на реализацию философии развития в материальной системе.</a:t>
            </a:r>
          </a:p>
        </p:txBody>
      </p:sp>
    </p:spTree>
    <p:extLst>
      <p:ext uri="{BB962C8B-B14F-4D97-AF65-F5344CB8AC3E}">
        <p14:creationId xmlns:p14="http://schemas.microsoft.com/office/powerpoint/2010/main" val="184852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675688" y="68263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00FF"/>
                </a:solidFill>
              </a:rPr>
              <a:t>25</a:t>
            </a:r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107950" y="836613"/>
            <a:ext cx="8856663" cy="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2376488" y="944563"/>
            <a:ext cx="6588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solidFill>
                  <a:srgbClr val="CC0000"/>
                </a:solidFill>
              </a:rPr>
              <a:t>20%</a:t>
            </a:r>
            <a:r>
              <a:rPr lang="ru-RU" sz="2000">
                <a:solidFill>
                  <a:srgbClr val="0000CC"/>
                </a:solidFill>
              </a:rPr>
              <a:t> усилий дают </a:t>
            </a:r>
            <a:r>
              <a:rPr lang="ru-RU" sz="2000">
                <a:solidFill>
                  <a:srgbClr val="CC0000"/>
                </a:solidFill>
              </a:rPr>
              <a:t>80%</a:t>
            </a:r>
            <a:r>
              <a:rPr lang="ru-RU" sz="2000">
                <a:solidFill>
                  <a:srgbClr val="0000CC"/>
                </a:solidFill>
              </a:rPr>
              <a:t> результата, а остальные </a:t>
            </a:r>
            <a:r>
              <a:rPr lang="ru-RU" sz="2000">
                <a:solidFill>
                  <a:srgbClr val="CC0000"/>
                </a:solidFill>
              </a:rPr>
              <a:t>80%</a:t>
            </a:r>
            <a:r>
              <a:rPr lang="ru-RU" sz="2000">
                <a:solidFill>
                  <a:srgbClr val="0000CC"/>
                </a:solidFill>
              </a:rPr>
              <a:t> усилий — лишь </a:t>
            </a:r>
            <a:r>
              <a:rPr lang="ru-RU" sz="2000">
                <a:solidFill>
                  <a:srgbClr val="CC0000"/>
                </a:solidFill>
              </a:rPr>
              <a:t>20%</a:t>
            </a:r>
            <a:r>
              <a:rPr lang="ru-RU" sz="2000">
                <a:solidFill>
                  <a:srgbClr val="0000CC"/>
                </a:solidFill>
              </a:rPr>
              <a:t> результата.</a:t>
            </a:r>
          </a:p>
        </p:txBody>
      </p:sp>
      <p:sp>
        <p:nvSpPr>
          <p:cNvPr id="38945" name="Text Box 33"/>
          <p:cNvSpPr txBox="1">
            <a:spLocks noChangeArrowheads="1"/>
          </p:cNvSpPr>
          <p:nvPr/>
        </p:nvSpPr>
        <p:spPr bwMode="auto">
          <a:xfrm>
            <a:off x="71438" y="944563"/>
            <a:ext cx="241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u="sng">
                <a:solidFill>
                  <a:srgbClr val="0000CC"/>
                </a:solidFill>
              </a:rPr>
              <a:t>Принцип Парето</a:t>
            </a:r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1547813" y="1700213"/>
            <a:ext cx="6588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solidFill>
                  <a:srgbClr val="990033"/>
                </a:solidFill>
              </a:rPr>
              <a:t>20% людей обладают 80% капитала</a:t>
            </a: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34925" y="1700213"/>
            <a:ext cx="158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u="sng">
                <a:solidFill>
                  <a:srgbClr val="0000CC"/>
                </a:solidFill>
              </a:rPr>
              <a:t>Примеры:</a:t>
            </a:r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1547813" y="2060575"/>
            <a:ext cx="6588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solidFill>
                  <a:srgbClr val="990033"/>
                </a:solidFill>
              </a:rPr>
              <a:t>80% пользователей посещают 20% сайтов</a:t>
            </a: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1584325" y="2420938"/>
            <a:ext cx="7308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>
                <a:solidFill>
                  <a:srgbClr val="990033"/>
                </a:solidFill>
              </a:rPr>
              <a:t>примерно 80% компьютерного времени тратится на обработку 20% команд программы</a:t>
            </a:r>
          </a:p>
        </p:txBody>
      </p:sp>
      <p:sp>
        <p:nvSpPr>
          <p:cNvPr id="38951" name="Line 39"/>
          <p:cNvSpPr>
            <a:spLocks noChangeShapeType="1"/>
          </p:cNvSpPr>
          <p:nvPr/>
        </p:nvSpPr>
        <p:spPr bwMode="auto">
          <a:xfrm>
            <a:off x="142875" y="3141663"/>
            <a:ext cx="8856663" cy="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941638" y="44450"/>
            <a:ext cx="3513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/>
              <a:t>Принцип Парето</a:t>
            </a:r>
          </a:p>
        </p:txBody>
      </p:sp>
      <p:sp>
        <p:nvSpPr>
          <p:cNvPr id="38954" name="Text Box 42"/>
          <p:cNvSpPr txBox="1">
            <a:spLocks noChangeArrowheads="1"/>
          </p:cNvSpPr>
          <p:nvPr/>
        </p:nvSpPr>
        <p:spPr bwMode="auto">
          <a:xfrm>
            <a:off x="719138" y="5697538"/>
            <a:ext cx="8137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>
                <a:solidFill>
                  <a:srgbClr val="000000"/>
                </a:solidFill>
              </a:rPr>
              <a:t>Бо́льшая часть действий, групповых или индивидуальных, являет собой пустую трату времени. Они не дают ничего реального для достижения желаемого результата.</a:t>
            </a:r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719138" y="3195638"/>
            <a:ext cx="8208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>
                <a:solidFill>
                  <a:srgbClr val="FF0000"/>
                </a:solidFill>
              </a:rPr>
              <a:t>Значимых факторов немного, а факторов тривиальных множество — лишь единичные действия приводят к важным результатам.</a:t>
            </a:r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719138" y="3933825"/>
            <a:ext cx="7775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>
                <a:solidFill>
                  <a:srgbClr val="000000"/>
                </a:solidFill>
              </a:rPr>
              <a:t>Бо́льшая часть усилий не даёт желаемых результатов. </a:t>
            </a:r>
          </a:p>
        </p:txBody>
      </p: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719138" y="4349750"/>
            <a:ext cx="80660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0">
                <a:solidFill>
                  <a:srgbClr val="FF0000"/>
                </a:solidFill>
              </a:rPr>
              <a:t>Большинство удачных событий обусловлено действием небольшого числа высокопроизводительных сил; большинство неприятностей связано с действием небольшого числа высокодеструктивных сил. </a:t>
            </a:r>
          </a:p>
        </p:txBody>
      </p:sp>
    </p:spTree>
    <p:extLst>
      <p:ext uri="{BB962C8B-B14F-4D97-AF65-F5344CB8AC3E}">
        <p14:creationId xmlns:p14="http://schemas.microsoft.com/office/powerpoint/2010/main" val="220003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4339" name="Picture 2" descr="http://www.big.spb.ru/publications/pic/pic49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842962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162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http://quality.eup.ru/MATERIALY2/BIIUOR/4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500063"/>
            <a:ext cx="8116888" cy="6073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110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up-pro.ru/imgs/glossary/k/strategicheskij-menedz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79400"/>
            <a:ext cx="8358188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6405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2231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Древо целей</a:t>
            </a:r>
            <a:endParaRPr lang="ru-RU" dirty="0"/>
          </a:p>
        </p:txBody>
      </p:sp>
      <p:pic>
        <p:nvPicPr>
          <p:cNvPr id="22531" name="Picture 2" descr="http://www.iaim.ru/wp-content/uploads/2012/09/%D0%BF%D0%BE%D1%81%D1%82%D1%80%D0%BE%D0%B5%D0%BD%D0%B8%D0%B5_%D0%B4%D0%B5%D1%80%D0%B5%D0%B2%D0%B0_%D1%86%D0%B5%D0%BB%D0%B5%D0%B9-drevo_cele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79563"/>
            <a:ext cx="8429625" cy="527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78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effectLst/>
              </a:rPr>
              <a:t>Пять задач стратегического менеджмента	</a:t>
            </a: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611560" y="548680"/>
            <a:ext cx="6394450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solidFill>
                <a:schemeClr val="tx1"/>
              </a:solidFill>
              <a:latin typeface="Verdana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Определение вида деятельности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AutoNum type="arabicPeriod"/>
            </a:pPr>
            <a:endParaRPr lang="ru-RU" sz="2400" dirty="0">
              <a:solidFill>
                <a:schemeClr val="tx2"/>
              </a:solidFill>
              <a:latin typeface="Verdana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2. Превращение целей в конкретные 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направления работы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endParaRPr lang="ru-RU" sz="2400" dirty="0">
              <a:solidFill>
                <a:schemeClr val="tx2"/>
              </a:solidFill>
              <a:latin typeface="Verdana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3. Умелая реализация плана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endParaRPr lang="ru-RU" sz="2400" dirty="0">
              <a:solidFill>
                <a:schemeClr val="tx2"/>
              </a:solidFill>
              <a:latin typeface="Verdana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4. Эффективная реализация стратегий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endParaRPr lang="ru-RU" sz="2400" dirty="0">
              <a:solidFill>
                <a:schemeClr val="tx2"/>
              </a:solidFill>
              <a:latin typeface="Verdana" pitchFamily="34" charset="0"/>
            </a:endParaRP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</a:pPr>
            <a:r>
              <a:rPr lang="ru-RU" sz="2400" dirty="0">
                <a:solidFill>
                  <a:schemeClr val="tx2"/>
                </a:solidFill>
                <a:latin typeface="Verdana" pitchFamily="34" charset="0"/>
              </a:rPr>
              <a:t>5. Оценка выполненной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4624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14313"/>
            <a:ext cx="8229600" cy="815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</a:rPr>
              <a:t>Этапы жизненного цикла организации по </a:t>
            </a:r>
            <a:r>
              <a:rPr lang="ru-RU" sz="3100" dirty="0" err="1" smtClean="0">
                <a:solidFill>
                  <a:schemeClr val="tx2">
                    <a:lumMod val="75000"/>
                  </a:schemeClr>
                </a:solidFill>
              </a:rPr>
              <a:t>Л.Грейнеру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984250"/>
            <a:ext cx="8135938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32440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</a:rPr>
              <a:t>Практики менеджмента на различных стадиях жизненного цикла организации по </a:t>
            </a:r>
            <a:r>
              <a:rPr lang="ru-RU" sz="2500" dirty="0" err="1" smtClean="0">
                <a:solidFill>
                  <a:schemeClr val="tx2">
                    <a:lumMod val="75000"/>
                  </a:schemeClr>
                </a:solidFill>
              </a:rPr>
              <a:t>Грейнеру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213" y="1500188"/>
            <a:ext cx="871378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59410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Неопределенности и риски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/>
          <a:lstStyle/>
          <a:p>
            <a:pPr marL="609600" indent="-609600">
              <a:defRPr/>
            </a:pPr>
            <a:r>
              <a:rPr lang="ru-RU"/>
              <a:t>Неопределенности: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/>
              <a:t>Природные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/>
              <a:t>Внутри страны (СТЭП – социальные, технологические, экономические, политические)</a:t>
            </a:r>
          </a:p>
          <a:p>
            <a:pPr marL="609600" indent="-609600">
              <a:buFont typeface="Wingdings" pitchFamily="2" charset="2"/>
              <a:buAutoNum type="arabicPeriod"/>
              <a:defRPr/>
            </a:pPr>
            <a:r>
              <a:rPr lang="ru-RU"/>
              <a:t>Внешнеэкономические</a:t>
            </a:r>
          </a:p>
        </p:txBody>
      </p:sp>
    </p:spTree>
    <p:extLst>
      <p:ext uri="{BB962C8B-B14F-4D97-AF65-F5344CB8AC3E}">
        <p14:creationId xmlns:p14="http://schemas.microsoft.com/office/powerpoint/2010/main" val="133803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Принципы управления сложными социально-экономическими системами</a:t>
            </a:r>
            <a:r>
              <a:rPr lang="en-US" i="0">
                <a:solidFill>
                  <a:srgbClr val="A50021"/>
                </a:solidFill>
                <a:latin typeface="Arial" charset="0"/>
              </a:rPr>
              <a:t> (II)</a:t>
            </a:r>
            <a:endParaRPr lang="ru-RU" i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50825" y="1006475"/>
            <a:ext cx="8640763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6.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«по команде» </a:t>
            </a:r>
            <a:r>
              <a:rPr lang="ru-RU" sz="2000" b="0" i="0" dirty="0">
                <a:latin typeface="Arial" charset="0"/>
              </a:rPr>
              <a:t>означает, что управленческое решение проходит все уровни иерархии, не пропуская их, тоже касается и канала обратной связи.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7.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соответствия элемента системы </a:t>
            </a:r>
            <a:r>
              <a:rPr lang="ru-RU" sz="2000" b="0" i="0" dirty="0">
                <a:latin typeface="Arial" charset="0"/>
              </a:rPr>
              <a:t>(подразделения, отдела, конкретного исполнителя) </a:t>
            </a:r>
            <a:r>
              <a:rPr lang="ru-RU" sz="2000" b="1" u="sng" dirty="0">
                <a:latin typeface="Arial" charset="0"/>
              </a:rPr>
              <a:t>его функции</a:t>
            </a:r>
            <a:r>
              <a:rPr lang="ru-RU" sz="2000" b="0" i="0" dirty="0">
                <a:latin typeface="Arial" charset="0"/>
              </a:rPr>
              <a:t>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8.</a:t>
            </a:r>
            <a:r>
              <a:rPr lang="ru-RU" sz="2000" b="0" i="0" dirty="0">
                <a:latin typeface="Arial" charset="0"/>
              </a:rPr>
              <a:t>	И, наоборот, </a:t>
            </a:r>
            <a:r>
              <a:rPr lang="ru-RU" sz="2000" b="1" u="sng" dirty="0">
                <a:latin typeface="Arial" charset="0"/>
              </a:rPr>
              <a:t>принцип соответствия функции, назначаемой элементу</a:t>
            </a:r>
            <a:r>
              <a:rPr lang="ru-RU" sz="2000" b="0" i="0" dirty="0">
                <a:latin typeface="Arial" charset="0"/>
              </a:rPr>
              <a:t> (отделу, конкретному лицу) </a:t>
            </a:r>
            <a:r>
              <a:rPr lang="ru-RU" sz="2000" b="1" u="sng" dirty="0">
                <a:latin typeface="Arial" charset="0"/>
              </a:rPr>
              <a:t>его функциональной пригодности.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9.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</a:t>
            </a:r>
            <a:r>
              <a:rPr lang="ru-RU" sz="2000" b="1" u="sng" dirty="0" err="1">
                <a:latin typeface="Arial" charset="0"/>
              </a:rPr>
              <a:t>двуединства</a:t>
            </a:r>
            <a:r>
              <a:rPr lang="ru-RU" sz="2000" b="1" u="sng" dirty="0">
                <a:latin typeface="Arial" charset="0"/>
              </a:rPr>
              <a:t> миссии (функции) вовне и миссии (функции) вовнутрь </a:t>
            </a:r>
            <a:r>
              <a:rPr lang="ru-RU" sz="2000" b="0" i="0" dirty="0">
                <a:latin typeface="Arial" charset="0"/>
              </a:rPr>
              <a:t>как одной функции организации в отношении общества (как социально-экономической надсистемы более высшего порядка), «человека», как одновременно элемента системы «организация», и элемента системы «общество» и собственно самой системы «организации» как подсистемы «общество» и надсистемы «человек». 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755650" y="1557338"/>
            <a:ext cx="79200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35000"/>
              </a:lnSpc>
            </a:pPr>
            <a:endParaRPr lang="ru-RU" sz="2000" b="0" i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68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492896"/>
            <a:ext cx="6512511" cy="302227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STEP</a:t>
            </a:r>
            <a:r>
              <a:rPr lang="ru-RU" dirty="0" smtClean="0"/>
              <a:t> </a:t>
            </a:r>
            <a:r>
              <a:rPr lang="en-US" dirty="0" smtClean="0"/>
              <a:t>(PEST)-</a:t>
            </a:r>
            <a:r>
              <a:rPr lang="ru-RU" dirty="0" smtClean="0"/>
              <a:t>анализ</a:t>
            </a:r>
            <a:br>
              <a:rPr lang="ru-RU" dirty="0" smtClean="0"/>
            </a:br>
            <a:r>
              <a:rPr lang="en-US" dirty="0" smtClean="0"/>
              <a:t>SWOT–</a:t>
            </a:r>
            <a:r>
              <a:rPr lang="ru-RU" dirty="0" smtClean="0"/>
              <a:t>анализ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Силовой анализ</a:t>
            </a:r>
            <a:br>
              <a:rPr lang="ru-RU" dirty="0" smtClean="0"/>
            </a:br>
            <a:r>
              <a:rPr lang="ru-RU" smtClean="0"/>
              <a:t>Логико-структурный анализ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90539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ВИДЫ АНАЛИЗА</a:t>
            </a:r>
            <a:br>
              <a:rPr lang="ru-RU" dirty="0"/>
            </a:br>
            <a:r>
              <a:rPr lang="ru-RU" dirty="0"/>
              <a:t>в стратегическом </a:t>
            </a:r>
            <a:r>
              <a:rPr lang="ru-RU" dirty="0" smtClean="0"/>
              <a:t>менеджменте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485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Принципы управления сложными социально-экономическими системами</a:t>
            </a:r>
            <a:r>
              <a:rPr lang="en-US" i="0">
                <a:solidFill>
                  <a:srgbClr val="A50021"/>
                </a:solidFill>
                <a:latin typeface="Arial" charset="0"/>
              </a:rPr>
              <a:t> (III)</a:t>
            </a:r>
            <a:endParaRPr lang="ru-RU" i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50825" y="1006475"/>
            <a:ext cx="8640763" cy="580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10.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Принципы начала, конца и бесконечности существования</a:t>
            </a:r>
            <a:r>
              <a:rPr lang="ru-RU" sz="2000" b="0" i="0" dirty="0">
                <a:latin typeface="Arial" charset="0"/>
              </a:rPr>
              <a:t>, означающие, что любая организация когда-то возникла, когда-нибудь возможно разрушится и перестанет существовать как система и теоретически (при определенных условиях) может существовать бесконечно долго.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11.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b="1" u="sng" dirty="0">
                <a:latin typeface="Arial" charset="0"/>
              </a:rPr>
              <a:t>Принцип наличия стратегии (модели достижения цели) </a:t>
            </a:r>
            <a:r>
              <a:rPr lang="ru-RU" sz="2000" b="0" i="0" dirty="0">
                <a:latin typeface="Arial" charset="0"/>
              </a:rPr>
              <a:t>означает, что любая организация придерживается явно или неявно какой-либо модели поведения, пусть даже не сформулированной и не описанной при помощи какой-либо знаковой системы.</a:t>
            </a:r>
          </a:p>
          <a:p>
            <a:pPr algn="l">
              <a:lnSpc>
                <a:spcPct val="125000"/>
              </a:lnSpc>
            </a:pPr>
            <a:r>
              <a:rPr lang="ru-RU" sz="2000" i="0" dirty="0">
                <a:latin typeface="Arial" charset="0"/>
              </a:rPr>
              <a:t>12.</a:t>
            </a:r>
            <a:r>
              <a:rPr lang="ru-RU" sz="2000" b="0" i="0" dirty="0">
                <a:latin typeface="Arial" charset="0"/>
              </a:rPr>
              <a:t>	</a:t>
            </a:r>
            <a:r>
              <a:rPr lang="ru-RU" sz="2000" dirty="0">
                <a:latin typeface="Arial" charset="0"/>
              </a:rPr>
              <a:t>При принятии решений как при специфическом виде деятельности ЛПР появляется </a:t>
            </a:r>
            <a:r>
              <a:rPr lang="ru-RU" sz="2000" b="0" i="0" dirty="0">
                <a:latin typeface="Arial" charset="0"/>
              </a:rPr>
              <a:t>еще один принцип – </a:t>
            </a:r>
            <a:r>
              <a:rPr lang="ru-RU" sz="2000" b="1" u="sng" dirty="0">
                <a:latin typeface="Arial" charset="0"/>
              </a:rPr>
              <a:t>принцип оптимальности, </a:t>
            </a:r>
            <a:r>
              <a:rPr lang="ru-RU" sz="2000" b="0" i="0" dirty="0">
                <a:latin typeface="Arial" charset="0"/>
              </a:rPr>
              <a:t>означающий, что при осуществлении выбора ЛПР должно руководствоваться правилом: </a:t>
            </a:r>
          </a:p>
          <a:p>
            <a:pPr algn="l">
              <a:lnSpc>
                <a:spcPct val="125000"/>
              </a:lnSpc>
            </a:pPr>
            <a:r>
              <a:rPr lang="ru-RU" sz="2000" b="0" dirty="0">
                <a:latin typeface="Arial" charset="0"/>
              </a:rPr>
              <a:t>следует принимать только то решение, которое обеспечивает максимальную или приемлемую эффективность операции.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755650" y="1557338"/>
            <a:ext cx="79200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35000"/>
              </a:lnSpc>
            </a:pPr>
            <a:endParaRPr lang="ru-RU" sz="2000" b="0" i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0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 dirty="0">
                <a:solidFill>
                  <a:srgbClr val="A50021"/>
                </a:solidFill>
                <a:latin typeface="Arial" charset="0"/>
              </a:rPr>
              <a:t>Функции управленческого </a:t>
            </a:r>
            <a:r>
              <a:rPr lang="ru-RU" i="0" dirty="0" smtClean="0">
                <a:solidFill>
                  <a:srgbClr val="A50021"/>
                </a:solidFill>
                <a:latin typeface="Arial" charset="0"/>
              </a:rPr>
              <a:t>решения </a:t>
            </a:r>
          </a:p>
          <a:p>
            <a:pPr>
              <a:spcBef>
                <a:spcPct val="50000"/>
              </a:spcBef>
            </a:pPr>
            <a:r>
              <a:rPr lang="ru-RU" i="0" dirty="0" smtClean="0">
                <a:solidFill>
                  <a:srgbClr val="A50021"/>
                </a:solidFill>
                <a:latin typeface="Arial" charset="0"/>
              </a:rPr>
              <a:t>(Какие из них направлены на реализацию стратегии?)</a:t>
            </a:r>
            <a:endParaRPr lang="ru-RU" i="0" dirty="0">
              <a:solidFill>
                <a:srgbClr val="A50021"/>
              </a:solidFill>
              <a:latin typeface="Arial" charset="0"/>
            </a:endParaRPr>
          </a:p>
        </p:txBody>
      </p:sp>
      <p:sp>
        <p:nvSpPr>
          <p:cNvPr id="57347" name="Rectangle 38"/>
          <p:cNvSpPr>
            <a:spLocks noChangeArrowheads="1"/>
          </p:cNvSpPr>
          <p:nvPr/>
        </p:nvSpPr>
        <p:spPr bwMode="auto">
          <a:xfrm>
            <a:off x="2217738" y="1915407"/>
            <a:ext cx="5035033" cy="35732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dirty="0"/>
              <a:t>стратегическое планирование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разработка тактических и оперативных планов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инновационное развитие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организация производственных процессов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маркетинговая деятельность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развитие организационной культуры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экономическое и финансовое развитие</a:t>
            </a:r>
          </a:p>
          <a:p>
            <a:pPr algn="l">
              <a:spcBef>
                <a:spcPct val="45000"/>
              </a:spcBef>
              <a:spcAft>
                <a:spcPct val="25000"/>
              </a:spcAft>
              <a:tabLst>
                <a:tab pos="677863" algn="l"/>
              </a:tabLst>
            </a:pPr>
            <a:r>
              <a:rPr lang="ru-RU" b="0" i="0" dirty="0"/>
              <a:t>бухгалтерская и кадровая деятельность</a:t>
            </a:r>
          </a:p>
        </p:txBody>
      </p:sp>
      <p:sp>
        <p:nvSpPr>
          <p:cNvPr id="57348" name="AutoShape 39"/>
          <p:cNvSpPr>
            <a:spLocks noChangeArrowheads="1"/>
          </p:cNvSpPr>
          <p:nvPr/>
        </p:nvSpPr>
        <p:spPr bwMode="auto">
          <a:xfrm>
            <a:off x="1476375" y="1412875"/>
            <a:ext cx="360363" cy="287338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49" name="AutoShape 40"/>
          <p:cNvSpPr>
            <a:spLocks noChangeArrowheads="1"/>
          </p:cNvSpPr>
          <p:nvPr/>
        </p:nvSpPr>
        <p:spPr bwMode="auto">
          <a:xfrm>
            <a:off x="1476375" y="2060575"/>
            <a:ext cx="360363" cy="287338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0" name="AutoShape 41"/>
          <p:cNvSpPr>
            <a:spLocks noChangeArrowheads="1"/>
          </p:cNvSpPr>
          <p:nvPr/>
        </p:nvSpPr>
        <p:spPr bwMode="auto">
          <a:xfrm>
            <a:off x="1476375" y="2636838"/>
            <a:ext cx="360363" cy="287337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1" name="AutoShape 42"/>
          <p:cNvSpPr>
            <a:spLocks noChangeArrowheads="1"/>
          </p:cNvSpPr>
          <p:nvPr/>
        </p:nvSpPr>
        <p:spPr bwMode="auto">
          <a:xfrm>
            <a:off x="1476375" y="3284538"/>
            <a:ext cx="360363" cy="287337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2" name="AutoShape 43"/>
          <p:cNvSpPr>
            <a:spLocks noChangeArrowheads="1"/>
          </p:cNvSpPr>
          <p:nvPr/>
        </p:nvSpPr>
        <p:spPr bwMode="auto">
          <a:xfrm>
            <a:off x="1476375" y="3933825"/>
            <a:ext cx="360363" cy="287338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3" name="AutoShape 44"/>
          <p:cNvSpPr>
            <a:spLocks noChangeArrowheads="1"/>
          </p:cNvSpPr>
          <p:nvPr/>
        </p:nvSpPr>
        <p:spPr bwMode="auto">
          <a:xfrm>
            <a:off x="1476375" y="4581525"/>
            <a:ext cx="360363" cy="287338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4" name="AutoShape 45"/>
          <p:cNvSpPr>
            <a:spLocks noChangeArrowheads="1"/>
          </p:cNvSpPr>
          <p:nvPr/>
        </p:nvSpPr>
        <p:spPr bwMode="auto">
          <a:xfrm>
            <a:off x="1476375" y="5157788"/>
            <a:ext cx="360363" cy="287337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57355" name="AutoShape 46"/>
          <p:cNvSpPr>
            <a:spLocks noChangeArrowheads="1"/>
          </p:cNvSpPr>
          <p:nvPr/>
        </p:nvSpPr>
        <p:spPr bwMode="auto">
          <a:xfrm>
            <a:off x="1476375" y="5805488"/>
            <a:ext cx="360363" cy="287337"/>
          </a:xfrm>
          <a:prstGeom prst="homePlate">
            <a:avLst>
              <a:gd name="adj" fmla="val 31354"/>
            </a:avLst>
          </a:prstGeom>
          <a:solidFill>
            <a:srgbClr val="800000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8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Цель и целеобразование</a:t>
            </a:r>
          </a:p>
        </p:txBody>
      </p:sp>
      <p:sp>
        <p:nvSpPr>
          <p:cNvPr id="128003" name="Text Box 4"/>
          <p:cNvSpPr txBox="1">
            <a:spLocks noChangeArrowheads="1"/>
          </p:cNvSpPr>
          <p:nvPr/>
        </p:nvSpPr>
        <p:spPr bwMode="auto">
          <a:xfrm>
            <a:off x="323850" y="3568700"/>
            <a:ext cx="30956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</a:rPr>
              <a:t>Целеобразование </a:t>
            </a:r>
            <a:r>
              <a:rPr lang="ru-RU" i="0"/>
              <a:t>это </a:t>
            </a:r>
            <a:endParaRPr lang="ru-RU"/>
          </a:p>
        </p:txBody>
      </p:sp>
      <p:sp>
        <p:nvSpPr>
          <p:cNvPr id="128004" name="Rectangle 9"/>
          <p:cNvSpPr>
            <a:spLocks noChangeArrowheads="1"/>
          </p:cNvSpPr>
          <p:nvPr/>
        </p:nvSpPr>
        <p:spPr bwMode="auto">
          <a:xfrm>
            <a:off x="1116013" y="3994150"/>
            <a:ext cx="7704137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/>
              <a:t>процесс</a:t>
            </a:r>
            <a:r>
              <a:rPr lang="ru-RU" b="0" i="0"/>
              <a:t> актуализации целей в сознании человека (психологическое)</a:t>
            </a:r>
          </a:p>
        </p:txBody>
      </p:sp>
      <p:sp>
        <p:nvSpPr>
          <p:cNvPr id="128005" name="Rectangle 10"/>
          <p:cNvSpPr>
            <a:spLocks noChangeArrowheads="1"/>
          </p:cNvSpPr>
          <p:nvPr/>
        </p:nvSpPr>
        <p:spPr bwMode="auto">
          <a:xfrm>
            <a:off x="1116013" y="4786313"/>
            <a:ext cx="8027987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/>
              <a:t>явление</a:t>
            </a:r>
            <a:r>
              <a:rPr lang="ru-RU" b="0" i="0"/>
              <a:t>, предшествующее созданию и развитию всех искусственным систем (теория систем и системный анализ)</a:t>
            </a:r>
          </a:p>
        </p:txBody>
      </p:sp>
      <p:sp>
        <p:nvSpPr>
          <p:cNvPr id="128006" name="AutoShape 11"/>
          <p:cNvSpPr>
            <a:spLocks noChangeArrowheads="1"/>
          </p:cNvSpPr>
          <p:nvPr/>
        </p:nvSpPr>
        <p:spPr bwMode="auto">
          <a:xfrm rot="6724640">
            <a:off x="719931" y="4102894"/>
            <a:ext cx="360363" cy="2889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8007" name="AutoShape 12"/>
          <p:cNvSpPr>
            <a:spLocks noChangeArrowheads="1"/>
          </p:cNvSpPr>
          <p:nvPr/>
        </p:nvSpPr>
        <p:spPr bwMode="auto">
          <a:xfrm rot="6724640">
            <a:off x="719931" y="4893469"/>
            <a:ext cx="360363" cy="2889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8008" name="Rectangle 13"/>
          <p:cNvSpPr>
            <a:spLocks noChangeArrowheads="1"/>
          </p:cNvSpPr>
          <p:nvPr/>
        </p:nvSpPr>
        <p:spPr bwMode="auto">
          <a:xfrm>
            <a:off x="1116013" y="5578475"/>
            <a:ext cx="7777162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сложный </a:t>
            </a:r>
            <a:r>
              <a:rPr lang="ru-RU" b="0"/>
              <a:t>механизм</a:t>
            </a:r>
            <a:r>
              <a:rPr lang="ru-RU" b="0" i="0"/>
              <a:t> согласования интересов субъектов хозяйственной деятельности (менеджмент)</a:t>
            </a:r>
          </a:p>
        </p:txBody>
      </p:sp>
      <p:sp>
        <p:nvSpPr>
          <p:cNvPr id="128009" name="AutoShape 14"/>
          <p:cNvSpPr>
            <a:spLocks noChangeArrowheads="1"/>
          </p:cNvSpPr>
          <p:nvPr/>
        </p:nvSpPr>
        <p:spPr bwMode="auto">
          <a:xfrm rot="6724640">
            <a:off x="719932" y="5685631"/>
            <a:ext cx="360362" cy="2889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8010" name="Text Box 15"/>
          <p:cNvSpPr txBox="1">
            <a:spLocks noChangeArrowheads="1"/>
          </p:cNvSpPr>
          <p:nvPr/>
        </p:nvSpPr>
        <p:spPr bwMode="auto">
          <a:xfrm>
            <a:off x="323850" y="549275"/>
            <a:ext cx="30956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i="0">
                <a:solidFill>
                  <a:schemeClr val="accent2"/>
                </a:solidFill>
              </a:rPr>
              <a:t>Цель</a:t>
            </a:r>
            <a:r>
              <a:rPr lang="ru-RU" i="0">
                <a:solidFill>
                  <a:srgbClr val="A50021"/>
                </a:solidFill>
              </a:rPr>
              <a:t> </a:t>
            </a:r>
            <a:r>
              <a:rPr lang="ru-RU" i="0"/>
              <a:t>это </a:t>
            </a:r>
            <a:endParaRPr lang="ru-RU"/>
          </a:p>
        </p:txBody>
      </p:sp>
      <p:sp>
        <p:nvSpPr>
          <p:cNvPr id="128011" name="Rectangle 16"/>
          <p:cNvSpPr>
            <a:spLocks noChangeArrowheads="1"/>
          </p:cNvSpPr>
          <p:nvPr/>
        </p:nvSpPr>
        <p:spPr bwMode="auto">
          <a:xfrm>
            <a:off x="1116013" y="1050925"/>
            <a:ext cx="7704137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то, к чему стремятся, что нужно осуществить</a:t>
            </a:r>
          </a:p>
        </p:txBody>
      </p:sp>
      <p:sp>
        <p:nvSpPr>
          <p:cNvPr id="128012" name="Rectangle 17"/>
          <p:cNvSpPr>
            <a:spLocks noChangeArrowheads="1"/>
          </p:cNvSpPr>
          <p:nvPr/>
        </p:nvSpPr>
        <p:spPr bwMode="auto">
          <a:xfrm>
            <a:off x="1116013" y="1612900"/>
            <a:ext cx="8027987" cy="1095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субъективный образ (абстрактная модель) несуществующего, но желаемого состояния среды, которое решило бы возникшую проблему</a:t>
            </a:r>
          </a:p>
        </p:txBody>
      </p:sp>
      <p:sp>
        <p:nvSpPr>
          <p:cNvPr id="128013" name="AutoShape 18"/>
          <p:cNvSpPr>
            <a:spLocks noChangeArrowheads="1"/>
          </p:cNvSpPr>
          <p:nvPr/>
        </p:nvSpPr>
        <p:spPr bwMode="auto">
          <a:xfrm rot="6724640">
            <a:off x="719931" y="1159669"/>
            <a:ext cx="360363" cy="288925"/>
          </a:xfrm>
          <a:prstGeom prst="triangle">
            <a:avLst>
              <a:gd name="adj" fmla="val 50000"/>
            </a:avLst>
          </a:prstGeom>
          <a:solidFill>
            <a:srgbClr val="3366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8014" name="AutoShape 19"/>
          <p:cNvSpPr>
            <a:spLocks noChangeArrowheads="1"/>
          </p:cNvSpPr>
          <p:nvPr/>
        </p:nvSpPr>
        <p:spPr bwMode="auto">
          <a:xfrm rot="6724640">
            <a:off x="719932" y="1720056"/>
            <a:ext cx="360362" cy="288925"/>
          </a:xfrm>
          <a:prstGeom prst="triangle">
            <a:avLst>
              <a:gd name="adj" fmla="val 50000"/>
            </a:avLst>
          </a:prstGeom>
          <a:solidFill>
            <a:srgbClr val="3366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8015" name="Rectangle 20"/>
          <p:cNvSpPr>
            <a:spLocks noChangeArrowheads="1"/>
          </p:cNvSpPr>
          <p:nvPr/>
        </p:nvSpPr>
        <p:spPr bwMode="auto">
          <a:xfrm>
            <a:off x="1116013" y="2709863"/>
            <a:ext cx="7777162" cy="73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конкретные конечные состояния или искомые результаты, соответствующие различным уровням компании</a:t>
            </a:r>
          </a:p>
        </p:txBody>
      </p:sp>
      <p:sp>
        <p:nvSpPr>
          <p:cNvPr id="128016" name="AutoShape 21"/>
          <p:cNvSpPr>
            <a:spLocks noChangeArrowheads="1"/>
          </p:cNvSpPr>
          <p:nvPr/>
        </p:nvSpPr>
        <p:spPr bwMode="auto">
          <a:xfrm rot="6724640">
            <a:off x="719931" y="2817019"/>
            <a:ext cx="360363" cy="288925"/>
          </a:xfrm>
          <a:prstGeom prst="triangle">
            <a:avLst>
              <a:gd name="adj" fmla="val 50000"/>
            </a:avLst>
          </a:prstGeom>
          <a:solidFill>
            <a:srgbClr val="3366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713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Целевая ориентация УР. Три уровня целей</a:t>
            </a:r>
          </a:p>
        </p:txBody>
      </p:sp>
      <p:pic>
        <p:nvPicPr>
          <p:cNvPr id="129027" name="Picture 3" descr="j0285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564063"/>
            <a:ext cx="1474787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3419475" y="692150"/>
            <a:ext cx="4392613" cy="1460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Все предприятия для чего либо созданы</a:t>
            </a:r>
            <a:r>
              <a:rPr lang="ru-RU" b="0"/>
              <a:t> – это цели функционирования или иначе </a:t>
            </a:r>
            <a:r>
              <a:rPr lang="ru-RU"/>
              <a:t>цели-задания</a:t>
            </a: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3419475" y="4652963"/>
            <a:ext cx="5113338" cy="182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Системы, частью которых является человек «стремятся» к состоянию покоя (сохранения целостности) или совершенному состоянию</a:t>
            </a:r>
            <a:r>
              <a:rPr lang="ru-RU" b="0"/>
              <a:t> – это цели развития или </a:t>
            </a:r>
            <a:r>
              <a:rPr lang="ru-RU"/>
              <a:t>цели системы</a:t>
            </a:r>
          </a:p>
        </p:txBody>
      </p:sp>
      <p:pic>
        <p:nvPicPr>
          <p:cNvPr id="129030" name="Picture 6" descr="j01992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92150"/>
            <a:ext cx="1841500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31" name="Picture 7" descr="j0233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2636838"/>
            <a:ext cx="1514475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3419475" y="2492375"/>
            <a:ext cx="4392613" cy="182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0" i="0"/>
              <a:t>Люди как участники организаций являются носителями личных целей, через которые преломляются цели задания – </a:t>
            </a:r>
            <a:r>
              <a:rPr lang="ru-RU"/>
              <a:t>это цели ориентации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9122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1158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0">
                <a:solidFill>
                  <a:srgbClr val="A50021"/>
                </a:solidFill>
                <a:latin typeface="Arial" charset="0"/>
              </a:rPr>
              <a:t>Связь стратегических проблем и целей с оперативными</a:t>
            </a:r>
          </a:p>
        </p:txBody>
      </p:sp>
      <p:sp>
        <p:nvSpPr>
          <p:cNvPr id="130051" name="AutoShape 30"/>
          <p:cNvSpPr>
            <a:spLocks noChangeAspect="1" noChangeArrowheads="1"/>
          </p:cNvSpPr>
          <p:nvPr/>
        </p:nvSpPr>
        <p:spPr bwMode="auto">
          <a:xfrm>
            <a:off x="82550" y="2590800"/>
            <a:ext cx="2074863" cy="1884363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137160" tIns="68580" rIns="137160" bIns="68580"/>
          <a:lstStyle/>
          <a:p>
            <a:endParaRPr lang="ru-RU" sz="1500" b="0" i="0"/>
          </a:p>
          <a:p>
            <a:r>
              <a:rPr lang="ru-RU" sz="1800" i="0"/>
              <a:t>Состояние «теперь»</a:t>
            </a:r>
            <a:endParaRPr lang="ru-RU" sz="1800"/>
          </a:p>
        </p:txBody>
      </p:sp>
      <p:sp>
        <p:nvSpPr>
          <p:cNvPr id="130052" name="AutoShape 31"/>
          <p:cNvSpPr>
            <a:spLocks noChangeAspect="1" noChangeArrowheads="1"/>
          </p:cNvSpPr>
          <p:nvPr/>
        </p:nvSpPr>
        <p:spPr bwMode="auto">
          <a:xfrm>
            <a:off x="5364163" y="1457325"/>
            <a:ext cx="2828925" cy="1697038"/>
          </a:xfrm>
          <a:prstGeom prst="hexagon">
            <a:avLst>
              <a:gd name="adj" fmla="val 41674"/>
              <a:gd name="vf" fmla="val 115470"/>
            </a:avLst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500" i="0">
                <a:solidFill>
                  <a:srgbClr val="A50021"/>
                </a:solidFill>
              </a:rPr>
              <a:t>НеЦель:</a:t>
            </a:r>
            <a:r>
              <a:rPr lang="ru-RU" sz="1500" b="0" i="0"/>
              <a:t> нежелательное состояние</a:t>
            </a:r>
            <a:r>
              <a:rPr lang="ru-RU" sz="1800" b="0" i="0"/>
              <a:t> </a:t>
            </a:r>
            <a:r>
              <a:rPr lang="ru-RU" sz="1500" b="0" i="0"/>
              <a:t>организации</a:t>
            </a:r>
            <a:endParaRPr lang="ru-RU" b="0"/>
          </a:p>
        </p:txBody>
      </p:sp>
      <p:sp>
        <p:nvSpPr>
          <p:cNvPr id="130053" name="AutoShape 32"/>
          <p:cNvSpPr>
            <a:spLocks noChangeAspect="1" noChangeArrowheads="1"/>
          </p:cNvSpPr>
          <p:nvPr/>
        </p:nvSpPr>
        <p:spPr bwMode="auto">
          <a:xfrm>
            <a:off x="5364163" y="4287838"/>
            <a:ext cx="2828925" cy="16970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800" i="0">
                <a:solidFill>
                  <a:schemeClr val="accent2"/>
                </a:solidFill>
              </a:rPr>
              <a:t>Цель:</a:t>
            </a:r>
            <a:r>
              <a:rPr lang="ru-RU" sz="1800" b="0" i="0"/>
              <a:t> желательное состояние организации</a:t>
            </a:r>
            <a:endParaRPr lang="ru-RU" sz="1800" b="0"/>
          </a:p>
        </p:txBody>
      </p:sp>
      <p:cxnSp>
        <p:nvCxnSpPr>
          <p:cNvPr id="130054" name="AutoShape 33"/>
          <p:cNvCxnSpPr>
            <a:cxnSpLocks noChangeAspect="1" noChangeShapeType="1"/>
            <a:stCxn id="130051" idx="2"/>
            <a:endCxn id="130052" idx="2"/>
          </p:cNvCxnSpPr>
          <p:nvPr/>
        </p:nvCxnSpPr>
        <p:spPr bwMode="auto">
          <a:xfrm flipV="1">
            <a:off x="2157413" y="2305050"/>
            <a:ext cx="3206750" cy="1227138"/>
          </a:xfrm>
          <a:prstGeom prst="curvedConnector3">
            <a:avLst>
              <a:gd name="adj1" fmla="val 49991"/>
            </a:avLst>
          </a:prstGeom>
          <a:noFill/>
          <a:ln w="34925">
            <a:solidFill>
              <a:srgbClr val="800000"/>
            </a:solidFill>
            <a:round/>
            <a:headEnd/>
            <a:tailEnd/>
          </a:ln>
        </p:spPr>
      </p:cxnSp>
      <p:cxnSp>
        <p:nvCxnSpPr>
          <p:cNvPr id="130055" name="AutoShape 34"/>
          <p:cNvCxnSpPr>
            <a:cxnSpLocks noChangeAspect="1" noChangeShapeType="1"/>
            <a:stCxn id="130051" idx="2"/>
            <a:endCxn id="130053" idx="2"/>
          </p:cNvCxnSpPr>
          <p:nvPr/>
        </p:nvCxnSpPr>
        <p:spPr bwMode="auto">
          <a:xfrm>
            <a:off x="2157413" y="3532188"/>
            <a:ext cx="3559175" cy="1603375"/>
          </a:xfrm>
          <a:prstGeom prst="straightConnector1">
            <a:avLst/>
          </a:prstGeom>
          <a:noFill/>
          <a:ln w="34925">
            <a:solidFill>
              <a:srgbClr val="800000"/>
            </a:solidFill>
            <a:round/>
            <a:headEnd/>
            <a:tailEnd/>
          </a:ln>
        </p:spPr>
      </p:cxnSp>
      <p:sp>
        <p:nvSpPr>
          <p:cNvPr id="130056" name="Freeform 35"/>
          <p:cNvSpPr>
            <a:spLocks noChangeAspect="1"/>
          </p:cNvSpPr>
          <p:nvPr/>
        </p:nvSpPr>
        <p:spPr bwMode="auto">
          <a:xfrm>
            <a:off x="2157413" y="2230438"/>
            <a:ext cx="3538537" cy="2892425"/>
          </a:xfrm>
          <a:custGeom>
            <a:avLst/>
            <a:gdLst>
              <a:gd name="T0" fmla="*/ 0 w 2027"/>
              <a:gd name="T1" fmla="*/ 2147483647 h 1657"/>
              <a:gd name="T2" fmla="*/ 2147483647 w 2027"/>
              <a:gd name="T3" fmla="*/ 2147483647 h 1657"/>
              <a:gd name="T4" fmla="*/ 2147483647 w 2027"/>
              <a:gd name="T5" fmla="*/ 2147483647 h 1657"/>
              <a:gd name="T6" fmla="*/ 2147483647 w 2027"/>
              <a:gd name="T7" fmla="*/ 2147483647 h 1657"/>
              <a:gd name="T8" fmla="*/ 2147483647 w 2027"/>
              <a:gd name="T9" fmla="*/ 2147483647 h 1657"/>
              <a:gd name="T10" fmla="*/ 2147483647 w 2027"/>
              <a:gd name="T11" fmla="*/ 2147483647 h 1657"/>
              <a:gd name="T12" fmla="*/ 2147483647 w 2027"/>
              <a:gd name="T13" fmla="*/ 2147483647 h 1657"/>
              <a:gd name="T14" fmla="*/ 2147483647 w 2027"/>
              <a:gd name="T15" fmla="*/ 2147483647 h 1657"/>
              <a:gd name="T16" fmla="*/ 2147483647 w 2027"/>
              <a:gd name="T17" fmla="*/ 2147483647 h 1657"/>
              <a:gd name="T18" fmla="*/ 2147483647 w 2027"/>
              <a:gd name="T19" fmla="*/ 2147483647 h 1657"/>
              <a:gd name="T20" fmla="*/ 2147483647 w 2027"/>
              <a:gd name="T21" fmla="*/ 2147483647 h 1657"/>
              <a:gd name="T22" fmla="*/ 2147483647 w 2027"/>
              <a:gd name="T23" fmla="*/ 2147483647 h 1657"/>
              <a:gd name="T24" fmla="*/ 2147483647 w 2027"/>
              <a:gd name="T25" fmla="*/ 2147483647 h 1657"/>
              <a:gd name="T26" fmla="*/ 2147483647 w 2027"/>
              <a:gd name="T27" fmla="*/ 2147483647 h 1657"/>
              <a:gd name="T28" fmla="*/ 2147483647 w 2027"/>
              <a:gd name="T29" fmla="*/ 2147483647 h 1657"/>
              <a:gd name="T30" fmla="*/ 2147483647 w 2027"/>
              <a:gd name="T31" fmla="*/ 2147483647 h 1657"/>
              <a:gd name="T32" fmla="*/ 2147483647 w 2027"/>
              <a:gd name="T33" fmla="*/ 2147483647 h 165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027"/>
              <a:gd name="T52" fmla="*/ 0 h 1657"/>
              <a:gd name="T53" fmla="*/ 2027 w 2027"/>
              <a:gd name="T54" fmla="*/ 1657 h 165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027" h="1657">
                <a:moveTo>
                  <a:pt x="0" y="745"/>
                </a:moveTo>
                <a:cubicBezTo>
                  <a:pt x="43" y="746"/>
                  <a:pt x="207" y="729"/>
                  <a:pt x="257" y="751"/>
                </a:cubicBezTo>
                <a:cubicBezTo>
                  <a:pt x="307" y="773"/>
                  <a:pt x="275" y="885"/>
                  <a:pt x="299" y="878"/>
                </a:cubicBezTo>
                <a:cubicBezTo>
                  <a:pt x="323" y="871"/>
                  <a:pt x="368" y="695"/>
                  <a:pt x="401" y="708"/>
                </a:cubicBezTo>
                <a:cubicBezTo>
                  <a:pt x="434" y="721"/>
                  <a:pt x="459" y="961"/>
                  <a:pt x="494" y="954"/>
                </a:cubicBezTo>
                <a:cubicBezTo>
                  <a:pt x="529" y="947"/>
                  <a:pt x="577" y="650"/>
                  <a:pt x="612" y="666"/>
                </a:cubicBezTo>
                <a:cubicBezTo>
                  <a:pt x="647" y="682"/>
                  <a:pt x="668" y="1067"/>
                  <a:pt x="706" y="1047"/>
                </a:cubicBezTo>
                <a:cubicBezTo>
                  <a:pt x="744" y="1027"/>
                  <a:pt x="807" y="530"/>
                  <a:pt x="841" y="547"/>
                </a:cubicBezTo>
                <a:cubicBezTo>
                  <a:pt x="875" y="564"/>
                  <a:pt x="862" y="1204"/>
                  <a:pt x="909" y="1149"/>
                </a:cubicBezTo>
                <a:cubicBezTo>
                  <a:pt x="956" y="1094"/>
                  <a:pt x="1084" y="202"/>
                  <a:pt x="1121" y="217"/>
                </a:cubicBezTo>
                <a:cubicBezTo>
                  <a:pt x="1158" y="232"/>
                  <a:pt x="1080" y="1260"/>
                  <a:pt x="1129" y="1242"/>
                </a:cubicBezTo>
                <a:cubicBezTo>
                  <a:pt x="1178" y="1224"/>
                  <a:pt x="1376" y="89"/>
                  <a:pt x="1417" y="107"/>
                </a:cubicBezTo>
                <a:cubicBezTo>
                  <a:pt x="1458" y="125"/>
                  <a:pt x="1337" y="1359"/>
                  <a:pt x="1375" y="1352"/>
                </a:cubicBezTo>
                <a:cubicBezTo>
                  <a:pt x="1413" y="1345"/>
                  <a:pt x="1604" y="45"/>
                  <a:pt x="1646" y="65"/>
                </a:cubicBezTo>
                <a:cubicBezTo>
                  <a:pt x="1688" y="85"/>
                  <a:pt x="1604" y="1477"/>
                  <a:pt x="1629" y="1471"/>
                </a:cubicBezTo>
                <a:cubicBezTo>
                  <a:pt x="1654" y="1465"/>
                  <a:pt x="1732" y="0"/>
                  <a:pt x="1798" y="31"/>
                </a:cubicBezTo>
                <a:cubicBezTo>
                  <a:pt x="1864" y="62"/>
                  <a:pt x="1979" y="1318"/>
                  <a:pt x="2027" y="1657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57" name="AutoShape 36"/>
          <p:cNvSpPr>
            <a:spLocks noChangeAspect="1"/>
          </p:cNvSpPr>
          <p:nvPr/>
        </p:nvSpPr>
        <p:spPr bwMode="auto">
          <a:xfrm>
            <a:off x="5389563" y="2298700"/>
            <a:ext cx="754062" cy="2714625"/>
          </a:xfrm>
          <a:prstGeom prst="rightBrace">
            <a:avLst>
              <a:gd name="adj1" fmla="val 3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58" name="Text Box 37"/>
          <p:cNvSpPr txBox="1">
            <a:spLocks noChangeAspect="1" noChangeArrowheads="1"/>
          </p:cNvSpPr>
          <p:nvPr/>
        </p:nvSpPr>
        <p:spPr bwMode="auto">
          <a:xfrm>
            <a:off x="1214438" y="1270000"/>
            <a:ext cx="2262187" cy="75247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lIns="137160" tIns="68580" rIns="137160" bIns="68580"/>
          <a:lstStyle/>
          <a:p>
            <a:r>
              <a:rPr lang="ru-RU" sz="1800" i="0"/>
              <a:t>Оперативные цели</a:t>
            </a:r>
            <a:endParaRPr lang="ru-RU"/>
          </a:p>
        </p:txBody>
      </p:sp>
      <p:sp>
        <p:nvSpPr>
          <p:cNvPr id="130059" name="Line 38"/>
          <p:cNvSpPr>
            <a:spLocks noChangeAspect="1" noChangeShapeType="1"/>
          </p:cNvSpPr>
          <p:nvPr/>
        </p:nvSpPr>
        <p:spPr bwMode="auto">
          <a:xfrm flipH="1" flipV="1">
            <a:off x="3476625" y="1976438"/>
            <a:ext cx="246063" cy="22653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oval" w="lg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60" name="Line 39"/>
          <p:cNvSpPr>
            <a:spLocks noChangeAspect="1" noChangeShapeType="1"/>
          </p:cNvSpPr>
          <p:nvPr/>
        </p:nvSpPr>
        <p:spPr bwMode="auto">
          <a:xfrm flipH="1" flipV="1">
            <a:off x="3476625" y="2055813"/>
            <a:ext cx="823913" cy="245268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oval" w="lg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61" name="Line 40"/>
          <p:cNvSpPr>
            <a:spLocks noChangeAspect="1" noChangeShapeType="1"/>
          </p:cNvSpPr>
          <p:nvPr/>
        </p:nvSpPr>
        <p:spPr bwMode="auto">
          <a:xfrm flipH="1" flipV="1">
            <a:off x="3476625" y="2060575"/>
            <a:ext cx="1133475" cy="25844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oval" w="lg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62" name="Line 41"/>
          <p:cNvSpPr>
            <a:spLocks noChangeAspect="1" noChangeShapeType="1"/>
          </p:cNvSpPr>
          <p:nvPr/>
        </p:nvSpPr>
        <p:spPr bwMode="auto">
          <a:xfrm flipH="1" flipV="1">
            <a:off x="3476625" y="2035175"/>
            <a:ext cx="2076450" cy="301942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 type="oval" w="lg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63" name="Line 42"/>
          <p:cNvSpPr>
            <a:spLocks noChangeAspect="1" noChangeShapeType="1"/>
          </p:cNvSpPr>
          <p:nvPr/>
        </p:nvSpPr>
        <p:spPr bwMode="auto">
          <a:xfrm flipH="1">
            <a:off x="3794125" y="2905125"/>
            <a:ext cx="566738" cy="13192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0064" name="Line 43"/>
          <p:cNvSpPr>
            <a:spLocks noChangeAspect="1" noChangeShapeType="1"/>
          </p:cNvSpPr>
          <p:nvPr/>
        </p:nvSpPr>
        <p:spPr bwMode="auto">
          <a:xfrm flipV="1">
            <a:off x="2220913" y="3803650"/>
            <a:ext cx="566737" cy="1133475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0065" name="Line 44"/>
          <p:cNvSpPr>
            <a:spLocks noChangeAspect="1" noChangeShapeType="1"/>
          </p:cNvSpPr>
          <p:nvPr/>
        </p:nvSpPr>
        <p:spPr bwMode="auto">
          <a:xfrm flipH="1" flipV="1">
            <a:off x="2774950" y="3406775"/>
            <a:ext cx="377825" cy="188913"/>
          </a:xfrm>
          <a:prstGeom prst="line">
            <a:avLst/>
          </a:prstGeom>
          <a:noFill/>
          <a:ln w="317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66" name="AutoShape 45"/>
          <p:cNvSpPr>
            <a:spLocks noChangeAspect="1"/>
          </p:cNvSpPr>
          <p:nvPr/>
        </p:nvSpPr>
        <p:spPr bwMode="auto">
          <a:xfrm>
            <a:off x="2855913" y="5386388"/>
            <a:ext cx="2451100" cy="1006475"/>
          </a:xfrm>
          <a:prstGeom prst="callout1">
            <a:avLst>
              <a:gd name="adj1" fmla="val 12500"/>
              <a:gd name="adj2" fmla="val -3417"/>
              <a:gd name="adj3" fmla="val -105384"/>
              <a:gd name="adj4" fmla="val -11255"/>
            </a:avLst>
          </a:prstGeom>
          <a:noFill/>
          <a:ln w="22225">
            <a:solidFill>
              <a:srgbClr val="FF00FF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500" i="0">
                <a:solidFill>
                  <a:srgbClr val="A50021"/>
                </a:solidFill>
              </a:rPr>
              <a:t>Оперативная проблема: </a:t>
            </a:r>
          </a:p>
          <a:p>
            <a:r>
              <a:rPr lang="ru-RU" sz="1500" b="0" i="0"/>
              <a:t>отклонение состояния организации от оперативной цели</a:t>
            </a:r>
            <a:endParaRPr lang="ru-RU" b="0"/>
          </a:p>
        </p:txBody>
      </p:sp>
      <p:sp>
        <p:nvSpPr>
          <p:cNvPr id="130067" name="Text Box 46"/>
          <p:cNvSpPr txBox="1">
            <a:spLocks noChangeAspect="1" noChangeArrowheads="1"/>
          </p:cNvSpPr>
          <p:nvPr/>
        </p:nvSpPr>
        <p:spPr bwMode="auto">
          <a:xfrm>
            <a:off x="6118225" y="3154363"/>
            <a:ext cx="29178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1400" i="0">
                <a:solidFill>
                  <a:srgbClr val="A50021"/>
                </a:solidFill>
              </a:rPr>
              <a:t>Стратегическая проблема:</a:t>
            </a:r>
            <a:r>
              <a:rPr lang="ru-RU" sz="1400" b="0" i="0"/>
              <a:t> отклонение состояния организации от стратегической цели сопровождается лавинообразным увеличением оперативных проблем</a:t>
            </a:r>
            <a:endParaRPr lang="ru-RU" sz="1400" b="0"/>
          </a:p>
        </p:txBody>
      </p:sp>
    </p:spTree>
    <p:extLst>
      <p:ext uri="{BB962C8B-B14F-4D97-AF65-F5344CB8AC3E}">
        <p14:creationId xmlns:p14="http://schemas.microsoft.com/office/powerpoint/2010/main" val="83528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124075" y="93663"/>
            <a:ext cx="5724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A50021"/>
                </a:solidFill>
              </a:rPr>
              <a:t>Принципы целеполагания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8675688" y="68263"/>
            <a:ext cx="409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0000FF"/>
                </a:solidFill>
              </a:rPr>
              <a:t>5</a:t>
            </a:r>
            <a:r>
              <a:rPr lang="en-US" sz="1600">
                <a:solidFill>
                  <a:srgbClr val="0000FF"/>
                </a:solidFill>
              </a:rPr>
              <a:t>1</a:t>
            </a:r>
            <a:endParaRPr lang="ru-RU" sz="1600">
              <a:solidFill>
                <a:srgbClr val="0000FF"/>
              </a:solidFill>
            </a:endParaRP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71438" y="1700213"/>
            <a:ext cx="89281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928810" y="2857501"/>
            <a:ext cx="5214941" cy="428625"/>
            <a:chOff x="1215" y="1800"/>
            <a:chExt cx="3285" cy="270"/>
          </a:xfrm>
        </p:grpSpPr>
        <p:sp>
          <p:nvSpPr>
            <p:cNvPr id="66567" name="Text Box 7"/>
            <p:cNvSpPr txBox="1">
              <a:spLocks noChangeArrowheads="1"/>
            </p:cNvSpPr>
            <p:nvPr/>
          </p:nvSpPr>
          <p:spPr bwMode="auto">
            <a:xfrm>
              <a:off x="1215" y="1800"/>
              <a:ext cx="9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dirty="0" err="1">
                  <a:solidFill>
                    <a:srgbClr val="0000CC"/>
                  </a:solidFill>
                </a:rPr>
                <a:t>pecific</a:t>
              </a:r>
              <a:endParaRPr lang="ru-RU" dirty="0">
                <a:solidFill>
                  <a:srgbClr val="0000CC"/>
                </a:solidFill>
              </a:endParaRPr>
            </a:p>
          </p:txBody>
        </p:sp>
        <p:sp>
          <p:nvSpPr>
            <p:cNvPr id="66572" name="Text Box 12"/>
            <p:cNvSpPr txBox="1">
              <a:spLocks noChangeArrowheads="1"/>
            </p:cNvSpPr>
            <p:nvPr/>
          </p:nvSpPr>
          <p:spPr bwMode="auto">
            <a:xfrm>
              <a:off x="2867" y="1820"/>
              <a:ext cx="1633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ru-RU" sz="2000" dirty="0">
                  <a:solidFill>
                    <a:srgbClr val="990033"/>
                  </a:solidFill>
                </a:rPr>
                <a:t>Конкретность</a:t>
              </a:r>
            </a:p>
          </p:txBody>
        </p:sp>
      </p:grp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1116013" y="1125538"/>
            <a:ext cx="69548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8000" rIns="18000">
            <a:spAutoFit/>
          </a:bodyPr>
          <a:lstStyle/>
          <a:p>
            <a:pPr algn="ctr"/>
            <a:r>
              <a:rPr lang="ru-RU" sz="2400">
                <a:solidFill>
                  <a:srgbClr val="0000CC"/>
                </a:solidFill>
              </a:rPr>
              <a:t>Нельзя управлять тем, чего нельзя измерить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072377" y="3500438"/>
            <a:ext cx="5000626" cy="428625"/>
            <a:chOff x="1328" y="2205"/>
            <a:chExt cx="2777" cy="270"/>
          </a:xfrm>
        </p:grpSpPr>
        <p:sp>
          <p:nvSpPr>
            <p:cNvPr id="66566" name="Text Box 6"/>
            <p:cNvSpPr txBox="1">
              <a:spLocks noChangeArrowheads="1"/>
            </p:cNvSpPr>
            <p:nvPr/>
          </p:nvSpPr>
          <p:spPr bwMode="auto">
            <a:xfrm>
              <a:off x="2746" y="2225"/>
              <a:ext cx="1359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ru-RU" sz="2000" dirty="0">
                  <a:solidFill>
                    <a:srgbClr val="990033"/>
                  </a:solidFill>
                </a:rPr>
                <a:t>Измеримость</a:t>
              </a:r>
            </a:p>
          </p:txBody>
        </p:sp>
        <p:sp>
          <p:nvSpPr>
            <p:cNvPr id="66582" name="Text Box 22"/>
            <p:cNvSpPr txBox="1">
              <a:spLocks noChangeArrowheads="1"/>
            </p:cNvSpPr>
            <p:nvPr/>
          </p:nvSpPr>
          <p:spPr bwMode="auto">
            <a:xfrm>
              <a:off x="1328" y="2205"/>
              <a:ext cx="9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dirty="0" err="1">
                  <a:solidFill>
                    <a:srgbClr val="0000CC"/>
                  </a:solidFill>
                </a:rPr>
                <a:t>easurable</a:t>
              </a:r>
              <a:endParaRPr lang="ru-RU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041528" y="4165605"/>
            <a:ext cx="5087941" cy="396875"/>
            <a:chOff x="1286" y="2663"/>
            <a:chExt cx="3205" cy="250"/>
          </a:xfrm>
        </p:grpSpPr>
        <p:sp>
          <p:nvSpPr>
            <p:cNvPr id="66573" name="Text Box 13"/>
            <p:cNvSpPr txBox="1">
              <a:spLocks noChangeArrowheads="1"/>
            </p:cNvSpPr>
            <p:nvPr/>
          </p:nvSpPr>
          <p:spPr bwMode="auto">
            <a:xfrm>
              <a:off x="3061" y="2663"/>
              <a:ext cx="143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ru-RU" sz="2000">
                  <a:solidFill>
                    <a:srgbClr val="990033"/>
                  </a:solidFill>
                </a:rPr>
                <a:t>Согласованность</a:t>
              </a:r>
            </a:p>
          </p:txBody>
        </p:sp>
        <p:sp>
          <p:nvSpPr>
            <p:cNvPr id="66583" name="Text Box 23"/>
            <p:cNvSpPr txBox="1">
              <a:spLocks noChangeArrowheads="1"/>
            </p:cNvSpPr>
            <p:nvPr/>
          </p:nvSpPr>
          <p:spPr bwMode="auto">
            <a:xfrm>
              <a:off x="1286" y="2677"/>
              <a:ext cx="9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dirty="0" err="1">
                  <a:solidFill>
                    <a:srgbClr val="0000CC"/>
                  </a:solidFill>
                </a:rPr>
                <a:t>ccordant</a:t>
              </a:r>
              <a:endParaRPr lang="ru-RU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1965328" y="4830774"/>
            <a:ext cx="5167315" cy="468313"/>
            <a:chOff x="1238" y="3043"/>
            <a:chExt cx="3255" cy="295"/>
          </a:xfrm>
        </p:grpSpPr>
        <p:sp>
          <p:nvSpPr>
            <p:cNvPr id="66574" name="Text Box 14"/>
            <p:cNvSpPr txBox="1">
              <a:spLocks noChangeArrowheads="1"/>
            </p:cNvSpPr>
            <p:nvPr/>
          </p:nvSpPr>
          <p:spPr bwMode="auto">
            <a:xfrm>
              <a:off x="3063" y="3088"/>
              <a:ext cx="143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ru-RU" sz="2000">
                  <a:solidFill>
                    <a:srgbClr val="990033"/>
                  </a:solidFill>
                </a:rPr>
                <a:t>Достижимость</a:t>
              </a:r>
            </a:p>
          </p:txBody>
        </p:sp>
        <p:sp>
          <p:nvSpPr>
            <p:cNvPr id="66584" name="Text Box 24"/>
            <p:cNvSpPr txBox="1">
              <a:spLocks noChangeArrowheads="1"/>
            </p:cNvSpPr>
            <p:nvPr/>
          </p:nvSpPr>
          <p:spPr bwMode="auto">
            <a:xfrm>
              <a:off x="1238" y="3043"/>
              <a:ext cx="9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dirty="0" err="1">
                  <a:solidFill>
                    <a:srgbClr val="0000CC"/>
                  </a:solidFill>
                </a:rPr>
                <a:t>ealistic</a:t>
              </a:r>
              <a:endParaRPr lang="ru-RU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2214578" y="5562606"/>
            <a:ext cx="6501368" cy="461963"/>
            <a:chOff x="1473" y="3504"/>
            <a:chExt cx="3613" cy="291"/>
          </a:xfrm>
        </p:grpSpPr>
        <p:sp>
          <p:nvSpPr>
            <p:cNvPr id="66575" name="Text Box 15"/>
            <p:cNvSpPr txBox="1">
              <a:spLocks noChangeArrowheads="1"/>
            </p:cNvSpPr>
            <p:nvPr/>
          </p:nvSpPr>
          <p:spPr bwMode="auto">
            <a:xfrm>
              <a:off x="2704" y="3520"/>
              <a:ext cx="2382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ru-RU" sz="2000" dirty="0">
                  <a:solidFill>
                    <a:srgbClr val="990033"/>
                  </a:solidFill>
                </a:rPr>
                <a:t>Определенность во времени</a:t>
              </a:r>
            </a:p>
          </p:txBody>
        </p:sp>
        <p:sp>
          <p:nvSpPr>
            <p:cNvPr id="66585" name="Text Box 25"/>
            <p:cNvSpPr txBox="1">
              <a:spLocks noChangeArrowheads="1"/>
            </p:cNvSpPr>
            <p:nvPr/>
          </p:nvSpPr>
          <p:spPr bwMode="auto">
            <a:xfrm>
              <a:off x="1473" y="3504"/>
              <a:ext cx="976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dirty="0" err="1" smtClean="0">
                  <a:solidFill>
                    <a:srgbClr val="0000CC"/>
                  </a:solidFill>
                </a:rPr>
                <a:t>ime</a:t>
              </a:r>
              <a:r>
                <a:rPr lang="en-US" dirty="0" smtClean="0">
                  <a:solidFill>
                    <a:srgbClr val="0000CC"/>
                  </a:solidFill>
                </a:rPr>
                <a:t>-bounded</a:t>
              </a:r>
              <a:endParaRPr lang="ru-RU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1928813" y="2028825"/>
            <a:ext cx="3903663" cy="3990976"/>
            <a:chOff x="1215" y="1278"/>
            <a:chExt cx="2459" cy="2514"/>
          </a:xfrm>
        </p:grpSpPr>
        <p:sp>
          <p:nvSpPr>
            <p:cNvPr id="66577" name="Text Box 17"/>
            <p:cNvSpPr txBox="1">
              <a:spLocks noChangeArrowheads="1"/>
            </p:cNvSpPr>
            <p:nvPr/>
          </p:nvSpPr>
          <p:spPr bwMode="auto">
            <a:xfrm>
              <a:off x="1215" y="1778"/>
              <a:ext cx="29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sz="2800" dirty="0">
                  <a:solidFill>
                    <a:srgbClr val="A50021"/>
                  </a:solidFill>
                </a:rPr>
                <a:t>S</a:t>
              </a:r>
              <a:endParaRPr lang="ru-RU" sz="2800" dirty="0">
                <a:solidFill>
                  <a:srgbClr val="A50021"/>
                </a:solidFill>
              </a:endParaRPr>
            </a:p>
          </p:txBody>
        </p:sp>
        <p:sp>
          <p:nvSpPr>
            <p:cNvPr id="66578" name="Text Box 18"/>
            <p:cNvSpPr txBox="1">
              <a:spLocks noChangeArrowheads="1"/>
            </p:cNvSpPr>
            <p:nvPr/>
          </p:nvSpPr>
          <p:spPr bwMode="auto">
            <a:xfrm>
              <a:off x="1215" y="2186"/>
              <a:ext cx="29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sz="2800" dirty="0">
                  <a:solidFill>
                    <a:srgbClr val="A50021"/>
                  </a:solidFill>
                </a:rPr>
                <a:t>M</a:t>
              </a:r>
              <a:endParaRPr lang="ru-RU" sz="2800" dirty="0">
                <a:solidFill>
                  <a:srgbClr val="A50021"/>
                </a:solidFill>
              </a:endParaRPr>
            </a:p>
          </p:txBody>
        </p:sp>
        <p:sp>
          <p:nvSpPr>
            <p:cNvPr id="66579" name="Text Box 19"/>
            <p:cNvSpPr txBox="1">
              <a:spLocks noChangeArrowheads="1"/>
            </p:cNvSpPr>
            <p:nvPr/>
          </p:nvSpPr>
          <p:spPr bwMode="auto">
            <a:xfrm>
              <a:off x="1215" y="2610"/>
              <a:ext cx="29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sz="2800" dirty="0">
                  <a:solidFill>
                    <a:srgbClr val="A50021"/>
                  </a:solidFill>
                </a:rPr>
                <a:t>A</a:t>
              </a:r>
              <a:endParaRPr lang="ru-RU" sz="2800" dirty="0">
                <a:solidFill>
                  <a:srgbClr val="A50021"/>
                </a:solidFill>
              </a:endParaRPr>
            </a:p>
          </p:txBody>
        </p:sp>
        <p:sp>
          <p:nvSpPr>
            <p:cNvPr id="66580" name="Text Box 20"/>
            <p:cNvSpPr txBox="1">
              <a:spLocks noChangeArrowheads="1"/>
            </p:cNvSpPr>
            <p:nvPr/>
          </p:nvSpPr>
          <p:spPr bwMode="auto">
            <a:xfrm>
              <a:off x="1215" y="3015"/>
              <a:ext cx="29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sz="2800" dirty="0">
                  <a:solidFill>
                    <a:srgbClr val="A50021"/>
                  </a:solidFill>
                </a:rPr>
                <a:t>R</a:t>
              </a:r>
              <a:endParaRPr lang="ru-RU" sz="2800" dirty="0">
                <a:solidFill>
                  <a:srgbClr val="A50021"/>
                </a:solidFill>
              </a:endParaRPr>
            </a:p>
          </p:txBody>
        </p:sp>
        <p:sp>
          <p:nvSpPr>
            <p:cNvPr id="66581" name="Text Box 21"/>
            <p:cNvSpPr txBox="1">
              <a:spLocks noChangeArrowheads="1"/>
            </p:cNvSpPr>
            <p:nvPr/>
          </p:nvSpPr>
          <p:spPr bwMode="auto">
            <a:xfrm>
              <a:off x="1215" y="3465"/>
              <a:ext cx="29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18000" rIns="18000">
              <a:spAutoFit/>
            </a:bodyPr>
            <a:lstStyle/>
            <a:p>
              <a:r>
                <a:rPr lang="en-US" sz="2800" dirty="0">
                  <a:solidFill>
                    <a:srgbClr val="A50021"/>
                  </a:solidFill>
                </a:rPr>
                <a:t>T</a:t>
              </a:r>
              <a:endParaRPr lang="ru-RU" sz="2800" dirty="0">
                <a:solidFill>
                  <a:srgbClr val="A50021"/>
                </a:solidFill>
              </a:endParaRPr>
            </a:p>
          </p:txBody>
        </p:sp>
        <p:sp>
          <p:nvSpPr>
            <p:cNvPr id="66592" name="Text Box 32"/>
            <p:cNvSpPr txBox="1">
              <a:spLocks noChangeArrowheads="1"/>
            </p:cNvSpPr>
            <p:nvPr/>
          </p:nvSpPr>
          <p:spPr bwMode="auto">
            <a:xfrm>
              <a:off x="1298" y="1278"/>
              <a:ext cx="2376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18000" rIns="18000">
              <a:spAutoFit/>
            </a:bodyPr>
            <a:lstStyle/>
            <a:p>
              <a:r>
                <a:rPr lang="ru-RU" sz="2800" u="sng">
                  <a:solidFill>
                    <a:srgbClr val="A50021"/>
                  </a:solidFill>
                </a:rPr>
                <a:t>Требования к целям: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152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1196</Words>
  <Application>Microsoft Office PowerPoint</Application>
  <PresentationFormat>Экран (4:3)</PresentationFormat>
  <Paragraphs>232</Paragraphs>
  <Slides>30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Воздушный поток</vt:lpstr>
      <vt:lpstr>Clip</vt:lpstr>
      <vt:lpstr>Стратегический менеджмент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Осуществление управленческого цикла , функции руководителя</vt:lpstr>
      <vt:lpstr>АНАЛИЗ как функция менеджмента</vt:lpstr>
      <vt:lpstr>Презентация PowerPoint</vt:lpstr>
      <vt:lpstr>Презентация PowerPoint</vt:lpstr>
      <vt:lpstr>  Анализ проблемной ситуации          Методы выявления проблем организации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Древо целей</vt:lpstr>
      <vt:lpstr>Пять задач стратегического менеджмента </vt:lpstr>
      <vt:lpstr>Этапы жизненного цикла организации по Л.Грейнеру </vt:lpstr>
      <vt:lpstr>Практики менеджмента на различных стадиях жизненного цикла организации по Грейнеру </vt:lpstr>
      <vt:lpstr>Неопределенности и риски</vt:lpstr>
      <vt:lpstr>STEP (PEST)-анализ SWOT–анализ Силовой анализ Логико-структурный анализ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Геннадьевна Константинова</dc:creator>
  <cp:lastModifiedBy>Валентина Геннадьевна Константинова</cp:lastModifiedBy>
  <cp:revision>10</cp:revision>
  <dcterms:created xsi:type="dcterms:W3CDTF">2016-02-01T16:13:55Z</dcterms:created>
  <dcterms:modified xsi:type="dcterms:W3CDTF">2016-02-03T08:26:01Z</dcterms:modified>
</cp:coreProperties>
</file>