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9" r:id="rId11"/>
    <p:sldId id="268" r:id="rId12"/>
    <p:sldId id="270" r:id="rId13"/>
    <p:sldId id="271" r:id="rId14"/>
    <p:sldId id="272" r:id="rId15"/>
    <p:sldId id="273" r:id="rId16"/>
    <p:sldId id="265" r:id="rId17"/>
    <p:sldId id="263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Организационное поведение и организационная культура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53000" y="3886200"/>
            <a:ext cx="2819400" cy="1752600"/>
          </a:xfrm>
        </p:spPr>
        <p:txBody>
          <a:bodyPr/>
          <a:lstStyle/>
          <a:p>
            <a:r>
              <a:rPr lang="ru-RU" dirty="0" smtClean="0"/>
              <a:t>Г.А. Уланова, зав. ОСУП</a:t>
            </a:r>
          </a:p>
          <a:p>
            <a:r>
              <a:rPr lang="ru-RU" dirty="0" smtClean="0"/>
              <a:t>ГОАУ ЯО ИРО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48000" y="56388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Ярославль, 2015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 l="1987" r="1123"/>
          <a:stretch>
            <a:fillRect/>
          </a:stretch>
        </p:blipFill>
        <p:spPr bwMode="auto">
          <a:xfrm>
            <a:off x="539750" y="476250"/>
            <a:ext cx="7993063" cy="46815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684213" y="5300663"/>
            <a:ext cx="7704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Профиль организационной культуры муниципальной системы образования г.</a:t>
            </a:r>
            <a:r>
              <a:rPr lang="en-US"/>
              <a:t> </a:t>
            </a:r>
            <a:r>
              <a:rPr lang="ru-RU"/>
              <a:t>Ярославля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исследования: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муниципальной образовательной системе г.</a:t>
            </a:r>
            <a:r>
              <a:rPr lang="en-US" dirty="0" smtClean="0"/>
              <a:t> </a:t>
            </a:r>
            <a:r>
              <a:rPr lang="ru-RU" dirty="0" smtClean="0"/>
              <a:t>Ярославля присутствуют все 4 типа ОК, однако преобладает ОК индивидуальности, для которой характерно то, что педагогический коллектив ориентирован на педагога с высокой мотивацией профессиональной деятельности, образовательный процесс направлен на всестороннее развитие личности ребенка; главная задача педагогического коллектива – подготовить ответственного за собственные поступки выпускника.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4"/>
          <p:cNvSpPr txBox="1">
            <a:spLocks noChangeArrowheads="1"/>
          </p:cNvSpPr>
          <p:nvPr/>
        </p:nvSpPr>
        <p:spPr bwMode="auto">
          <a:xfrm>
            <a:off x="500063" y="6072188"/>
            <a:ext cx="83581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Профили эмоционального восприятия учащегося педагогами школ г.Ярославля за 2010 и 2011 год </a:t>
            </a:r>
          </a:p>
        </p:txBody>
      </p:sp>
      <p:pic>
        <p:nvPicPr>
          <p:cNvPr id="21507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88913"/>
            <a:ext cx="8104187" cy="568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 Результаты исследования:</a:t>
            </a:r>
          </a:p>
        </p:txBody>
      </p:sp>
      <p:sp>
        <p:nvSpPr>
          <p:cNvPr id="20483" name="Содержимое 3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643563"/>
          </a:xfrm>
        </p:spPr>
        <p:txBody>
          <a:bodyPr/>
          <a:lstStyle/>
          <a:p>
            <a:r>
              <a:rPr lang="ru-RU" smtClean="0"/>
              <a:t>Одним из значимых элементов ОК является образ ученика, сформированный у педагогов;</a:t>
            </a:r>
          </a:p>
          <a:p>
            <a:r>
              <a:rPr lang="ru-RU" smtClean="0"/>
              <a:t>Образ обучающегося в каждой школе имеет свои специфические особенности, при этом общими являются такие черты, как шумный, раскрепощенный, свой, приятный;</a:t>
            </a:r>
            <a:endParaRPr lang="ru-RU" smtClean="0">
              <a:solidFill>
                <a:srgbClr val="FF0000"/>
              </a:solidFill>
            </a:endParaRPr>
          </a:p>
          <a:p>
            <a:r>
              <a:rPr lang="ru-RU" smtClean="0"/>
              <a:t>Наибольший вес имеют исключительно положительные характеристики образа учащегося.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Результаты исследования:</a:t>
            </a:r>
          </a:p>
        </p:txBody>
      </p:sp>
      <p:sp>
        <p:nvSpPr>
          <p:cNvPr id="22531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800" dirty="0" smtClean="0"/>
              <a:t>В качестве составляющих аффективного компонента были рассмотрены самооценка и уровень тревожности.</a:t>
            </a:r>
          </a:p>
          <a:p>
            <a:pPr eaLnBrk="1" hangingPunct="1"/>
            <a:r>
              <a:rPr lang="ru-RU" sz="2800" dirty="0" err="1" smtClean="0"/>
              <a:t>Системообразующие</a:t>
            </a:r>
            <a:r>
              <a:rPr lang="ru-RU" sz="2800" dirty="0" smtClean="0"/>
              <a:t> показатели по 1 основанию – оценка учебной деятельности, общительность и бесконфликтность, по 2 основанию – общая тревожность в школе, низкая физиологическая сопротивляемость стрессу.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Проанализируйте ситуацию,</a:t>
            </a:r>
          </a:p>
          <a:p>
            <a:r>
              <a:rPr lang="ru-RU" dirty="0" smtClean="0"/>
              <a:t>Определите тип ОК организации, факторы формирования ОК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Индивидуальное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определить </a:t>
            </a:r>
            <a:r>
              <a:rPr lang="ru-RU" dirty="0" smtClean="0"/>
              <a:t>тип </a:t>
            </a:r>
            <a:r>
              <a:rPr lang="ru-RU" dirty="0" smtClean="0"/>
              <a:t>ОК </a:t>
            </a:r>
            <a:r>
              <a:rPr lang="ru-RU" dirty="0" smtClean="0"/>
              <a:t>своей организации, </a:t>
            </a:r>
            <a:endParaRPr lang="ru-RU" dirty="0" smtClean="0"/>
          </a:p>
          <a:p>
            <a:r>
              <a:rPr lang="ru-RU" dirty="0" smtClean="0"/>
              <a:t>описать его,</a:t>
            </a:r>
          </a:p>
          <a:p>
            <a:r>
              <a:rPr lang="ru-RU" dirty="0" smtClean="0"/>
              <a:t>указать </a:t>
            </a:r>
            <a:r>
              <a:rPr lang="ru-RU" dirty="0" smtClean="0"/>
              <a:t>факторы формирования </a:t>
            </a:r>
            <a:r>
              <a:rPr lang="ru-RU" dirty="0" smtClean="0"/>
              <a:t>ОК,</a:t>
            </a:r>
          </a:p>
          <a:p>
            <a:r>
              <a:rPr lang="ru-RU" dirty="0" smtClean="0"/>
              <a:t>указать </a:t>
            </a:r>
            <a:r>
              <a:rPr lang="ru-RU" dirty="0" smtClean="0"/>
              <a:t>механизмы влияния </a:t>
            </a:r>
            <a:r>
              <a:rPr lang="ru-RU" dirty="0" smtClean="0"/>
              <a:t>ОК </a:t>
            </a:r>
            <a:r>
              <a:rPr lang="ru-RU" dirty="0" smtClean="0"/>
              <a:t>на развитие организации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Организационное поведение </a:t>
            </a:r>
            <a:r>
              <a:rPr lang="ru-RU" dirty="0" smtClean="0"/>
              <a:t>- это наука, изучающая поведение людей (индивидов и групп) в организациях, с целью практического использования полученных знаний для повышения эффективности трудовой деятельности человека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Организационная культура</a:t>
            </a:r>
            <a:r>
              <a:rPr lang="ru-RU" dirty="0" smtClean="0"/>
              <a:t> – </a:t>
            </a:r>
            <a:r>
              <a:rPr lang="ru-RU" dirty="0" smtClean="0"/>
              <a:t>совокупность </a:t>
            </a:r>
            <a:r>
              <a:rPr lang="ru-RU" dirty="0" smtClean="0"/>
              <a:t>норм, правил, обычаев и традиций, которые поддерживаются субъектом организационной власти и задают общие рамки поведения работников, согласующиеся со стратегией </a:t>
            </a:r>
            <a:r>
              <a:rPr lang="ru-RU" dirty="0" smtClean="0"/>
              <a:t>организации (А.Н. </a:t>
            </a:r>
            <a:r>
              <a:rPr lang="ru-RU" dirty="0" err="1" smtClean="0"/>
              <a:t>Занковский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Содержательные характеристики ОК (Ф.Харрис и </a:t>
            </a:r>
            <a:r>
              <a:rPr lang="ru-RU" dirty="0" err="1" smtClean="0"/>
              <a:t>Р.Моран</a:t>
            </a:r>
            <a:r>
              <a:rPr lang="ru-RU" dirty="0" smtClean="0"/>
              <a:t>):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Осознание себя и своего места в </a:t>
            </a:r>
            <a:r>
              <a:rPr lang="ru-RU" dirty="0" smtClean="0"/>
              <a:t>организации,</a:t>
            </a:r>
          </a:p>
          <a:p>
            <a:r>
              <a:rPr lang="ru-RU" dirty="0" smtClean="0"/>
              <a:t>Коммуникационная система и язык </a:t>
            </a:r>
            <a:r>
              <a:rPr lang="ru-RU" dirty="0" smtClean="0"/>
              <a:t>общения,</a:t>
            </a:r>
          </a:p>
          <a:p>
            <a:r>
              <a:rPr lang="ru-RU" dirty="0" smtClean="0"/>
              <a:t>Внешний вид, одежда и представление себя на </a:t>
            </a:r>
            <a:r>
              <a:rPr lang="ru-RU" dirty="0" smtClean="0"/>
              <a:t>работе,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Содержательные характеристики ОК (Ф.Харрис и </a:t>
            </a:r>
            <a:r>
              <a:rPr lang="ru-RU" dirty="0" err="1" smtClean="0"/>
              <a:t>Р.Моран</a:t>
            </a:r>
            <a:r>
              <a:rPr lang="ru-RU" dirty="0" smtClean="0"/>
              <a:t>):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Привычки и традиции, связанные с приемом и ассортиментом </a:t>
            </a:r>
            <a:r>
              <a:rPr lang="ru-RU" dirty="0" smtClean="0"/>
              <a:t>пищи,</a:t>
            </a:r>
          </a:p>
          <a:p>
            <a:r>
              <a:rPr lang="ru-RU" dirty="0" smtClean="0"/>
              <a:t>Осознание времени, отношение к нему и его </a:t>
            </a:r>
            <a:r>
              <a:rPr lang="ru-RU" dirty="0" smtClean="0"/>
              <a:t>использование,</a:t>
            </a:r>
          </a:p>
          <a:p>
            <a:r>
              <a:rPr lang="ru-RU" dirty="0" smtClean="0"/>
              <a:t>Взаимоотношения между </a:t>
            </a:r>
            <a:r>
              <a:rPr lang="ru-RU" dirty="0" smtClean="0"/>
              <a:t>людьми,</a:t>
            </a:r>
          </a:p>
          <a:p>
            <a:r>
              <a:rPr lang="ru-RU" dirty="0" smtClean="0"/>
              <a:t>Ценности и </a:t>
            </a:r>
            <a:r>
              <a:rPr lang="ru-RU" dirty="0" smtClean="0"/>
              <a:t>нормы,</a:t>
            </a:r>
          </a:p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Содержательные характеристики ОК (Ф.Харрис и </a:t>
            </a:r>
            <a:r>
              <a:rPr lang="ru-RU" dirty="0" err="1" smtClean="0"/>
              <a:t>Р.Моран</a:t>
            </a:r>
            <a:r>
              <a:rPr lang="ru-RU" dirty="0" smtClean="0"/>
              <a:t>):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Мировоззрение,</a:t>
            </a:r>
          </a:p>
          <a:p>
            <a:r>
              <a:rPr lang="ru-RU" dirty="0" smtClean="0"/>
              <a:t>Развитие и самореализация </a:t>
            </a:r>
            <a:r>
              <a:rPr lang="ru-RU" dirty="0" smtClean="0"/>
              <a:t>работника,</a:t>
            </a:r>
          </a:p>
          <a:p>
            <a:r>
              <a:rPr lang="ru-RU" dirty="0" smtClean="0"/>
              <a:t>Трудовая этика и мотивирование 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533400" y="381000"/>
            <a:ext cx="8001000" cy="5943600"/>
            <a:chOff x="1768" y="-1265"/>
            <a:chExt cx="7036" cy="3087"/>
          </a:xfrm>
        </p:grpSpPr>
        <p:sp>
          <p:nvSpPr>
            <p:cNvPr id="2060" name="AutoShape 12"/>
            <p:cNvSpPr>
              <a:spLocks noChangeAspect="1" noChangeArrowheads="1" noTextEdit="1"/>
            </p:cNvSpPr>
            <p:nvPr/>
          </p:nvSpPr>
          <p:spPr bwMode="auto">
            <a:xfrm>
              <a:off x="1768" y="-1265"/>
              <a:ext cx="7036" cy="3087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3026" y="-711"/>
              <a:ext cx="4294" cy="6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Типология организационных культур Харриса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1902" y="679"/>
              <a:ext cx="1206" cy="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Ролевая культура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3242" y="679"/>
              <a:ext cx="1273" cy="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Культура «ордена»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4716" y="679"/>
              <a:ext cx="1742" cy="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Культура, ориентированная на деятельность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6800" y="679"/>
              <a:ext cx="1803" cy="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Культура индивидуальности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 flipH="1">
              <a:off x="2746" y="-84"/>
              <a:ext cx="631" cy="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 flipH="1">
              <a:off x="4009" y="-84"/>
              <a:ext cx="378" cy="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5672" y="-84"/>
              <a:ext cx="252" cy="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" name="Line 3"/>
            <p:cNvSpPr>
              <a:spLocks noChangeShapeType="1"/>
            </p:cNvSpPr>
            <p:nvPr/>
          </p:nvSpPr>
          <p:spPr bwMode="auto">
            <a:xfrm>
              <a:off x="6880" y="-84"/>
              <a:ext cx="1010" cy="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Факторы, влияющие на ОК: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особенности </a:t>
            </a:r>
            <a:r>
              <a:rPr lang="ru-RU" dirty="0" smtClean="0"/>
              <a:t>персонала, работающего в организации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личностные </a:t>
            </a:r>
            <a:r>
              <a:rPr lang="ru-RU" dirty="0" smtClean="0"/>
              <a:t>особенности и специфика деятельности руководителя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1242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Влияние ОК организации на психологическое благополучие обучающихся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433</Words>
  <PresentationFormat>Экран (4:3)</PresentationFormat>
  <Paragraphs>52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Организационное поведение и организационная культура</vt:lpstr>
      <vt:lpstr>Основные понятия</vt:lpstr>
      <vt:lpstr>Основные понятия</vt:lpstr>
      <vt:lpstr>Содержательные характеристики ОК (Ф.Харрис и Р.Моран):</vt:lpstr>
      <vt:lpstr>Содержательные характеристики ОК (Ф.Харрис и Р.Моран):</vt:lpstr>
      <vt:lpstr>Содержательные характеристики ОК (Ф.Харрис и Р.Моран):</vt:lpstr>
      <vt:lpstr>Слайд 7</vt:lpstr>
      <vt:lpstr>Факторы, влияющие на ОК:</vt:lpstr>
      <vt:lpstr>Исследование</vt:lpstr>
      <vt:lpstr>Слайд 10</vt:lpstr>
      <vt:lpstr>Результаты исследования:</vt:lpstr>
      <vt:lpstr>Слайд 12</vt:lpstr>
      <vt:lpstr> Результаты исследования:</vt:lpstr>
      <vt:lpstr>Результаты исследования:</vt:lpstr>
      <vt:lpstr>Задание:</vt:lpstr>
      <vt:lpstr>Индивидуальное задание: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Организационное поведение и организационная культура</dc:title>
  <dc:creator>GAU</dc:creator>
  <cp:lastModifiedBy>GAU</cp:lastModifiedBy>
  <cp:revision>7</cp:revision>
  <dcterms:created xsi:type="dcterms:W3CDTF">2015-12-07T17:31:31Z</dcterms:created>
  <dcterms:modified xsi:type="dcterms:W3CDTF">2015-12-07T18:24:41Z</dcterms:modified>
</cp:coreProperties>
</file>