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74" r:id="rId10"/>
    <p:sldId id="267" r:id="rId11"/>
    <p:sldId id="273" r:id="rId12"/>
    <p:sldId id="265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Влияние ОК на развитие организации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53000" y="3886200"/>
            <a:ext cx="2819400" cy="1752600"/>
          </a:xfrm>
        </p:spPr>
        <p:txBody>
          <a:bodyPr/>
          <a:lstStyle/>
          <a:p>
            <a:r>
              <a:rPr lang="ru-RU" dirty="0" smtClean="0"/>
              <a:t>Г.А. Уланова, зав. ОСУП</a:t>
            </a:r>
          </a:p>
          <a:p>
            <a:r>
              <a:rPr lang="ru-RU" dirty="0" smtClean="0"/>
              <a:t>ГОАУ ЯО ИРО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048000" y="56388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Ярославль, 2015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Механизм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система </a:t>
            </a:r>
            <a:r>
              <a:rPr lang="ru-RU" sz="3200" b="1" dirty="0" smtClean="0"/>
              <a:t>потребностей </a:t>
            </a:r>
            <a:r>
              <a:rPr lang="ru-RU" sz="3200" dirty="0" smtClean="0"/>
              <a:t>сотрудника,</a:t>
            </a:r>
            <a:r>
              <a:rPr lang="ru-RU" sz="3200" b="1" dirty="0" smtClean="0"/>
              <a:t> </a:t>
            </a:r>
            <a:endParaRPr lang="ru-RU" sz="3200" b="1" dirty="0" smtClean="0"/>
          </a:p>
          <a:p>
            <a:pPr>
              <a:buNone/>
            </a:pPr>
            <a:r>
              <a:rPr lang="ru-RU" sz="3200" dirty="0" smtClean="0"/>
              <a:t>влияющая </a:t>
            </a:r>
            <a:r>
              <a:rPr lang="ru-RU" sz="3200" dirty="0" smtClean="0"/>
              <a:t>на его поведение в организации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организационные условия, </a:t>
            </a:r>
            <a:r>
              <a:rPr lang="ru-RU" sz="3200" dirty="0" smtClean="0"/>
              <a:t>которые могут </a:t>
            </a:r>
            <a:r>
              <a:rPr lang="ru-RU" sz="3200" dirty="0" smtClean="0"/>
              <a:t>мотивировать/ </a:t>
            </a:r>
            <a:r>
              <a:rPr lang="ru-RU" sz="3200" dirty="0" err="1" smtClean="0"/>
              <a:t>демотивировать</a:t>
            </a:r>
            <a:r>
              <a:rPr lang="ru-RU" sz="3200" dirty="0" smtClean="0"/>
              <a:t> </a:t>
            </a:r>
            <a:r>
              <a:rPr lang="ru-RU" sz="3200" dirty="0" smtClean="0"/>
              <a:t>сотрудника к эффективной деятельности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Организация</a:t>
            </a:r>
          </a:p>
          <a:p>
            <a:r>
              <a:rPr lang="ru-RU" dirty="0" smtClean="0"/>
              <a:t>Инновационный процесс</a:t>
            </a:r>
          </a:p>
          <a:p>
            <a:r>
              <a:rPr lang="ru-RU" dirty="0" smtClean="0"/>
              <a:t>ОК</a:t>
            </a:r>
          </a:p>
          <a:p>
            <a:r>
              <a:rPr lang="ru-RU" dirty="0" smtClean="0"/>
              <a:t>Результат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выбрать организацию,</a:t>
            </a:r>
          </a:p>
          <a:p>
            <a:r>
              <a:rPr lang="ru-RU" dirty="0" smtClean="0"/>
              <a:t>выбрать </a:t>
            </a:r>
            <a:r>
              <a:rPr lang="ru-RU" dirty="0" smtClean="0"/>
              <a:t>тип ОК </a:t>
            </a:r>
            <a:r>
              <a:rPr lang="ru-RU" dirty="0" smtClean="0"/>
              <a:t>организации</a:t>
            </a:r>
            <a:r>
              <a:rPr lang="ru-RU" dirty="0" smtClean="0"/>
              <a:t>, </a:t>
            </a:r>
          </a:p>
          <a:p>
            <a:r>
              <a:rPr lang="ru-RU" dirty="0" smtClean="0"/>
              <a:t>описать его,</a:t>
            </a:r>
          </a:p>
          <a:p>
            <a:r>
              <a:rPr lang="ru-RU" dirty="0" smtClean="0"/>
              <a:t>указать </a:t>
            </a:r>
            <a:r>
              <a:rPr lang="ru-RU" dirty="0" smtClean="0"/>
              <a:t>факторы, определяющие влияние ОК на развитие организации,</a:t>
            </a:r>
            <a:endParaRPr lang="ru-RU" dirty="0" smtClean="0"/>
          </a:p>
          <a:p>
            <a:r>
              <a:rPr lang="ru-RU" dirty="0" smtClean="0"/>
              <a:t>выявить закономерности и механизмы </a:t>
            </a:r>
            <a:r>
              <a:rPr lang="ru-RU" dirty="0" smtClean="0"/>
              <a:t>влияния ОК на развитие </a:t>
            </a:r>
            <a:r>
              <a:rPr lang="ru-RU" dirty="0" smtClean="0"/>
              <a:t>организации,</a:t>
            </a:r>
          </a:p>
          <a:p>
            <a:r>
              <a:rPr lang="ru-RU" dirty="0" smtClean="0"/>
              <a:t>Результат.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819400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Два </a:t>
            </a:r>
            <a:r>
              <a:rPr lang="ru-RU" dirty="0" smtClean="0"/>
              <a:t>пути воздействия </a:t>
            </a:r>
            <a:r>
              <a:rPr lang="ru-RU" dirty="0" smtClean="0"/>
              <a:t>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культура и поведение взаимно воздействуют друг на </a:t>
            </a:r>
            <a:r>
              <a:rPr lang="ru-RU" dirty="0" smtClean="0"/>
              <a:t>друга;</a:t>
            </a:r>
            <a:endParaRPr lang="ru-RU" dirty="0" smtClean="0"/>
          </a:p>
          <a:p>
            <a:r>
              <a:rPr lang="ru-RU" dirty="0" smtClean="0"/>
              <a:t>культура влияет не столько на то, что люди делают, сколько на то, как они это </a:t>
            </a:r>
            <a:r>
              <a:rPr lang="ru-RU" dirty="0" smtClean="0"/>
              <a:t>делают.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Модель </a:t>
            </a:r>
            <a:r>
              <a:rPr lang="ru-RU" dirty="0" err="1" smtClean="0"/>
              <a:t>Сате</a:t>
            </a:r>
            <a:r>
              <a:rPr lang="ru-RU" dirty="0" smtClean="0"/>
              <a:t>. Влияние </a:t>
            </a:r>
            <a:r>
              <a:rPr lang="ru-RU" dirty="0" smtClean="0"/>
              <a:t>ОК </a:t>
            </a:r>
            <a:r>
              <a:rPr lang="ru-RU" dirty="0" smtClean="0"/>
              <a:t>на организационную </a:t>
            </a:r>
            <a:r>
              <a:rPr lang="ru-RU" dirty="0" smtClean="0"/>
              <a:t>жизнь через процессы: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r>
              <a:rPr lang="ru-RU" dirty="0" smtClean="0"/>
              <a:t>кооперация между индивидами и частями организации; </a:t>
            </a:r>
            <a:endParaRPr lang="ru-RU" dirty="0" smtClean="0"/>
          </a:p>
          <a:p>
            <a:r>
              <a:rPr lang="ru-RU" dirty="0" smtClean="0"/>
              <a:t>принятие решений; </a:t>
            </a:r>
            <a:endParaRPr lang="ru-RU" dirty="0" smtClean="0"/>
          </a:p>
          <a:p>
            <a:r>
              <a:rPr lang="ru-RU" dirty="0" smtClean="0"/>
              <a:t>контроль; </a:t>
            </a:r>
            <a:endParaRPr lang="ru-RU" dirty="0" smtClean="0"/>
          </a:p>
          <a:p>
            <a:r>
              <a:rPr lang="ru-RU" dirty="0" smtClean="0"/>
              <a:t>контроль;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Модель </a:t>
            </a:r>
            <a:r>
              <a:rPr lang="ru-RU" dirty="0" err="1" smtClean="0"/>
              <a:t>Сате</a:t>
            </a:r>
            <a:r>
              <a:rPr lang="ru-RU" dirty="0" smtClean="0"/>
              <a:t>. Влияние ОК на организационную жизнь через процессы: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r>
              <a:rPr lang="ru-RU" dirty="0" err="1" smtClean="0"/>
              <a:t>посвященность</a:t>
            </a:r>
            <a:r>
              <a:rPr lang="ru-RU" dirty="0" smtClean="0"/>
              <a:t> организации; </a:t>
            </a:r>
            <a:endParaRPr lang="ru-RU" dirty="0" smtClean="0"/>
          </a:p>
          <a:p>
            <a:r>
              <a:rPr lang="ru-RU" dirty="0" smtClean="0"/>
              <a:t>восприятие организационной среды; </a:t>
            </a:r>
            <a:endParaRPr lang="ru-RU" dirty="0" smtClean="0"/>
          </a:p>
          <a:p>
            <a:r>
              <a:rPr lang="ru-RU" dirty="0" smtClean="0"/>
              <a:t>оправдание своего поведения.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Взаимовлияние ОК на поведение и работу членов организации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  <p:pic>
        <p:nvPicPr>
          <p:cNvPr id="4" name="Рисунок 3" descr="Рис. 30, Взаимовлияние организационной культуры на поведение и работу членов организаци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514600"/>
            <a:ext cx="8305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</a:t>
            </a:r>
            <a:r>
              <a:rPr lang="ru-RU" dirty="0" err="1" smtClean="0"/>
              <a:t>факторообразующие</a:t>
            </a:r>
            <a:r>
              <a:rPr lang="ru-RU" dirty="0" smtClean="0"/>
              <a:t> характеристики ОК: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воздействие ОК на трансформацию организационной структуры и формирование организационной стратегии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smtClean="0"/>
              <a:t>эффективность осуществления менеджерского контроля над трудовым процессом;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</a:t>
            </a:r>
            <a:r>
              <a:rPr lang="ru-RU" dirty="0" err="1" smtClean="0"/>
              <a:t>факторообразующие</a:t>
            </a:r>
            <a:r>
              <a:rPr lang="ru-RU" dirty="0" smtClean="0"/>
              <a:t> характеристики ОК:</a:t>
            </a:r>
            <a:endParaRPr lang="ru-RU" dirty="0"/>
          </a:p>
        </p:txBody>
      </p:sp>
      <p:sp>
        <p:nvSpPr>
          <p:cNvPr id="15" name="Содержимое 1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укрепление целостности организации, обеспечение внутренней интеграции ее членов; </a:t>
            </a:r>
            <a:endParaRPr lang="ru-RU" dirty="0" smtClean="0"/>
          </a:p>
          <a:p>
            <a:r>
              <a:rPr lang="ru-RU" dirty="0" smtClean="0"/>
              <a:t>адаптивные </a:t>
            </a:r>
            <a:r>
              <a:rPr lang="ru-RU" dirty="0" smtClean="0"/>
              <a:t>возможности организации к внешней среде; </a:t>
            </a:r>
            <a:endParaRPr lang="ru-RU" dirty="0" smtClean="0"/>
          </a:p>
          <a:p>
            <a:r>
              <a:rPr lang="ru-RU" dirty="0" smtClean="0"/>
              <a:t>повышение </a:t>
            </a:r>
            <a:r>
              <a:rPr lang="ru-RU" dirty="0" smtClean="0"/>
              <a:t>трудовой мотивации работников и максимизацию эффективности функционирования организации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Факторы, влияющие на ОК: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особенности персонала, работающего в организации;</a:t>
            </a:r>
          </a:p>
          <a:p>
            <a:r>
              <a:rPr lang="ru-RU" dirty="0" smtClean="0"/>
              <a:t>личностные особенности и специфика деятельности руководителя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73762"/>
          </a:xfrm>
        </p:spPr>
        <p:txBody>
          <a:bodyPr>
            <a:normAutofit/>
          </a:bodyPr>
          <a:lstStyle/>
          <a:p>
            <a:r>
              <a:rPr lang="ru-RU" b="1" dirty="0" smtClean="0"/>
              <a:t>Механизм - </a:t>
            </a:r>
            <a:r>
              <a:rPr lang="ru-RU" dirty="0" smtClean="0"/>
              <a:t>это </a:t>
            </a:r>
            <a:r>
              <a:rPr lang="ru-RU" dirty="0" smtClean="0"/>
              <a:t>определенным образом </a:t>
            </a:r>
            <a:r>
              <a:rPr lang="ru-RU" dirty="0" smtClean="0"/>
              <a:t>скомпонованные </a:t>
            </a:r>
            <a:r>
              <a:rPr lang="ru-RU" dirty="0" smtClean="0"/>
              <a:t>условия жизнедеятельности сотрудников организации, в которых различные </a:t>
            </a:r>
            <a:r>
              <a:rPr lang="ru-RU" dirty="0" smtClean="0"/>
              <a:t>закономерности </a:t>
            </a:r>
            <a:r>
              <a:rPr lang="ru-RU" dirty="0" smtClean="0"/>
              <a:t>в нужном сочетании дают предусмотренный эффект.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258</Words>
  <PresentationFormat>Экран (4:3)</PresentationFormat>
  <Paragraphs>46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Влияние ОК на развитие организации</vt:lpstr>
      <vt:lpstr>Два пути воздействия ОК</vt:lpstr>
      <vt:lpstr>Модель Сате. Влияние ОК на организационную жизнь через процессы:</vt:lpstr>
      <vt:lpstr>Модель Сате. Влияние ОК на организационную жизнь через процессы:</vt:lpstr>
      <vt:lpstr>Взаимовлияние ОК на поведение и работу членов организации</vt:lpstr>
      <vt:lpstr>Основные факторообразующие характеристики ОК:</vt:lpstr>
      <vt:lpstr>Основные факторообразующие характеристики ОК:</vt:lpstr>
      <vt:lpstr>Факторы, влияющие на ОК:</vt:lpstr>
      <vt:lpstr>Механизм - это определенным образом скомпонованные условия жизнедеятельности сотрудников организации, в которых различные закономерности в нужном сочетании дают предусмотренный эффект. </vt:lpstr>
      <vt:lpstr>Механизм</vt:lpstr>
      <vt:lpstr>Задание:</vt:lpstr>
      <vt:lpstr>Задание: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Организационное поведение и организационная культура</dc:title>
  <dc:creator>GAU</dc:creator>
  <cp:lastModifiedBy>GAU</cp:lastModifiedBy>
  <cp:revision>13</cp:revision>
  <dcterms:created xsi:type="dcterms:W3CDTF">2015-12-07T17:31:31Z</dcterms:created>
  <dcterms:modified xsi:type="dcterms:W3CDTF">2015-12-13T13:55:02Z</dcterms:modified>
</cp:coreProperties>
</file>