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8" r:id="rId14"/>
    <p:sldId id="289" r:id="rId15"/>
    <p:sldId id="268" r:id="rId16"/>
    <p:sldId id="269" r:id="rId17"/>
    <p:sldId id="270" r:id="rId18"/>
    <p:sldId id="271" r:id="rId19"/>
    <p:sldId id="290" r:id="rId20"/>
    <p:sldId id="276" r:id="rId21"/>
    <p:sldId id="277" r:id="rId22"/>
    <p:sldId id="272" r:id="rId23"/>
    <p:sldId id="273" r:id="rId24"/>
    <p:sldId id="274" r:id="rId25"/>
    <p:sldId id="275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main?base=LAW;n=112770;fld=134;dst=10015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11F3204D0371A6A92A10A7DEF1F1FBA0E594E8D44642CFE74264ED6B1435EDE30F4162884771w5sBJ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main?base=LAW;n=115603;fld=134;dst=100019" TargetMode="External"/><Relationship Id="rId2" Type="http://schemas.openxmlformats.org/officeDocument/2006/relationships/hyperlink" Target="consultantplus://offline/main?base=LAW;n=103208;fld=134;dst=10007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main?base=LAW;n=117671;fld=134;dst=10002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main?base=LAW;n=112770;fld=134;dst=10076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main?base=LAW;n=112770;fld=134;dst=101353" TargetMode="External"/><Relationship Id="rId2" Type="http://schemas.openxmlformats.org/officeDocument/2006/relationships/hyperlink" Target="consultantplus://offline/main?base=LAW;n=112770;fld=134;dst=101321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main?base=LAW;n=117106;fld=134;dst=100047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main?base=LAW;n=116588;fld=134" TargetMode="External"/><Relationship Id="rId2" Type="http://schemas.openxmlformats.org/officeDocument/2006/relationships/hyperlink" Target="consultantplus://offline/main?base=LAW;n=39475;fld=134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Гражданское право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Лектор Кочергина Елена Викторовна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17. Правоспособность гражданина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1. Способность иметь гражданские права и нести обязанности (гражданская правоспособность) признается в равной мере за всеми гражданами.</a:t>
            </a:r>
          </a:p>
          <a:p>
            <a:pPr algn="ctr">
              <a:buNone/>
            </a:pPr>
            <a:r>
              <a:rPr lang="ru-RU" dirty="0" smtClean="0"/>
              <a:t>2. Правоспособность гражданина возникает в момент его рождения и прекращается смертью.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21. Дееспособность гражданина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1. Способность гражданина своими действиями приобретать и осуществлять гражданские права, создавать для себя гражданские обязанности и исполнять их (гражданская дееспособность) возникает в полном объеме с наступлением </a:t>
            </a:r>
            <a:r>
              <a:rPr lang="ru-RU" dirty="0" smtClean="0">
                <a:hlinkClick r:id="rId2"/>
              </a:rPr>
              <a:t>совершеннолетия</a:t>
            </a:r>
            <a:r>
              <a:rPr lang="ru-RU" dirty="0" smtClean="0"/>
              <a:t>, то есть по достижении восемнадцатилетнего возраста.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Глава 4. ЮРИДИЧЕСКИЕ ЛИЦА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Статья 48. Понятие юридического лица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1. </a:t>
            </a:r>
            <a:r>
              <a:rPr lang="ru-RU" dirty="0" smtClean="0"/>
              <a:t>Юридическим лицом признается организация, которая имеет обособленное имущество и отвечает им по своим обязательствам, может от своего имени приобретать и осуществлять гражданские права и нести гражданские обязанности, быть истцом и ответчиком в суде.</a:t>
            </a:r>
          </a:p>
          <a:p>
            <a:r>
              <a:rPr lang="ru-RU" dirty="0" smtClean="0"/>
              <a:t>2. Юридическое лицо должно быть зарегистрировано в едином государственном реестре юридических лиц в одной из организационно-правовых форм, предусмотренных настоящим Кодексом.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857760"/>
            <a:ext cx="8183880" cy="11772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Юридические лица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К юридическим лицам, на имущество которых их учредители имеют вещные права, относятся государственные и муниципальные унитарные предприятия, а также учреждения.</a:t>
            </a:r>
          </a:p>
          <a:p>
            <a:pPr algn="ctr">
              <a:buNone/>
            </a:pPr>
            <a:r>
              <a:rPr lang="ru-RU" dirty="0" smtClean="0"/>
              <a:t>К юридическим лицам, в отношении которых их участники имеют корпоративные права, относятся корпоративные организации </a:t>
            </a:r>
            <a:r>
              <a:rPr lang="ru-RU" dirty="0" smtClean="0">
                <a:hlinkClick r:id="rId2"/>
              </a:rPr>
              <a:t>(статья 65.1).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Статья 49. Правоспособность юридического лица</a:t>
            </a:r>
          </a:p>
          <a:p>
            <a:pPr algn="ctr">
              <a:buNone/>
            </a:pPr>
            <a:r>
              <a:rPr lang="ru-RU" dirty="0" smtClean="0"/>
              <a:t>3. Правоспособность юридического лица возникает в момент его создания и прекращается в момент внесения записи о его исключении из единого государственного реестра юридических лиц.</a:t>
            </a:r>
          </a:p>
          <a:p>
            <a:pPr algn="ctr">
              <a:buNone/>
            </a:pPr>
            <a:r>
              <a:rPr lang="ru-RU" dirty="0" smtClean="0"/>
              <a:t>Право юридического лица осуществлять деятельность, на занятие которой необходимо получение лицензии, возникает с момента получения такой лицензии или в указанный в ней срок и прекращается по истечении срока ее действия, если иное не установлено </a:t>
            </a:r>
            <a:r>
              <a:rPr lang="ru-RU" dirty="0" smtClean="0">
                <a:hlinkClick r:id="rId2"/>
              </a:rPr>
              <a:t>законом</a:t>
            </a:r>
            <a:r>
              <a:rPr lang="ru-RU" dirty="0" smtClean="0"/>
              <a:t> или иными правовыми </a:t>
            </a:r>
            <a:r>
              <a:rPr lang="ru-RU" dirty="0" smtClean="0">
                <a:hlinkClick r:id="rId3"/>
              </a:rPr>
              <a:t>актами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50. Коммерческие и некоммерческие организации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1. Юридическими лицами могут быть организации, преследующие извлечение прибыли в качестве основной цели своей деятельности (коммерческие организации) либо не имеющие извлечение прибыли в качестве такой цели и не распределяющие полученную прибыль между участниками (некоммерческие организации).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2. Юридические лица, являющиеся коммерческими организациями, могут создаваться в форме хозяйственных товариществ и обществ, производственных кооперативов, государственных и муниципальных унитарных предприятий.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3. Юридические лица, являющиеся некоммерческими организациями, могут создаваться в организационно-правовых формах:</a:t>
            </a:r>
          </a:p>
          <a:p>
            <a:pPr algn="ctr">
              <a:buNone/>
            </a:pPr>
            <a:r>
              <a:rPr lang="ru-RU" dirty="0" smtClean="0"/>
              <a:t> учреждений, к которым относятся государственные учреждения (в том числе государственные академии наук), муниципальные учреждения и частные (в том числе общественные) учреждения;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Учреждение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Статья 123.21. Основные положения об учреждениях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1. Учреждением признается унитарная некоммерческая организация, созданная собственником для осуществления управленческих, социально-культурных или иных функций некоммерческого характера.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 гражданского права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Ст. 2 ГК РФ </a:t>
            </a:r>
            <a:r>
              <a:rPr lang="ru-RU" dirty="0" smtClean="0"/>
              <a:t>Гражданское законодательство определяет правовое положение участников гражданского оборота, основания возникновения и порядок осуществления права собственности и других вещных прав, прав на результаты интеллектуальной деятельности и приравненные к ним средства индивидуализации (интеллектуальных прав), регулирует договорные и иные обязательства, а также другие имущественные и личные неимущественные отношения, основанные на равенстве, автономии воли и имущественной самостоятельности участников.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Статья 124. Российская Федерация, субъекты Российской Федерации, муниципальные образования - субъекты гражданского права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1. Российская Федерация, субъекты Российской Федерации: республики, края, области, города федерального значения, автономная область, автономные округа, а также городские, сельские поселения и другие </a:t>
            </a:r>
            <a:r>
              <a:rPr lang="ru-RU" dirty="0" smtClean="0">
                <a:hlinkClick r:id="rId2"/>
              </a:rPr>
              <a:t>муниципальные образования</a:t>
            </a:r>
            <a:r>
              <a:rPr lang="ru-RU" dirty="0" smtClean="0"/>
              <a:t> выступают в отношениях, регулируемых гражданским законодательством, на равных началах с иными участниками этих отношений - гражданами и юридическими лицами.</a:t>
            </a:r>
          </a:p>
          <a:p>
            <a:pPr algn="ctr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2. К субъектам гражданского права, указанным в пункте 1 настоящей </a:t>
            </a:r>
            <a:r>
              <a:rPr lang="ru-RU" dirty="0" smtClean="0">
                <a:hlinkClick r:id="rId2"/>
              </a:rPr>
              <a:t>статьи,</a:t>
            </a:r>
            <a:r>
              <a:rPr lang="ru-RU" dirty="0" smtClean="0"/>
              <a:t> применяются нормы, определяющие участие юридических лиц в отношениях, регулируемых гражданским законодательством, если иное не вытекает из закона или особенностей данных субъектов.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Подраздел 3. ОБЪЕКТЫ ГРАЖДАНСКИХ ПРАВ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Статья 128. Объекты гражданских прав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К объектам гражданских прав относятся </a:t>
            </a:r>
            <a:r>
              <a:rPr lang="ru-RU" b="1" dirty="0" smtClean="0"/>
              <a:t>вещи</a:t>
            </a:r>
            <a:r>
              <a:rPr lang="ru-RU" dirty="0" smtClean="0"/>
              <a:t>, включая </a:t>
            </a:r>
            <a:r>
              <a:rPr lang="ru-RU" b="1" dirty="0" smtClean="0"/>
              <a:t>деньги и ценные бумаги</a:t>
            </a:r>
            <a:r>
              <a:rPr lang="ru-RU" dirty="0" smtClean="0"/>
              <a:t>, иное имущество, в том числе </a:t>
            </a:r>
            <a:r>
              <a:rPr lang="ru-RU" b="1" dirty="0" smtClean="0"/>
              <a:t>имущественные права; работы и услуги</a:t>
            </a:r>
            <a:r>
              <a:rPr lang="ru-RU" dirty="0" smtClean="0"/>
              <a:t>; охраняемые </a:t>
            </a:r>
            <a:r>
              <a:rPr lang="ru-RU" b="1" dirty="0" smtClean="0"/>
              <a:t>результаты интеллектуальной деятельности </a:t>
            </a:r>
            <a:r>
              <a:rPr lang="ru-RU" dirty="0" smtClean="0"/>
              <a:t>и приравненные к ним </a:t>
            </a:r>
            <a:r>
              <a:rPr lang="ru-RU" b="1" dirty="0" smtClean="0"/>
              <a:t>средства индивидуализации</a:t>
            </a:r>
            <a:r>
              <a:rPr lang="ru-RU" dirty="0" smtClean="0"/>
              <a:t> (интеллектуальная собственность); </a:t>
            </a:r>
            <a:r>
              <a:rPr lang="ru-RU" b="1" dirty="0" smtClean="0"/>
              <a:t>нематериальные блага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129. </a:t>
            </a:r>
            <a:r>
              <a:rPr lang="ru-RU" dirty="0" err="1" smtClean="0"/>
              <a:t>Оборотоспособность</a:t>
            </a:r>
            <a:r>
              <a:rPr lang="ru-RU" dirty="0" smtClean="0"/>
              <a:t> объектов гражданских прав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1. Объекты гражданских прав </a:t>
            </a:r>
            <a:r>
              <a:rPr lang="ru-RU" b="1" dirty="0" smtClean="0"/>
              <a:t>могут свободно отчуждаться или переходить от одного лица к другому </a:t>
            </a:r>
            <a:r>
              <a:rPr lang="ru-RU" dirty="0" smtClean="0"/>
              <a:t>в порядке универсального правопреемства (наследование, реорганизация юридического лица) либо иным способом, если они не изъяты из оборота или не ограничены в обороте.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2. Виды объектов гражданских прав, нахождение которых в обороте не допускается (объекты, </a:t>
            </a:r>
            <a:r>
              <a:rPr lang="ru-RU" b="1" dirty="0" smtClean="0"/>
              <a:t>изъятые из оборота</a:t>
            </a:r>
            <a:r>
              <a:rPr lang="ru-RU" dirty="0" smtClean="0"/>
              <a:t>), должны быть прямо указаны в законе.</a:t>
            </a:r>
          </a:p>
          <a:p>
            <a:pPr algn="ctr">
              <a:buNone/>
            </a:pPr>
            <a:r>
              <a:rPr lang="ru-RU" dirty="0" smtClean="0"/>
              <a:t>Виды объектов гражданских прав, которые могут принадлежать лишь определенным участникам оборота либо нахождение которых в обороте допускается по специальному разрешению (</a:t>
            </a:r>
            <a:r>
              <a:rPr lang="ru-RU" b="1" dirty="0" smtClean="0"/>
              <a:t>объекты, ограниченно </a:t>
            </a:r>
            <a:r>
              <a:rPr lang="ru-RU" b="1" dirty="0" err="1" smtClean="0"/>
              <a:t>оборотоспособные</a:t>
            </a:r>
            <a:r>
              <a:rPr lang="ru-RU" dirty="0" smtClean="0"/>
              <a:t>), определяются в порядке, установленном законом.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130. Недвижимые и движимые вещи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1. К недвижимым вещам (недвижимое имущество, недвижимость) относятся земельные участки, участки недр и все, что прочно связано с землей, то есть объекты, перемещение которых без несоразмерного ущерба их назначению невозможно, в том числе здания, сооружения, объекты незавершенного строительства.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2. Вещи, не относящиеся к недвижимости, включая деньги и ценные бумаги, признаются движимым имуществом. Регистрация прав на движимые вещи не требуется, кроме случаев, указанных в законе.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ФЗ «О государственной регистрации недвижимого имущества и сделок с ним»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133. Неделимые вещи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Вещь, раздел которой в натуре невозможен без изменения ее назначения, признается неделимой.</a:t>
            </a:r>
          </a:p>
          <a:p>
            <a:pPr algn="ctr">
              <a:buNone/>
            </a:pPr>
            <a:r>
              <a:rPr lang="ru-RU" dirty="0" smtClean="0"/>
              <a:t>Особенности выдела доли в праве собственности на неделимую вещь определяются правилами </a:t>
            </a:r>
            <a:r>
              <a:rPr lang="ru-RU" dirty="0" smtClean="0">
                <a:hlinkClick r:id="rId2"/>
              </a:rPr>
              <a:t>статей 252,</a:t>
            </a:r>
            <a:r>
              <a:rPr lang="ru-RU" dirty="0" smtClean="0"/>
              <a:t> </a:t>
            </a:r>
            <a:r>
              <a:rPr lang="ru-RU" dirty="0" smtClean="0">
                <a:hlinkClick r:id="rId3"/>
              </a:rPr>
              <a:t>258</a:t>
            </a:r>
            <a:r>
              <a:rPr lang="ru-RU" dirty="0" smtClean="0"/>
              <a:t> настоящего Кодекса.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Статья 134. Сложные вещи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Если разнородные вещи образуют единое целое, предполагающее использование их по общему назначению, они рассматриваются как одна вещь (сложная вещь).</a:t>
            </a:r>
          </a:p>
          <a:p>
            <a:pPr algn="ctr">
              <a:buNone/>
            </a:pPr>
            <a:r>
              <a:rPr lang="ru-RU" dirty="0" smtClean="0"/>
              <a:t>Действие сделки, заключенной по поводу сложной вещи, распространяется на все ее составные части, если договором не предусмотрено иное.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гражданского права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В гражданском праве применяется </a:t>
            </a:r>
            <a:r>
              <a:rPr lang="ru-RU" b="1" dirty="0" smtClean="0">
                <a:solidFill>
                  <a:srgbClr val="FF0000"/>
                </a:solidFill>
              </a:rPr>
              <a:t>метод юридического равенства сторон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Статья 135. Главная вещь и принадлежность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Вещь, предназначенная для обслуживания другой, главной, вещи и связанная с ней общим назначением (принадлежность), следует судьбе главной вещи, если договором не предусмотрено иное.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136. Плоды, продукция и доходы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Поступления, полученные в результате использования имущества (плоды, продукция, доходы), принадлежат лицу, использующему это имущество на законном основании, если иное не предусмотрено законом, иными правовыми актами или договором об использовании этого имущества.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137. Животные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К животным применяются общие правила об имуществе постольку, поскольку </a:t>
            </a:r>
            <a:r>
              <a:rPr lang="ru-RU" dirty="0" smtClean="0">
                <a:hlinkClick r:id="rId2"/>
              </a:rPr>
              <a:t>законом</a:t>
            </a:r>
            <a:r>
              <a:rPr lang="ru-RU" dirty="0" smtClean="0"/>
              <a:t> или иными правовыми актами не установлено иное.</a:t>
            </a:r>
          </a:p>
          <a:p>
            <a:pPr algn="ctr">
              <a:buNone/>
            </a:pPr>
            <a:r>
              <a:rPr lang="ru-RU" dirty="0" smtClean="0"/>
              <a:t>При осуществлении прав не допускается жестокое обращение с животными, противоречащее принципам гуманности.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Статья 140. Деньги (валюта)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1. Рубль является законным платежным средством, обязательным к приему по нарицательной стоимости на всей территории Российской Федерации.</a:t>
            </a:r>
          </a:p>
          <a:p>
            <a:pPr algn="ctr">
              <a:buNone/>
            </a:pPr>
            <a:r>
              <a:rPr lang="ru-RU" dirty="0" smtClean="0"/>
              <a:t>Платежи на территории Российской Федерации осуществляются путем </a:t>
            </a:r>
            <a:r>
              <a:rPr lang="ru-RU" dirty="0" smtClean="0">
                <a:hlinkClick r:id="rId2"/>
              </a:rPr>
              <a:t>наличных</a:t>
            </a:r>
            <a:r>
              <a:rPr lang="ru-RU" dirty="0" smtClean="0"/>
              <a:t> и безналичных расчетов.</a:t>
            </a:r>
          </a:p>
          <a:p>
            <a:pPr algn="ctr">
              <a:buNone/>
            </a:pPr>
            <a:r>
              <a:rPr lang="ru-RU" dirty="0" smtClean="0"/>
              <a:t>2. Случаи, порядок и условия использования иностранной валюты на территории Российской Федерации определяются </a:t>
            </a:r>
            <a:r>
              <a:rPr lang="ru-RU" dirty="0" smtClean="0">
                <a:hlinkClick r:id="rId3"/>
              </a:rPr>
              <a:t>законом</a:t>
            </a:r>
            <a:r>
              <a:rPr lang="ru-RU" dirty="0" smtClean="0"/>
              <a:t> или в установленном им порядке.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Статья 142. Ценная бумага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1. Ценной бумагой является документ, удостоверяющий с соблюдением установленной формы и обязательных реквизитов имущественные права, осуществление или передача которых возможны только при его предъявлении.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Статья 143. Виды ценных бумаг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К ценным бумагам относятся: государственная облигация, облигация, вексель, чек, депозитный и сберегательный сертификаты, банковская сберегательная книжка на предъявителя, коносамент, акция, приватизационные ценные бумаги и другие документы, которые законами о ценных бумагах или в установленном ими порядке отнесены к числу ценных бумаг.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гражданского права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принцип дозволительной направленности гражданско-правового регулирования</a:t>
            </a:r>
          </a:p>
          <a:p>
            <a:r>
              <a:rPr lang="ru-RU" dirty="0" smtClean="0"/>
              <a:t> принцип равенства правового статуса для всех субъектов гражданского права</a:t>
            </a:r>
          </a:p>
          <a:p>
            <a:r>
              <a:rPr lang="ru-RU" dirty="0" smtClean="0"/>
              <a:t>принцип недопустимости </a:t>
            </a:r>
            <a:r>
              <a:rPr lang="ru-RU" dirty="0" err="1" smtClean="0"/>
              <a:t>произволоьного</a:t>
            </a:r>
            <a:r>
              <a:rPr lang="ru-RU" dirty="0" smtClean="0"/>
              <a:t> вмешательства в частные дела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принцип неприкосновенности собственности</a:t>
            </a:r>
          </a:p>
          <a:p>
            <a:r>
              <a:rPr lang="ru-RU" dirty="0" smtClean="0"/>
              <a:t> принцип свободы договора</a:t>
            </a:r>
          </a:p>
          <a:p>
            <a:r>
              <a:rPr lang="ru-RU" dirty="0" smtClean="0"/>
              <a:t> принцип свободного перемещения товаров, услуг и финансовых средств  на всей территории РФ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Гражданское законодательство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ФКЗ – Конституция</a:t>
            </a:r>
          </a:p>
          <a:p>
            <a:r>
              <a:rPr lang="ru-RU" dirty="0" smtClean="0"/>
              <a:t>ФЗ - Гражданский кодекс, Семейный кодекс, Кодекс морского мореплавания, ФЗ «О защите прав потребителей»…</a:t>
            </a:r>
          </a:p>
          <a:p>
            <a:r>
              <a:rPr lang="ru-RU" dirty="0" smtClean="0"/>
              <a:t>Подзаконные акты: постановления, распоряжения  Правительства, Указы Президента, постановления министерств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Нормы гражданского права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Если норма гражданского права содержит правило, которое участники гражданского оборота могут менять  по своему смотрению, такая норма является </a:t>
            </a:r>
            <a:r>
              <a:rPr lang="ru-RU" b="1" i="1" dirty="0" smtClean="0">
                <a:solidFill>
                  <a:srgbClr val="FF0000"/>
                </a:solidFill>
              </a:rPr>
              <a:t>диспозитивной 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Если норма гражданского права содержит правило, которое участники гражданского оборота не могут менять по своему усмотрению, данная норма является </a:t>
            </a:r>
            <a:r>
              <a:rPr lang="ru-RU" b="1" i="1" dirty="0" smtClean="0">
                <a:solidFill>
                  <a:srgbClr val="FF0000"/>
                </a:solidFill>
              </a:rPr>
              <a:t>императивной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Субъекты гражданских правоотношений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ГК РФ</a:t>
            </a:r>
          </a:p>
          <a:p>
            <a:pPr algn="ctr">
              <a:buNone/>
            </a:pPr>
            <a:r>
              <a:rPr lang="ru-RU" b="1" dirty="0" smtClean="0"/>
              <a:t>Подраздел 2. ЛИЦА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b="1" dirty="0" smtClean="0"/>
              <a:t>Глава 3. ГРАЖДАНЕ (ФИЗИЧЕСКИЕ ЛИЦА)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137</TotalTime>
  <Words>709</Words>
  <Application>Microsoft Office PowerPoint</Application>
  <PresentationFormat>Экран (4:3)</PresentationFormat>
  <Paragraphs>113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Аспект</vt:lpstr>
      <vt:lpstr>Гражданское право</vt:lpstr>
      <vt:lpstr>Предмет гражданского права</vt:lpstr>
      <vt:lpstr>Метод гражданского права</vt:lpstr>
      <vt:lpstr>Принципы гражданского права</vt:lpstr>
      <vt:lpstr>Слайд 5</vt:lpstr>
      <vt:lpstr>Гражданское законодательство</vt:lpstr>
      <vt:lpstr>Нормы гражданского права</vt:lpstr>
      <vt:lpstr>Слайд 8</vt:lpstr>
      <vt:lpstr>Субъекты гражданских правоотношений</vt:lpstr>
      <vt:lpstr>Слайд 10</vt:lpstr>
      <vt:lpstr>Слайд 11</vt:lpstr>
      <vt:lpstr>Глава 4. ЮРИДИЧЕСКИЕ ЛИЦА </vt:lpstr>
      <vt:lpstr>Юридические лица</vt:lpstr>
      <vt:lpstr>Слайд 14</vt:lpstr>
      <vt:lpstr>Слайд 15</vt:lpstr>
      <vt:lpstr>Слайд 16</vt:lpstr>
      <vt:lpstr>Слайд 17</vt:lpstr>
      <vt:lpstr>Слайд 18</vt:lpstr>
      <vt:lpstr>Учреждение</vt:lpstr>
      <vt:lpstr>Слайд 20</vt:lpstr>
      <vt:lpstr>Слайд 21</vt:lpstr>
      <vt:lpstr>Подраздел 3. ОБЪЕКТЫ ГРАЖДАНСКИХ ПРАВ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Гражданское право</dc:title>
  <cp:lastModifiedBy>KocherginaEV</cp:lastModifiedBy>
  <cp:revision>16</cp:revision>
  <dcterms:modified xsi:type="dcterms:W3CDTF">2015-12-04T10:17:13Z</dcterms:modified>
</cp:coreProperties>
</file>