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pPr>
              <a:defRPr/>
            </a:pPr>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pPr>
              <a:defRPr/>
            </a:pPr>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pPr>
              <a:defRPr/>
            </a:pPr>
            <a:fld id="{47BDE5D2-8D64-402B-A3FC-D9D98455CF7E}" type="slidenum">
              <a:rPr lang="ru-RU" smtClean="0"/>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190341B2-FDBC-445A-BAEA-84722D6BAD87}"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6F8D5BBE-9F91-4895-B75E-9AC6CEECEE1E}" type="slidenum">
              <a:rPr lang="ru-RU" smtClean="0"/>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BBB6AE5C-1216-4F46-B0B7-1D2206FE4353}" type="slidenum">
              <a:rPr lang="ru-RU" smtClean="0"/>
              <a:pPr>
                <a:defRPr/>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F15AE01B-A491-4203-9CF6-F745F68F6A78}" type="slidenum">
              <a:rPr lang="ru-RU" smtClean="0"/>
              <a:pPr>
                <a:defRPr/>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a:defRPr/>
            </a:pPr>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pPr>
              <a:defRPr/>
            </a:pPr>
            <a:fld id="{976EB972-D004-4DCB-9BBF-85B223A2B58C}" type="slidenum">
              <a:rPr lang="ru-RU" smtClean="0"/>
              <a:pPr>
                <a:defRPr/>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pPr>
              <a:defRPr/>
            </a:pPr>
            <a:endParaRPr lang="ru-RU"/>
          </a:p>
        </p:txBody>
      </p:sp>
      <p:sp>
        <p:nvSpPr>
          <p:cNvPr id="8" name="Нижний колонтитул 7"/>
          <p:cNvSpPr>
            <a:spLocks noGrp="1"/>
          </p:cNvSpPr>
          <p:nvPr>
            <p:ph type="ftr" sz="quarter" idx="11"/>
          </p:nvPr>
        </p:nvSpPr>
        <p:spPr/>
        <p:txBody>
          <a:bodyPr/>
          <a:lstStyle>
            <a:extLst/>
          </a:lstStyle>
          <a:p>
            <a:pPr>
              <a:defRPr/>
            </a:pPr>
            <a:endParaRPr lang="ru-RU"/>
          </a:p>
        </p:txBody>
      </p:sp>
      <p:sp>
        <p:nvSpPr>
          <p:cNvPr id="9" name="Номер слайда 8"/>
          <p:cNvSpPr>
            <a:spLocks noGrp="1"/>
          </p:cNvSpPr>
          <p:nvPr>
            <p:ph type="sldNum" sz="quarter" idx="12"/>
          </p:nvPr>
        </p:nvSpPr>
        <p:spPr/>
        <p:txBody>
          <a:bodyPr/>
          <a:lstStyle>
            <a:extLst/>
          </a:lstStyle>
          <a:p>
            <a:pPr>
              <a:defRPr/>
            </a:pPr>
            <a:fld id="{719D803C-D249-423E-B48D-5D95D36673EF}" type="slidenum">
              <a:rPr lang="ru-RU" smtClean="0"/>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pPr>
              <a:defRPr/>
            </a:pPr>
            <a:endParaRPr lang="ru-RU"/>
          </a:p>
        </p:txBody>
      </p:sp>
      <p:sp>
        <p:nvSpPr>
          <p:cNvPr id="4" name="Нижний колонтитул 3"/>
          <p:cNvSpPr>
            <a:spLocks noGrp="1"/>
          </p:cNvSpPr>
          <p:nvPr>
            <p:ph type="ftr" sz="quarter" idx="11"/>
          </p:nvPr>
        </p:nvSpPr>
        <p:spPr/>
        <p:txBody>
          <a:bodyPr/>
          <a:lstStyle>
            <a:extLst/>
          </a:lstStyle>
          <a:p>
            <a:pPr>
              <a:defRPr/>
            </a:pPr>
            <a:endParaRPr lang="ru-RU"/>
          </a:p>
        </p:txBody>
      </p:sp>
      <p:sp>
        <p:nvSpPr>
          <p:cNvPr id="5" name="Номер слайда 4"/>
          <p:cNvSpPr>
            <a:spLocks noGrp="1"/>
          </p:cNvSpPr>
          <p:nvPr>
            <p:ph type="sldNum" sz="quarter" idx="12"/>
          </p:nvPr>
        </p:nvSpPr>
        <p:spPr/>
        <p:txBody>
          <a:bodyPr/>
          <a:lstStyle>
            <a:extLst/>
          </a:lstStyle>
          <a:p>
            <a:pPr>
              <a:defRPr/>
            </a:pPr>
            <a:fld id="{BAB00182-F79E-48A4-B0E5-304BD7A87878}" type="slidenum">
              <a:rPr lang="ru-RU" smtClean="0"/>
              <a:pPr>
                <a:defRPr/>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pPr>
              <a:defRPr/>
            </a:pPr>
            <a:endParaRPr lang="ru-RU"/>
          </a:p>
        </p:txBody>
      </p:sp>
      <p:sp>
        <p:nvSpPr>
          <p:cNvPr id="3" name="Нижний колонтитул 2"/>
          <p:cNvSpPr>
            <a:spLocks noGrp="1"/>
          </p:cNvSpPr>
          <p:nvPr>
            <p:ph type="ftr" sz="quarter" idx="11"/>
          </p:nvPr>
        </p:nvSpPr>
        <p:spPr/>
        <p:txBody>
          <a:bodyPr/>
          <a:lstStyle>
            <a:extLst/>
          </a:lstStyle>
          <a:p>
            <a:pPr>
              <a:defRPr/>
            </a:pPr>
            <a:endParaRPr lang="ru-RU"/>
          </a:p>
        </p:txBody>
      </p:sp>
      <p:sp>
        <p:nvSpPr>
          <p:cNvPr id="4" name="Номер слайда 3"/>
          <p:cNvSpPr>
            <a:spLocks noGrp="1"/>
          </p:cNvSpPr>
          <p:nvPr>
            <p:ph type="sldNum" sz="quarter" idx="12"/>
          </p:nvPr>
        </p:nvSpPr>
        <p:spPr/>
        <p:txBody>
          <a:bodyPr/>
          <a:lstStyle>
            <a:extLst/>
          </a:lstStyle>
          <a:p>
            <a:pPr>
              <a:defRPr/>
            </a:pPr>
            <a:fld id="{40F4F268-5A0E-4F7C-907B-1CADAC6BBD3B}"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pPr>
              <a:defRPr/>
            </a:pPr>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pPr>
              <a:defRPr/>
            </a:pPr>
            <a:fld id="{78D6B49D-E476-4BC3-88BB-12A32956D661}" type="slidenum">
              <a:rPr lang="ru-RU" smtClean="0"/>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pPr>
              <a:defRPr/>
            </a:pPr>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pPr>
              <a:defRPr/>
            </a:pPr>
            <a:fld id="{ADDB968C-1391-4716-840D-D96B84BFBB86}" type="slidenum">
              <a:rPr lang="ru-RU" smtClean="0"/>
              <a:pPr>
                <a:defRPr/>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2581CCFC-8EFF-4FF8-B018-2F62DD681CA6}" type="slidenum">
              <a:rPr lang="ru-RU" smtClean="0"/>
              <a:pPr>
                <a:defRPr/>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idx="1"/>
          </p:nvPr>
        </p:nvSpPr>
        <p:spPr/>
        <p:txBody>
          <a:bodyPr>
            <a:normAutofit lnSpcReduction="10000"/>
          </a:bodyPr>
          <a:lstStyle/>
          <a:p>
            <a:pPr eaLnBrk="1" hangingPunct="1">
              <a:lnSpc>
                <a:spcPct val="80000"/>
              </a:lnSpc>
            </a:pPr>
            <a:r>
              <a:rPr lang="ru-RU" sz="2800" smtClean="0"/>
              <a:t>Подраздел 4 ГК РФ</a:t>
            </a:r>
          </a:p>
          <a:p>
            <a:pPr eaLnBrk="1" hangingPunct="1">
              <a:lnSpc>
                <a:spcPct val="80000"/>
              </a:lnSpc>
            </a:pPr>
            <a:r>
              <a:rPr lang="ru-RU" sz="2800" smtClean="0"/>
              <a:t>Сделки – это действия граждан или юридических лиц, направленные на установление, изменение или прекращение гражданских прав и обязанностей.</a:t>
            </a:r>
          </a:p>
          <a:p>
            <a:pPr eaLnBrk="1" hangingPunct="1">
              <a:lnSpc>
                <a:spcPct val="80000"/>
              </a:lnSpc>
            </a:pPr>
            <a:r>
              <a:rPr lang="ru-RU" sz="2800" smtClean="0"/>
              <a:t>Сделки делятся на виды:</a:t>
            </a:r>
          </a:p>
          <a:p>
            <a:pPr eaLnBrk="1" hangingPunct="1">
              <a:lnSpc>
                <a:spcPct val="80000"/>
              </a:lnSpc>
              <a:buFontTx/>
              <a:buNone/>
            </a:pPr>
            <a:r>
              <a:rPr lang="ru-RU" sz="2800" smtClean="0"/>
              <a:t>- одно-, дву- и многосторонние,</a:t>
            </a:r>
          </a:p>
          <a:p>
            <a:pPr eaLnBrk="1" hangingPunct="1">
              <a:lnSpc>
                <a:spcPct val="80000"/>
              </a:lnSpc>
              <a:buFontTx/>
              <a:buNone/>
            </a:pPr>
            <a:r>
              <a:rPr lang="ru-RU" sz="2800" smtClean="0"/>
              <a:t>- возмездные и безвозмездные,</a:t>
            </a:r>
          </a:p>
          <a:p>
            <a:pPr eaLnBrk="1" hangingPunct="1">
              <a:lnSpc>
                <a:spcPct val="80000"/>
              </a:lnSpc>
              <a:buFontTx/>
              <a:buNone/>
            </a:pPr>
            <a:r>
              <a:rPr lang="ru-RU" sz="2800" smtClean="0"/>
              <a:t>- реальные и консенсуальные,</a:t>
            </a:r>
          </a:p>
          <a:p>
            <a:pPr eaLnBrk="1" hangingPunct="1">
              <a:lnSpc>
                <a:spcPct val="80000"/>
              </a:lnSpc>
              <a:buFontTx/>
              <a:buNone/>
            </a:pPr>
            <a:r>
              <a:rPr lang="ru-RU" sz="2800" smtClean="0"/>
              <a:t>- срочные и бессрочные,</a:t>
            </a:r>
          </a:p>
          <a:p>
            <a:pPr eaLnBrk="1" hangingPunct="1">
              <a:lnSpc>
                <a:spcPct val="80000"/>
              </a:lnSpc>
              <a:buFontTx/>
              <a:buNone/>
            </a:pPr>
            <a:r>
              <a:rPr lang="ru-RU" sz="2800" smtClean="0"/>
              <a:t>- действительные и недействительные </a:t>
            </a:r>
          </a:p>
        </p:txBody>
      </p:sp>
      <p:sp>
        <p:nvSpPr>
          <p:cNvPr id="2050" name="Rectangle 2"/>
          <p:cNvSpPr>
            <a:spLocks noGrp="1" noChangeArrowheads="1"/>
          </p:cNvSpPr>
          <p:nvPr>
            <p:ph type="title"/>
          </p:nvPr>
        </p:nvSpPr>
        <p:spPr/>
        <p:txBody>
          <a:bodyPr/>
          <a:lstStyle/>
          <a:p>
            <a:pPr eaLnBrk="1" hangingPunct="1"/>
            <a:r>
              <a:rPr lang="ru-RU" smtClean="0"/>
              <a:t>Сделки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57200" y="609600"/>
            <a:ext cx="8229600" cy="5516563"/>
          </a:xfrm>
        </p:spPr>
        <p:txBody>
          <a:bodyPr/>
          <a:lstStyle/>
          <a:p>
            <a:pPr algn="ctr" eaLnBrk="1" hangingPunct="1">
              <a:lnSpc>
                <a:spcPct val="80000"/>
              </a:lnSpc>
              <a:buFontTx/>
              <a:buNone/>
            </a:pPr>
            <a:r>
              <a:rPr lang="ru-RU" sz="2800" smtClean="0"/>
              <a:t>Статья 422. Договор и закон</a:t>
            </a:r>
          </a:p>
          <a:p>
            <a:pPr algn="ctr" eaLnBrk="1" hangingPunct="1">
              <a:lnSpc>
                <a:spcPct val="80000"/>
              </a:lnSpc>
              <a:buFontTx/>
              <a:buNone/>
            </a:pPr>
            <a:r>
              <a:rPr lang="ru-RU" sz="2800" smtClean="0"/>
              <a:t>1. Договор </a:t>
            </a:r>
            <a:r>
              <a:rPr lang="ru-RU" sz="2800" b="1" smtClean="0"/>
              <a:t>должен соответствовать обязательным для сторон правилам</a:t>
            </a:r>
            <a:r>
              <a:rPr lang="ru-RU" sz="2800" smtClean="0"/>
              <a:t>, установленным законом и иными правовыми актами </a:t>
            </a:r>
            <a:r>
              <a:rPr lang="ru-RU" sz="2800" b="1" smtClean="0"/>
              <a:t>(императивным нормам</a:t>
            </a:r>
            <a:r>
              <a:rPr lang="ru-RU" sz="2800" smtClean="0"/>
              <a:t>), действующим в момент его заключения.</a:t>
            </a:r>
          </a:p>
          <a:p>
            <a:pPr algn="ctr" eaLnBrk="1" hangingPunct="1">
              <a:lnSpc>
                <a:spcPct val="80000"/>
              </a:lnSpc>
              <a:buFontTx/>
              <a:buNone/>
            </a:pPr>
            <a:r>
              <a:rPr lang="ru-RU" sz="2800" smtClean="0"/>
              <a:t>2. Если после заключения договора принят закон, устанавливающий обязательные для сторон правила иные, чем те, которые действовали при заключении договора, условия заключенного договора сохраняют силу, кроме случаев, когда в законе установлено, что его действие распространяется на отношения, возникшие из ранее заключенных договоров.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57200" y="838200"/>
            <a:ext cx="8229600" cy="5287963"/>
          </a:xfrm>
        </p:spPr>
        <p:txBody>
          <a:bodyPr/>
          <a:lstStyle/>
          <a:p>
            <a:pPr algn="ctr" eaLnBrk="1" hangingPunct="1">
              <a:lnSpc>
                <a:spcPct val="90000"/>
              </a:lnSpc>
              <a:buFontTx/>
              <a:buNone/>
            </a:pPr>
            <a:r>
              <a:rPr lang="ru-RU" smtClean="0"/>
              <a:t>Статья 423. Возмездный и безвозмездный договоры</a:t>
            </a:r>
          </a:p>
          <a:p>
            <a:pPr algn="ctr" eaLnBrk="1" hangingPunct="1">
              <a:lnSpc>
                <a:spcPct val="90000"/>
              </a:lnSpc>
              <a:buFontTx/>
              <a:buNone/>
            </a:pPr>
            <a:r>
              <a:rPr lang="ru-RU" smtClean="0"/>
              <a:t>1. Договор, по которому сторона должна получить плату или иное встречное предоставление за исполнение своих обязанностей, является </a:t>
            </a:r>
            <a:r>
              <a:rPr lang="ru-RU" b="1" smtClean="0"/>
              <a:t>возмездным</a:t>
            </a:r>
            <a:r>
              <a:rPr lang="ru-RU" smtClean="0"/>
              <a:t>.</a:t>
            </a:r>
          </a:p>
          <a:p>
            <a:pPr algn="ctr" eaLnBrk="1" hangingPunct="1">
              <a:lnSpc>
                <a:spcPct val="90000"/>
              </a:lnSpc>
              <a:buFontTx/>
              <a:buNone/>
            </a:pPr>
            <a:r>
              <a:rPr lang="ru-RU" smtClean="0"/>
              <a:t>2. </a:t>
            </a:r>
            <a:r>
              <a:rPr lang="ru-RU" b="1" smtClean="0"/>
              <a:t>Безвозмездным</a:t>
            </a:r>
            <a:r>
              <a:rPr lang="ru-RU" smtClean="0"/>
              <a:t> признается договор, по которому одна сторона обязуется предоставить что-либо другой стороне без получения от нее платы или иного встречного предоставления.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457200" y="914400"/>
            <a:ext cx="8229600" cy="5211763"/>
          </a:xfrm>
        </p:spPr>
        <p:txBody>
          <a:bodyPr/>
          <a:lstStyle/>
          <a:p>
            <a:pPr algn="ctr" eaLnBrk="1" hangingPunct="1">
              <a:buFontTx/>
              <a:buNone/>
            </a:pPr>
            <a:r>
              <a:rPr lang="ru-RU" smtClean="0"/>
              <a:t>Статья 425. Действие договора</a:t>
            </a:r>
            <a:endParaRPr lang="ru-RU" b="1" smtClean="0"/>
          </a:p>
          <a:p>
            <a:pPr algn="ctr" eaLnBrk="1" hangingPunct="1">
              <a:buFontTx/>
              <a:buNone/>
            </a:pPr>
            <a:r>
              <a:rPr lang="ru-RU" b="1" smtClean="0"/>
              <a:t> Договор вступает в силу и становится обязательным для сторон с момента его заключения.</a:t>
            </a:r>
            <a:endParaRPr lang="ru-RU" smtClean="0"/>
          </a:p>
          <a:p>
            <a:pPr algn="ctr" eaLnBrk="1" hangingPunct="1">
              <a:buFontTx/>
              <a:buNone/>
            </a:pPr>
            <a:r>
              <a:rPr lang="ru-RU" smtClean="0"/>
              <a:t> Стороны </a:t>
            </a:r>
            <a:r>
              <a:rPr lang="ru-RU" b="1" smtClean="0"/>
              <a:t>вправе </a:t>
            </a:r>
            <a:r>
              <a:rPr lang="ru-RU" smtClean="0"/>
              <a:t>установить, что условия заключенного ими договора применяются к их отношениям, возникшим </a:t>
            </a:r>
            <a:r>
              <a:rPr lang="ru-RU" b="1" smtClean="0"/>
              <a:t>до заключения договора.</a:t>
            </a:r>
            <a:r>
              <a:rPr lang="ru-RU"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152400" y="381000"/>
            <a:ext cx="8534400" cy="6477000"/>
          </a:xfrm>
        </p:spPr>
        <p:txBody>
          <a:bodyPr>
            <a:normAutofit lnSpcReduction="10000"/>
          </a:bodyPr>
          <a:lstStyle/>
          <a:p>
            <a:pPr algn="ctr" eaLnBrk="1" hangingPunct="1">
              <a:lnSpc>
                <a:spcPct val="90000"/>
              </a:lnSpc>
              <a:buFontTx/>
              <a:buNone/>
            </a:pPr>
            <a:r>
              <a:rPr lang="ru-RU" sz="2400" smtClean="0"/>
              <a:t>Статья 428. Договор присоединения</a:t>
            </a:r>
          </a:p>
          <a:p>
            <a:pPr algn="ctr" eaLnBrk="1" hangingPunct="1">
              <a:lnSpc>
                <a:spcPct val="90000"/>
              </a:lnSpc>
              <a:buFontTx/>
              <a:buNone/>
            </a:pPr>
            <a:r>
              <a:rPr lang="ru-RU" sz="2400" smtClean="0"/>
              <a:t> Договором присоединения признается договор, условия которого определены одной из сторон в формулярах или иных стандартных формах и могли быть приняты другой стороной не иначе как путем присоединения к предложенному договору в целом.</a:t>
            </a:r>
          </a:p>
          <a:p>
            <a:pPr algn="ctr" eaLnBrk="1" hangingPunct="1">
              <a:lnSpc>
                <a:spcPct val="90000"/>
              </a:lnSpc>
              <a:buFontTx/>
              <a:buNone/>
            </a:pPr>
            <a:r>
              <a:rPr lang="ru-RU" sz="2400" smtClean="0"/>
              <a:t> Присоединившаяся к договору сторона вправе потребовать расторжения или изменения договора, если договор присоединения хотя и не противоречит закону и иным правовым актам, но лишает эту сторону прав, обычно предоставляемых по договорам такого вида, исключает или ограничивает ответственность другой стороны за нарушение обязательств либо содержит другие явно обременительные для присоединившейся стороны условия, которые она исходя из своих разумно понимаемых интересов не приняла бы при наличии у нее возможности участвовать в определении условий договора.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57200" y="533400"/>
            <a:ext cx="8229600" cy="5592763"/>
          </a:xfrm>
        </p:spPr>
        <p:txBody>
          <a:bodyPr/>
          <a:lstStyle/>
          <a:p>
            <a:pPr algn="ctr" eaLnBrk="1" hangingPunct="1">
              <a:lnSpc>
                <a:spcPct val="80000"/>
              </a:lnSpc>
              <a:buFontTx/>
              <a:buNone/>
            </a:pPr>
            <a:r>
              <a:rPr lang="ru-RU" sz="2800" smtClean="0"/>
              <a:t>Статья 450. Основания изменения и расторжения договора</a:t>
            </a:r>
          </a:p>
          <a:p>
            <a:pPr algn="ctr" eaLnBrk="1" hangingPunct="1">
              <a:lnSpc>
                <a:spcPct val="80000"/>
              </a:lnSpc>
              <a:buFontTx/>
              <a:buNone/>
            </a:pPr>
            <a:r>
              <a:rPr lang="ru-RU" sz="2800" smtClean="0"/>
              <a:t>   1. Изменение и расторжение договора возможны по соглашению сторон, если иное не предусмотрено настоящим Кодексом, другими законами или договором.</a:t>
            </a:r>
          </a:p>
          <a:p>
            <a:pPr algn="ctr" eaLnBrk="1" hangingPunct="1">
              <a:lnSpc>
                <a:spcPct val="80000"/>
              </a:lnSpc>
              <a:buFontTx/>
              <a:buNone/>
            </a:pPr>
            <a:r>
              <a:rPr lang="ru-RU" sz="2800" smtClean="0"/>
              <a:t>    2. По требованию одной из сторон договор может быть изменен или расторгнут по решению суда только:</a:t>
            </a:r>
          </a:p>
          <a:p>
            <a:pPr algn="ctr" eaLnBrk="1" hangingPunct="1">
              <a:lnSpc>
                <a:spcPct val="80000"/>
              </a:lnSpc>
              <a:buFontTx/>
              <a:buNone/>
            </a:pPr>
            <a:r>
              <a:rPr lang="ru-RU" sz="2800" smtClean="0"/>
              <a:t>      1) при существенном нарушении договора другой стороной;</a:t>
            </a:r>
          </a:p>
          <a:p>
            <a:pPr algn="ctr" eaLnBrk="1" hangingPunct="1">
              <a:lnSpc>
                <a:spcPct val="80000"/>
              </a:lnSpc>
              <a:buFontTx/>
              <a:buNone/>
            </a:pPr>
            <a:r>
              <a:rPr lang="ru-RU" sz="2800" smtClean="0"/>
              <a:t>      2) в иных случаях, предусмотренных настоящим Кодексом, другими законами или договором.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457200" y="609600"/>
            <a:ext cx="8229600" cy="5516563"/>
          </a:xfrm>
        </p:spPr>
        <p:txBody>
          <a:bodyPr/>
          <a:lstStyle/>
          <a:p>
            <a:pPr algn="ctr" eaLnBrk="1" hangingPunct="1">
              <a:buFontTx/>
              <a:buNone/>
            </a:pPr>
            <a:r>
              <a:rPr lang="ru-RU" sz="2800" b="1" smtClean="0"/>
              <a:t>Существенным</a:t>
            </a:r>
            <a:r>
              <a:rPr lang="ru-RU" sz="2800" smtClean="0"/>
              <a:t> признается нарушение договора одной из сторон, которое влечет для другой стороны такой ущерб, что она в значительной степени лишается того, на что была вправе рассчитывать при заключении договора.</a:t>
            </a:r>
          </a:p>
          <a:p>
            <a:pPr algn="ctr" eaLnBrk="1" hangingPunct="1">
              <a:buFontTx/>
              <a:buNone/>
            </a:pPr>
            <a:r>
              <a:rPr lang="ru-RU" sz="2800" smtClean="0"/>
              <a:t>3. В случае одностороннего отказа от исполнения договора полностью или частично, когда такой отказ допускается законом или соглашением сторон, договор считается соответственно расторгнутым или измененным.</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685800"/>
            <a:ext cx="8229600" cy="5791200"/>
          </a:xfrm>
        </p:spPr>
        <p:txBody>
          <a:bodyPr>
            <a:normAutofit lnSpcReduction="10000"/>
          </a:bodyPr>
          <a:lstStyle/>
          <a:p>
            <a:pPr algn="ctr" eaLnBrk="1" hangingPunct="1">
              <a:lnSpc>
                <a:spcPct val="80000"/>
              </a:lnSpc>
              <a:buFontTx/>
              <a:buNone/>
            </a:pPr>
            <a:r>
              <a:rPr lang="ru-RU" sz="2800" smtClean="0"/>
              <a:t>Статья 452. Порядок изменения и расторжения договора</a:t>
            </a:r>
          </a:p>
          <a:p>
            <a:pPr algn="ctr" eaLnBrk="1" hangingPunct="1">
              <a:lnSpc>
                <a:spcPct val="80000"/>
              </a:lnSpc>
              <a:buFontTx/>
              <a:buNone/>
            </a:pPr>
            <a:r>
              <a:rPr lang="ru-RU" sz="2800" smtClean="0"/>
              <a:t>   1. Соглашение об изменении или о расторжении договора совершается в той же форме, что и договор, если из закона, иных правовых актов, договора или обычаев делового оборота не вытекает иное.</a:t>
            </a:r>
          </a:p>
          <a:p>
            <a:pPr algn="ctr" eaLnBrk="1" hangingPunct="1">
              <a:lnSpc>
                <a:spcPct val="80000"/>
              </a:lnSpc>
              <a:buFontTx/>
              <a:buNone/>
            </a:pPr>
            <a:r>
              <a:rPr lang="ru-RU" sz="2800" smtClean="0"/>
              <a:t>   2. Требование об изменении или о расторжении договора может быть заявлено стороной в суд только после получения отказа другой стороны на предложение изменить или расторгнуть договор либо неполучения ответа в срок, указанный в предложении или установленный законом либо договором, а при его отсутствии - в тридцатидневный срок.</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Содержимое 2"/>
          <p:cNvSpPr>
            <a:spLocks noGrp="1"/>
          </p:cNvSpPr>
          <p:nvPr>
            <p:ph idx="1"/>
          </p:nvPr>
        </p:nvSpPr>
        <p:spPr>
          <a:xfrm>
            <a:off x="457200" y="304800"/>
            <a:ext cx="8229600" cy="5821363"/>
          </a:xfrm>
        </p:spPr>
        <p:txBody>
          <a:bodyPr/>
          <a:lstStyle/>
          <a:p>
            <a:pPr algn="ctr">
              <a:buFontTx/>
              <a:buNone/>
            </a:pPr>
            <a:r>
              <a:rPr lang="ru-RU" smtClean="0"/>
              <a:t>Статья 182. Представительство </a:t>
            </a:r>
          </a:p>
          <a:p>
            <a:pPr algn="ctr">
              <a:buFontTx/>
              <a:buNone/>
            </a:pPr>
            <a:r>
              <a:rPr lang="ru-RU" smtClean="0"/>
              <a:t>1. Сделка, совершенная одним лицом (представителем) от имени другого лица (представляемого) в силу полномочия, основанного на доверенности, указании закона либо акте уполномоченного на то государственного органа или органа местного самоуправления, непосредственно создает, изменяет и прекращает гражданские права и обязанности представляемого.</a:t>
            </a:r>
          </a:p>
          <a:p>
            <a:endParaRPr lang="ru-RU"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Содержимое 2"/>
          <p:cNvSpPr>
            <a:spLocks noGrp="1"/>
          </p:cNvSpPr>
          <p:nvPr>
            <p:ph idx="1"/>
          </p:nvPr>
        </p:nvSpPr>
        <p:spPr>
          <a:xfrm>
            <a:off x="457200" y="228600"/>
            <a:ext cx="8229600" cy="5897563"/>
          </a:xfrm>
        </p:spPr>
        <p:txBody>
          <a:bodyPr/>
          <a:lstStyle/>
          <a:p>
            <a:pPr algn="ctr">
              <a:buFontTx/>
              <a:buNone/>
            </a:pPr>
            <a:r>
              <a:rPr lang="ru-RU" smtClean="0"/>
              <a:t>Статья 184. Коммерческое представительство</a:t>
            </a:r>
          </a:p>
          <a:p>
            <a:pPr algn="ctr">
              <a:buFontTx/>
              <a:buNone/>
            </a:pPr>
            <a:r>
              <a:rPr lang="ru-RU" smtClean="0"/>
              <a:t> </a:t>
            </a:r>
          </a:p>
          <a:p>
            <a:pPr algn="ctr">
              <a:buFontTx/>
              <a:buNone/>
            </a:pPr>
            <a:r>
              <a:rPr lang="ru-RU" smtClean="0"/>
              <a:t>1. Коммерческим представителем является лицо, постоянно и самостоятельно представительствующее от имени предпринимателей при заключении ими договоров в сфере предпринимательской деятельности.</a:t>
            </a:r>
          </a:p>
          <a:p>
            <a:endParaRPr lang="ru-RU"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Содержимое 2"/>
          <p:cNvSpPr>
            <a:spLocks noGrp="1"/>
          </p:cNvSpPr>
          <p:nvPr>
            <p:ph idx="1"/>
          </p:nvPr>
        </p:nvSpPr>
        <p:spPr>
          <a:xfrm>
            <a:off x="457200" y="228600"/>
            <a:ext cx="8229600" cy="5897563"/>
          </a:xfrm>
        </p:spPr>
        <p:txBody>
          <a:bodyPr/>
          <a:lstStyle/>
          <a:p>
            <a:pPr algn="ctr">
              <a:buFontTx/>
              <a:buNone/>
            </a:pPr>
            <a:r>
              <a:rPr lang="ru-RU" smtClean="0"/>
              <a:t>Статья 185. Доверенность</a:t>
            </a:r>
          </a:p>
          <a:p>
            <a:pPr algn="ctr">
              <a:buFontTx/>
              <a:buNone/>
            </a:pPr>
            <a:r>
              <a:rPr lang="ru-RU" smtClean="0"/>
              <a:t> </a:t>
            </a:r>
          </a:p>
          <a:p>
            <a:pPr algn="ctr">
              <a:buFontTx/>
              <a:buNone/>
            </a:pPr>
            <a:r>
              <a:rPr lang="ru-RU" smtClean="0"/>
              <a:t>1. Доверенностью признается письменное уполномочие, выдаваемое одним лицом другому лицу для представительства перед третьими лицами. Письменное уполномочие на совершение сделки представителем может быть представлено представляемым непосредственно соответствующему третьему лицу.</a:t>
            </a:r>
          </a:p>
          <a:p>
            <a:endParaRPr lang="ru-RU"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idx="1"/>
          </p:nvPr>
        </p:nvSpPr>
        <p:spPr>
          <a:xfrm>
            <a:off x="457200" y="914400"/>
            <a:ext cx="8229600" cy="5211763"/>
          </a:xfrm>
        </p:spPr>
        <p:txBody>
          <a:bodyPr/>
          <a:lstStyle/>
          <a:p>
            <a:pPr eaLnBrk="1" hangingPunct="1"/>
            <a:r>
              <a:rPr lang="ru-RU" smtClean="0"/>
              <a:t>ГК РФ. Статья 154. Договоры и односторонние сделки</a:t>
            </a:r>
          </a:p>
          <a:p>
            <a:pPr eaLnBrk="1" hangingPunct="1"/>
            <a:r>
              <a:rPr lang="ru-RU" smtClean="0"/>
              <a:t> Сделки могут быть двух- или многосторонними (договоры) и односторонними.</a:t>
            </a:r>
          </a:p>
          <a:p>
            <a:pPr eaLnBrk="1" hangingPunct="1"/>
            <a:r>
              <a:rPr lang="ru-RU" smtClean="0"/>
              <a:t> Для заключения договора необходимо </a:t>
            </a:r>
            <a:r>
              <a:rPr lang="ru-RU" b="1" smtClean="0"/>
              <a:t>выражение согласованной воли</a:t>
            </a:r>
            <a:r>
              <a:rPr lang="ru-RU" smtClean="0"/>
              <a:t> двух сторон (двусторонняя сделка) либо трех или более сторон (многосторонняя сделка).</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Содержимое 2"/>
          <p:cNvSpPr>
            <a:spLocks noGrp="1"/>
          </p:cNvSpPr>
          <p:nvPr>
            <p:ph idx="1"/>
          </p:nvPr>
        </p:nvSpPr>
        <p:spPr>
          <a:xfrm>
            <a:off x="457200" y="304800"/>
            <a:ext cx="8229600" cy="5821363"/>
          </a:xfrm>
        </p:spPr>
        <p:txBody>
          <a:bodyPr>
            <a:normAutofit/>
          </a:bodyPr>
          <a:lstStyle/>
          <a:p>
            <a:pPr algn="ctr">
              <a:buFontTx/>
              <a:buNone/>
            </a:pPr>
            <a:r>
              <a:rPr lang="ru-RU" smtClean="0"/>
              <a:t>5. Доверенность от имени юридического лица выдается за подписью его руководителя или иного лица, уполномоченного на это его учредительными документами, с приложением печати этой организации.</a:t>
            </a:r>
          </a:p>
          <a:p>
            <a:pPr algn="ctr">
              <a:buFontTx/>
              <a:buNone/>
            </a:pPr>
            <a:r>
              <a:rPr lang="ru-RU" smtClean="0"/>
              <a:t>Доверенность от имени юридического лица, основанного на государственной или муниципальной собственности, на получение или выдачу денег и других имущественных ценностей должна быть подписана также главным (старшим) бухгалтером этой организации.</a:t>
            </a:r>
          </a:p>
          <a:p>
            <a:endParaRPr lang="ru-RU"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Содержимое 2"/>
          <p:cNvSpPr>
            <a:spLocks noGrp="1"/>
          </p:cNvSpPr>
          <p:nvPr>
            <p:ph idx="1"/>
          </p:nvPr>
        </p:nvSpPr>
        <p:spPr>
          <a:xfrm>
            <a:off x="457200" y="228600"/>
            <a:ext cx="8229600" cy="5897563"/>
          </a:xfrm>
        </p:spPr>
        <p:txBody>
          <a:bodyPr/>
          <a:lstStyle/>
          <a:p>
            <a:pPr algn="ctr">
              <a:buFontTx/>
              <a:buNone/>
            </a:pPr>
            <a:endParaRPr lang="ru-RU" smtClean="0"/>
          </a:p>
          <a:p>
            <a:pPr algn="ctr">
              <a:buFontTx/>
              <a:buNone/>
            </a:pPr>
            <a:r>
              <a:rPr lang="ru-RU" smtClean="0"/>
              <a:t>Статья 186. Срок доверенности</a:t>
            </a:r>
          </a:p>
          <a:p>
            <a:pPr algn="ctr">
              <a:buFontTx/>
              <a:buNone/>
            </a:pPr>
            <a:r>
              <a:rPr lang="ru-RU" smtClean="0"/>
              <a:t> </a:t>
            </a:r>
          </a:p>
          <a:p>
            <a:pPr algn="ctr">
              <a:buFontTx/>
              <a:buNone/>
            </a:pPr>
            <a:r>
              <a:rPr lang="ru-RU" smtClean="0"/>
              <a:t>1. Срок действия доверенности не может превышать трех лет. Если срок в доверенности не указан, она сохраняет силу в течение года со дня ее совершения</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Содержимое 2"/>
          <p:cNvSpPr>
            <a:spLocks noGrp="1"/>
          </p:cNvSpPr>
          <p:nvPr>
            <p:ph idx="1"/>
          </p:nvPr>
        </p:nvSpPr>
        <p:spPr>
          <a:xfrm>
            <a:off x="457200" y="228600"/>
            <a:ext cx="8229600" cy="5897563"/>
          </a:xfrm>
        </p:spPr>
        <p:txBody>
          <a:bodyPr/>
          <a:lstStyle/>
          <a:p>
            <a:pPr algn="ctr">
              <a:buFontTx/>
              <a:buNone/>
            </a:pPr>
            <a:endParaRPr lang="ru-RU" b="1" smtClean="0"/>
          </a:p>
          <a:p>
            <a:pPr algn="ctr">
              <a:buFontTx/>
              <a:buNone/>
            </a:pPr>
            <a:endParaRPr lang="ru-RU" b="1" smtClean="0"/>
          </a:p>
          <a:p>
            <a:pPr algn="ctr">
              <a:buFontTx/>
              <a:buNone/>
            </a:pPr>
            <a:r>
              <a:rPr lang="ru-RU" b="1" smtClean="0"/>
              <a:t>Подраздел 5. СРОКИ. ИСКОВАЯ ДАВНОСТЬ</a:t>
            </a:r>
          </a:p>
          <a:p>
            <a:pPr algn="ctr">
              <a:buFontTx/>
              <a:buNone/>
            </a:pPr>
            <a:r>
              <a:rPr lang="ru-RU" smtClean="0"/>
              <a:t> </a:t>
            </a:r>
          </a:p>
          <a:p>
            <a:pPr algn="ctr">
              <a:buFontTx/>
              <a:buNone/>
            </a:pPr>
            <a:r>
              <a:rPr lang="ru-RU" b="1" smtClean="0"/>
              <a:t>Глава 11. ИСЧИСЛЕНИЕ СРОКОВ</a:t>
            </a:r>
          </a:p>
          <a:p>
            <a:endParaRPr lang="ru-RU"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Содержимое 2"/>
          <p:cNvSpPr>
            <a:spLocks noGrp="1"/>
          </p:cNvSpPr>
          <p:nvPr>
            <p:ph idx="1"/>
          </p:nvPr>
        </p:nvSpPr>
        <p:spPr>
          <a:xfrm>
            <a:off x="457200" y="228600"/>
            <a:ext cx="8229600" cy="5897563"/>
          </a:xfrm>
        </p:spPr>
        <p:txBody>
          <a:bodyPr/>
          <a:lstStyle/>
          <a:p>
            <a:pPr algn="ctr">
              <a:buFontTx/>
              <a:buNone/>
            </a:pPr>
            <a:r>
              <a:rPr lang="ru-RU" smtClean="0"/>
              <a:t>Статья 190. Определение срока </a:t>
            </a:r>
          </a:p>
          <a:p>
            <a:pPr algn="ctr">
              <a:buFontTx/>
              <a:buNone/>
            </a:pPr>
            <a:r>
              <a:rPr lang="ru-RU" smtClean="0"/>
              <a:t>Установленный законом, иными правовыми актами, сделкой или назначаемый судом срок определяется календарной датой или истечением периода времени, который исчисляется годами, месяцами, неделями, днями или часами.</a:t>
            </a:r>
          </a:p>
          <a:p>
            <a:pPr algn="ctr">
              <a:buFontTx/>
              <a:buNone/>
            </a:pPr>
            <a:r>
              <a:rPr lang="ru-RU" smtClean="0"/>
              <a:t>Срок может определяться также указанием на событие, которое должно неизбежно наступить.</a:t>
            </a:r>
          </a:p>
          <a:p>
            <a:endParaRPr lang="ru-RU"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Содержимое 2"/>
          <p:cNvSpPr>
            <a:spLocks noGrp="1"/>
          </p:cNvSpPr>
          <p:nvPr>
            <p:ph idx="1"/>
          </p:nvPr>
        </p:nvSpPr>
        <p:spPr>
          <a:xfrm>
            <a:off x="457200" y="228600"/>
            <a:ext cx="8229600" cy="5897563"/>
          </a:xfrm>
        </p:spPr>
        <p:txBody>
          <a:bodyPr/>
          <a:lstStyle/>
          <a:p>
            <a:pPr algn="ctr">
              <a:buFontTx/>
              <a:buNone/>
            </a:pPr>
            <a:r>
              <a:rPr lang="ru-RU" smtClean="0"/>
              <a:t>Статья 191. Начало срока, определенного периодом времени</a:t>
            </a:r>
          </a:p>
          <a:p>
            <a:pPr algn="ctr">
              <a:buFontTx/>
              <a:buNone/>
            </a:pPr>
            <a:r>
              <a:rPr lang="ru-RU" smtClean="0"/>
              <a:t> </a:t>
            </a:r>
          </a:p>
          <a:p>
            <a:pPr algn="ctr">
              <a:buFontTx/>
              <a:buNone/>
            </a:pPr>
            <a:r>
              <a:rPr lang="ru-RU" smtClean="0"/>
              <a:t>Течение срока, определенного периодом времени, начинается </a:t>
            </a:r>
            <a:r>
              <a:rPr lang="ru-RU" b="1" smtClean="0"/>
              <a:t>на следующий день</a:t>
            </a:r>
            <a:r>
              <a:rPr lang="ru-RU" smtClean="0"/>
              <a:t> после календарной даты или наступления события, которыми определено его начало.</a:t>
            </a:r>
          </a:p>
          <a:p>
            <a:endParaRPr lang="ru-RU"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Содержимое 2"/>
          <p:cNvSpPr>
            <a:spLocks noGrp="1"/>
          </p:cNvSpPr>
          <p:nvPr>
            <p:ph idx="1"/>
          </p:nvPr>
        </p:nvSpPr>
        <p:spPr>
          <a:xfrm>
            <a:off x="457200" y="304800"/>
            <a:ext cx="8229600" cy="5821363"/>
          </a:xfrm>
        </p:spPr>
        <p:txBody>
          <a:bodyPr/>
          <a:lstStyle/>
          <a:p>
            <a:pPr algn="ctr">
              <a:buFontTx/>
              <a:buNone/>
            </a:pPr>
            <a:r>
              <a:rPr lang="ru-RU" smtClean="0"/>
              <a:t>Статья 192. Окончание срока, определенного периодом времени</a:t>
            </a:r>
          </a:p>
          <a:p>
            <a:pPr algn="ctr">
              <a:buFontTx/>
              <a:buNone/>
            </a:pPr>
            <a:r>
              <a:rPr lang="ru-RU" smtClean="0"/>
              <a:t> </a:t>
            </a:r>
          </a:p>
          <a:p>
            <a:pPr algn="ctr">
              <a:buFontTx/>
              <a:buNone/>
            </a:pPr>
            <a:r>
              <a:rPr lang="ru-RU" smtClean="0"/>
              <a:t>1. Срок, исчисляемый годами, истекает в соответствующие месяц и число последнего года срока.</a:t>
            </a:r>
          </a:p>
          <a:p>
            <a:pPr algn="ctr">
              <a:buFontTx/>
              <a:buNone/>
            </a:pPr>
            <a:r>
              <a:rPr lang="ru-RU" smtClean="0"/>
              <a:t>3. Срок, исчисляемый месяцами, истекает в соответствующее число последнего месяца срока.</a:t>
            </a:r>
          </a:p>
          <a:p>
            <a:endParaRPr lang="ru-RU"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Содержимое 2"/>
          <p:cNvSpPr>
            <a:spLocks noGrp="1"/>
          </p:cNvSpPr>
          <p:nvPr>
            <p:ph idx="1"/>
          </p:nvPr>
        </p:nvSpPr>
        <p:spPr>
          <a:xfrm>
            <a:off x="457200" y="228600"/>
            <a:ext cx="8229600" cy="5897563"/>
          </a:xfrm>
        </p:spPr>
        <p:txBody>
          <a:bodyPr/>
          <a:lstStyle/>
          <a:p>
            <a:pPr algn="ctr">
              <a:buFontTx/>
              <a:buNone/>
            </a:pPr>
            <a:endParaRPr lang="ru-RU" smtClean="0"/>
          </a:p>
          <a:p>
            <a:pPr algn="ctr">
              <a:buFontTx/>
              <a:buNone/>
            </a:pPr>
            <a:r>
              <a:rPr lang="ru-RU" smtClean="0"/>
              <a:t>Статья 193. Окончание срока в нерабочий день</a:t>
            </a:r>
          </a:p>
          <a:p>
            <a:pPr algn="ctr">
              <a:buFontTx/>
              <a:buNone/>
            </a:pPr>
            <a:r>
              <a:rPr lang="ru-RU" smtClean="0"/>
              <a:t> </a:t>
            </a:r>
          </a:p>
          <a:p>
            <a:pPr algn="ctr">
              <a:buFontTx/>
              <a:buNone/>
            </a:pPr>
            <a:r>
              <a:rPr lang="ru-RU" smtClean="0"/>
              <a:t>Если </a:t>
            </a:r>
            <a:r>
              <a:rPr lang="ru-RU" smtClean="0">
                <a:solidFill>
                  <a:srgbClr val="FF0000"/>
                </a:solidFill>
              </a:rPr>
              <a:t>последний день срока </a:t>
            </a:r>
            <a:r>
              <a:rPr lang="ru-RU" smtClean="0"/>
              <a:t>приходится на </a:t>
            </a:r>
            <a:r>
              <a:rPr lang="ru-RU" b="1" smtClean="0"/>
              <a:t>нерабочий день</a:t>
            </a:r>
            <a:r>
              <a:rPr lang="ru-RU" smtClean="0"/>
              <a:t>, </a:t>
            </a:r>
            <a:r>
              <a:rPr lang="ru-RU" smtClean="0">
                <a:solidFill>
                  <a:srgbClr val="FF0000"/>
                </a:solidFill>
              </a:rPr>
              <a:t>днем окончания срока</a:t>
            </a:r>
            <a:r>
              <a:rPr lang="ru-RU" smtClean="0"/>
              <a:t> считается </a:t>
            </a:r>
            <a:r>
              <a:rPr lang="ru-RU" b="1" smtClean="0"/>
              <a:t>ближайший следующий за ним рабочий день</a:t>
            </a:r>
            <a:r>
              <a:rPr lang="ru-RU" smtClean="0"/>
              <a:t>.</a:t>
            </a:r>
          </a:p>
          <a:p>
            <a:endParaRPr lang="ru-RU"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Содержимое 2"/>
          <p:cNvSpPr>
            <a:spLocks noGrp="1"/>
          </p:cNvSpPr>
          <p:nvPr>
            <p:ph idx="1"/>
          </p:nvPr>
        </p:nvSpPr>
        <p:spPr>
          <a:xfrm>
            <a:off x="457200" y="228600"/>
            <a:ext cx="8229600" cy="5897563"/>
          </a:xfrm>
        </p:spPr>
        <p:txBody>
          <a:bodyPr/>
          <a:lstStyle/>
          <a:p>
            <a:pPr algn="ctr">
              <a:buFontTx/>
              <a:buNone/>
            </a:pPr>
            <a:endParaRPr lang="ru-RU" smtClean="0"/>
          </a:p>
          <a:p>
            <a:pPr algn="ctr">
              <a:buFontTx/>
              <a:buNone/>
            </a:pPr>
            <a:r>
              <a:rPr lang="ru-RU" smtClean="0"/>
              <a:t>Статья 194. Порядок совершения действий в последний день срока</a:t>
            </a:r>
          </a:p>
          <a:p>
            <a:pPr algn="ctr">
              <a:buFontTx/>
              <a:buNone/>
            </a:pPr>
            <a:r>
              <a:rPr lang="ru-RU" smtClean="0"/>
              <a:t> </a:t>
            </a:r>
          </a:p>
          <a:p>
            <a:pPr algn="ctr">
              <a:buFontTx/>
              <a:buNone/>
            </a:pPr>
            <a:r>
              <a:rPr lang="ru-RU" smtClean="0"/>
              <a:t>1. Если срок установлен для совершения какого-либо действия, оно может быть выполнено до двадцати четырех часов последнего дня срока.</a:t>
            </a:r>
          </a:p>
          <a:p>
            <a:endParaRPr lang="ru-RU"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Содержимое 2"/>
          <p:cNvSpPr>
            <a:spLocks noGrp="1"/>
          </p:cNvSpPr>
          <p:nvPr>
            <p:ph idx="1"/>
          </p:nvPr>
        </p:nvSpPr>
        <p:spPr>
          <a:xfrm>
            <a:off x="457200" y="381000"/>
            <a:ext cx="8229600" cy="5745163"/>
          </a:xfrm>
        </p:spPr>
        <p:txBody>
          <a:bodyPr/>
          <a:lstStyle/>
          <a:p>
            <a:pPr algn="ctr">
              <a:buFontTx/>
              <a:buNone/>
            </a:pPr>
            <a:r>
              <a:rPr lang="ru-RU" smtClean="0"/>
              <a:t>Однако если это действие должно быть совершено </a:t>
            </a:r>
            <a:r>
              <a:rPr lang="ru-RU" b="1" smtClean="0"/>
              <a:t>в организации</a:t>
            </a:r>
            <a:r>
              <a:rPr lang="ru-RU" smtClean="0"/>
              <a:t>, то срок истекает в тот час, когда в этой организации по установленным правилам прекращаются соответствующие операции.</a:t>
            </a:r>
          </a:p>
          <a:p>
            <a:pPr algn="ctr">
              <a:buFontTx/>
              <a:buNone/>
            </a:pPr>
            <a:r>
              <a:rPr lang="ru-RU" smtClean="0"/>
              <a:t>2. Письменные заявления и извещения, сданные </a:t>
            </a:r>
            <a:r>
              <a:rPr lang="ru-RU" b="1" smtClean="0"/>
              <a:t>в организацию связи </a:t>
            </a:r>
            <a:r>
              <a:rPr lang="ru-RU" smtClean="0"/>
              <a:t>до двадцати четырех часов последнего дня срока, считаются сделанными в срок.</a:t>
            </a:r>
          </a:p>
          <a:p>
            <a:endParaRPr lang="ru-RU"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a:xfrm>
            <a:off x="457200" y="685800"/>
            <a:ext cx="8229600" cy="5440363"/>
          </a:xfrm>
        </p:spPr>
        <p:txBody>
          <a:bodyPr/>
          <a:lstStyle/>
          <a:p>
            <a:pPr eaLnBrk="1" hangingPunct="1"/>
            <a:r>
              <a:rPr lang="ru-RU" smtClean="0"/>
              <a:t>Формы сделок:</a:t>
            </a:r>
          </a:p>
          <a:p>
            <a:pPr eaLnBrk="1" hangingPunct="1"/>
            <a:r>
              <a:rPr lang="ru-RU" smtClean="0"/>
              <a:t>- устные,</a:t>
            </a:r>
          </a:p>
          <a:p>
            <a:pPr eaLnBrk="1" hangingPunct="1"/>
            <a:r>
              <a:rPr lang="ru-RU" smtClean="0"/>
              <a:t>- письменные: простые письменные и нотариально удостоверенные.</a:t>
            </a:r>
          </a:p>
          <a:p>
            <a:pPr eaLnBrk="1" hangingPunct="1"/>
            <a:r>
              <a:rPr lang="ru-RU" smtClean="0"/>
              <a:t>Сделки с недвижимостью требуют государственной регистрации</a:t>
            </a:r>
          </a:p>
          <a:p>
            <a:pPr eaLnBrk="1" hangingPunct="1"/>
            <a:r>
              <a:rPr lang="ru-RU" smtClean="0"/>
              <a:t>См. ФЗ «О государственной регистрации прав на недвижимое имущество и сделок с ним».</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a:xfrm>
            <a:off x="457200" y="533400"/>
            <a:ext cx="8229600" cy="5592763"/>
          </a:xfrm>
        </p:spPr>
        <p:txBody>
          <a:bodyPr/>
          <a:lstStyle/>
          <a:p>
            <a:pPr eaLnBrk="1" hangingPunct="1">
              <a:lnSpc>
                <a:spcPct val="90000"/>
              </a:lnSpc>
            </a:pPr>
            <a:r>
              <a:rPr lang="ru-RU" sz="2800" smtClean="0"/>
              <a:t>ГК РФ. Статья 162. Последствия несоблюдения простой письменной формы сделки</a:t>
            </a:r>
          </a:p>
          <a:p>
            <a:pPr eaLnBrk="1" hangingPunct="1">
              <a:lnSpc>
                <a:spcPct val="90000"/>
              </a:lnSpc>
            </a:pPr>
            <a:r>
              <a:rPr lang="ru-RU" sz="2800" smtClean="0"/>
              <a:t> Несоблюдение простой письменной формы сделки лишает стороны права в случае спора ссылаться в подтверждение сделки и ее условий на свидетельские показания, но не лишает их права приводить письменные и другие доказательства.</a:t>
            </a:r>
          </a:p>
          <a:p>
            <a:pPr eaLnBrk="1" hangingPunct="1">
              <a:lnSpc>
                <a:spcPct val="90000"/>
              </a:lnSpc>
            </a:pPr>
            <a:r>
              <a:rPr lang="ru-RU" sz="2800" smtClean="0"/>
              <a:t>В случаях, прямо указанных в законе или в соглашении сторон, </a:t>
            </a:r>
            <a:r>
              <a:rPr lang="ru-RU" sz="2800" b="1" smtClean="0"/>
              <a:t>несоблюдение</a:t>
            </a:r>
            <a:r>
              <a:rPr lang="ru-RU" sz="2800" smtClean="0"/>
              <a:t> простой письменной формы сделки влечет ее </a:t>
            </a:r>
            <a:r>
              <a:rPr lang="ru-RU" sz="2800" b="1" smtClean="0"/>
              <a:t>недействительность.</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a:xfrm>
            <a:off x="457200" y="609600"/>
            <a:ext cx="8229600" cy="5516563"/>
          </a:xfrm>
        </p:spPr>
        <p:txBody>
          <a:bodyPr/>
          <a:lstStyle/>
          <a:p>
            <a:pPr algn="ctr" eaLnBrk="1" hangingPunct="1">
              <a:buFontTx/>
              <a:buNone/>
            </a:pPr>
            <a:r>
              <a:rPr lang="ru-RU" smtClean="0"/>
              <a:t>Статья 168. Недействительность сделки, не соответствующей закону или иным правовым актам</a:t>
            </a:r>
          </a:p>
          <a:p>
            <a:pPr algn="ctr" eaLnBrk="1" hangingPunct="1">
              <a:buFontTx/>
              <a:buNone/>
            </a:pPr>
            <a:r>
              <a:rPr lang="ru-RU" smtClean="0"/>
              <a:t>Сделка, </a:t>
            </a:r>
            <a:r>
              <a:rPr lang="ru-RU" b="1" smtClean="0"/>
              <a:t>не соответствующая требованиям закона</a:t>
            </a:r>
            <a:r>
              <a:rPr lang="ru-RU" smtClean="0"/>
              <a:t> или иных правовых актов, </a:t>
            </a:r>
            <a:r>
              <a:rPr lang="ru-RU" b="1" smtClean="0"/>
              <a:t>ничтожна</a:t>
            </a:r>
            <a:r>
              <a:rPr lang="ru-RU" smtClean="0"/>
              <a:t>, если закон не устанавливает, что такая сделка оспорима, или не предусматривает иных последствий нарушения.</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457200" y="1447800"/>
            <a:ext cx="8229600" cy="4678363"/>
          </a:xfrm>
        </p:spPr>
        <p:txBody>
          <a:bodyPr/>
          <a:lstStyle/>
          <a:p>
            <a:pPr algn="ctr" eaLnBrk="1" hangingPunct="1">
              <a:lnSpc>
                <a:spcPct val="90000"/>
              </a:lnSpc>
              <a:buFontTx/>
              <a:buNone/>
            </a:pPr>
            <a:r>
              <a:rPr lang="ru-RU" smtClean="0"/>
              <a:t>ГК РФ. Статья 420. Понятие договора</a:t>
            </a:r>
          </a:p>
          <a:p>
            <a:pPr algn="ctr" eaLnBrk="1" hangingPunct="1">
              <a:lnSpc>
                <a:spcPct val="90000"/>
              </a:lnSpc>
              <a:buFontTx/>
              <a:buNone/>
            </a:pPr>
            <a:r>
              <a:rPr lang="ru-RU" smtClean="0"/>
              <a:t>   1. Договором признается </a:t>
            </a:r>
            <a:r>
              <a:rPr lang="ru-RU" b="1" smtClean="0"/>
              <a:t>соглашение</a:t>
            </a:r>
            <a:r>
              <a:rPr lang="ru-RU" smtClean="0"/>
              <a:t> двух или нескольких лиц об </a:t>
            </a:r>
            <a:r>
              <a:rPr lang="ru-RU" b="1" smtClean="0"/>
              <a:t>установлении, изменении или прекращении</a:t>
            </a:r>
            <a:r>
              <a:rPr lang="ru-RU" smtClean="0"/>
              <a:t> гражданских прав и обязанностей.</a:t>
            </a:r>
          </a:p>
          <a:p>
            <a:pPr algn="ctr" eaLnBrk="1" hangingPunct="1">
              <a:lnSpc>
                <a:spcPct val="90000"/>
              </a:lnSpc>
              <a:buFontTx/>
              <a:buNone/>
            </a:pPr>
            <a:r>
              <a:rPr lang="ru-RU" smtClean="0"/>
              <a:t>   2. К договорам применяются правила о двух- и многосторонних сделках, предусмотренные главой 9 настоящего Кодекса. </a:t>
            </a:r>
          </a:p>
        </p:txBody>
      </p:sp>
      <p:sp>
        <p:nvSpPr>
          <p:cNvPr id="7170" name="Rectangle 2"/>
          <p:cNvSpPr>
            <a:spLocks noGrp="1" noChangeArrowheads="1"/>
          </p:cNvSpPr>
          <p:nvPr>
            <p:ph type="title"/>
          </p:nvPr>
        </p:nvSpPr>
        <p:spPr/>
        <p:txBody>
          <a:bodyPr/>
          <a:lstStyle/>
          <a:p>
            <a:pPr eaLnBrk="1" hangingPunct="1"/>
            <a:r>
              <a:rPr lang="ru-RU" smtClean="0"/>
              <a:t>ДОГОВОРЫ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457200" y="914400"/>
            <a:ext cx="8229600" cy="5211763"/>
          </a:xfrm>
        </p:spPr>
        <p:txBody>
          <a:bodyPr/>
          <a:lstStyle/>
          <a:p>
            <a:pPr eaLnBrk="1" hangingPunct="1">
              <a:lnSpc>
                <a:spcPct val="90000"/>
              </a:lnSpc>
              <a:buFontTx/>
              <a:buNone/>
            </a:pPr>
            <a:r>
              <a:rPr lang="ru-RU" sz="2800" smtClean="0"/>
              <a:t>   3. К обязательствам, возникшим из договора, применяются общие </a:t>
            </a:r>
            <a:r>
              <a:rPr lang="ru-RU" sz="2800" b="1" smtClean="0"/>
              <a:t>положения об обязательствах (статьи 307 - 419)</a:t>
            </a:r>
            <a:r>
              <a:rPr lang="ru-RU" sz="2800" smtClean="0"/>
              <a:t>, если иное не предусмотрено правилами настоящей главы и правилами об отдельных видах договоров, содержащимися в настоящем Кодексе.</a:t>
            </a:r>
          </a:p>
          <a:p>
            <a:pPr eaLnBrk="1" hangingPunct="1">
              <a:lnSpc>
                <a:spcPct val="90000"/>
              </a:lnSpc>
              <a:buFontTx/>
              <a:buNone/>
            </a:pPr>
            <a:r>
              <a:rPr lang="ru-RU" sz="2800" smtClean="0"/>
              <a:t>   4. К договорам, заключаемым более чем двумя сторонами, общие положения о договоре применяются, если это не противоречит многостороннему характеру таких договоров.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457200" y="685800"/>
            <a:ext cx="8229600" cy="5440363"/>
          </a:xfrm>
        </p:spPr>
        <p:txBody>
          <a:bodyPr/>
          <a:lstStyle/>
          <a:p>
            <a:pPr algn="ctr" eaLnBrk="1" hangingPunct="1">
              <a:lnSpc>
                <a:spcPct val="90000"/>
              </a:lnSpc>
              <a:buFontTx/>
              <a:buNone/>
            </a:pPr>
            <a:r>
              <a:rPr lang="ru-RU" sz="2800" smtClean="0"/>
              <a:t>Статья 421. Свобода договора</a:t>
            </a:r>
          </a:p>
          <a:p>
            <a:pPr algn="ctr" eaLnBrk="1" hangingPunct="1">
              <a:lnSpc>
                <a:spcPct val="90000"/>
              </a:lnSpc>
              <a:buFontTx/>
              <a:buNone/>
            </a:pPr>
            <a:r>
              <a:rPr lang="ru-RU" sz="2800" smtClean="0"/>
              <a:t> Граждане и юридические лица </a:t>
            </a:r>
            <a:r>
              <a:rPr lang="ru-RU" sz="2800" b="1" smtClean="0"/>
              <a:t>свободны</a:t>
            </a:r>
            <a:r>
              <a:rPr lang="ru-RU" sz="2800" smtClean="0"/>
              <a:t> в заключении договора.</a:t>
            </a:r>
          </a:p>
          <a:p>
            <a:pPr algn="ctr" eaLnBrk="1" hangingPunct="1">
              <a:lnSpc>
                <a:spcPct val="90000"/>
              </a:lnSpc>
              <a:buFontTx/>
              <a:buNone/>
            </a:pPr>
            <a:r>
              <a:rPr lang="ru-RU" sz="2800" smtClean="0"/>
              <a:t>Понуждение к заключению договора не допускается, за исключением случаев, когда обязанность заключить договор предусмотрена настоящим Кодексом, законом или добровольно принятым обязательством.</a:t>
            </a:r>
          </a:p>
          <a:p>
            <a:pPr algn="ctr" eaLnBrk="1" hangingPunct="1">
              <a:lnSpc>
                <a:spcPct val="90000"/>
              </a:lnSpc>
              <a:buFontTx/>
              <a:buNone/>
            </a:pPr>
            <a:r>
              <a:rPr lang="ru-RU" sz="2800" smtClean="0"/>
              <a:t> Стороны могут заключить договор, как </a:t>
            </a:r>
            <a:r>
              <a:rPr lang="ru-RU" sz="2800" b="1" smtClean="0"/>
              <a:t>предусмотренный, так и не предусмотренный законом или иными правовыми актами.</a:t>
            </a:r>
            <a:r>
              <a:rPr lang="ru-RU" sz="280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457200" y="1828800"/>
            <a:ext cx="8229600" cy="4525963"/>
          </a:xfrm>
        </p:spPr>
        <p:txBody>
          <a:bodyPr/>
          <a:lstStyle/>
          <a:p>
            <a:pPr algn="ctr" eaLnBrk="1" hangingPunct="1">
              <a:buFontTx/>
              <a:buNone/>
            </a:pPr>
            <a:r>
              <a:rPr lang="ru-RU" smtClean="0"/>
              <a:t> Условия договора определяются по усмотрению сторон, кроме случаев, когда содержание соответствующего условия предписано законом или иными правовыми актами (статья 422).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TotalTime>
  <Words>1164</Words>
  <Application>Microsoft Office PowerPoint</Application>
  <PresentationFormat>Экран (4:3)</PresentationFormat>
  <Paragraphs>94</Paragraphs>
  <Slides>28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28</vt:i4>
      </vt:variant>
    </vt:vector>
  </HeadingPairs>
  <TitlesOfParts>
    <vt:vector size="31" baseType="lpstr">
      <vt:lpstr>Arial</vt:lpstr>
      <vt:lpstr>Calibri</vt:lpstr>
      <vt:lpstr>Открытая</vt:lpstr>
      <vt:lpstr>Сделки </vt:lpstr>
      <vt:lpstr>Слайд 2</vt:lpstr>
      <vt:lpstr>Слайд 3</vt:lpstr>
      <vt:lpstr>Слайд 4</vt:lpstr>
      <vt:lpstr>Слайд 5</vt:lpstr>
      <vt:lpstr>ДОГОВОРЫ </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Мама</dc:creator>
  <cp:lastModifiedBy>Кочергина</cp:lastModifiedBy>
  <cp:revision>7</cp:revision>
  <cp:lastPrinted>1601-01-01T00:00:00Z</cp:lastPrinted>
  <dcterms:created xsi:type="dcterms:W3CDTF">1601-01-01T00:00:00Z</dcterms:created>
  <dcterms:modified xsi:type="dcterms:W3CDTF">2015-01-31T09:03:49Z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