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3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CD85C432261FA2E38DA80E55F4D59DC173208FF88737E35E7A50755E91A7734CBA8F8644FEE1CA1yAhBF" TargetMode="External"/><Relationship Id="rId2" Type="http://schemas.openxmlformats.org/officeDocument/2006/relationships/hyperlink" Target="consultantplus://offline/ref=4CD85C432261FA2E38DA80E55F4D59DC17310AFC8F7E7E35E7A50755E91A7734CBA8F8644FEF1DA2yAhF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CD85C432261FA2E38DA80E55F4D59DC173208FF88737E35E7A50755E91A7734CBA8F8644FEE19A2yAhC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CD85C432261FA2E38DA80E55F4D59DC17310AFC8F7E7E35E7A50755E91A7734CBA8F8644FEF1DA3yAh1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CD85C432261FA2E38DA80E55F4D59DC1F3200F58A70233FEFFC0B57yEhE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BE62621F31DF5C7E44DC2CB5B14F710EC61A9FC49887650ED092DE2DB4Z1t9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CD85C432261FA2E38DA80E55F4D59DC14390EF8812D2937B6F00950E14A3F2485EDF5654EEDy1hA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CD85C432261FA2E38DA80E55F4D59DC17310AFC8F7E7E35E7A50755E91A7734CBA8F8644FEF1DA7yAhFF" TargetMode="External"/><Relationship Id="rId2" Type="http://schemas.openxmlformats.org/officeDocument/2006/relationships/hyperlink" Target="consultantplus://offline/ref=4CD85C432261FA2E38DA80E55F4D59DC17310AFC8F7E7E35E7A50755E91A7734CBA8F8644FEF1DA6yAh0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CD85C432261FA2E38DA80E55F4D59DC17320AFC83727E35E7A50755E91A7734CBA8F8644FEF1DA0yAhE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Рассмотрение обращений граждан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Лектор Кочергина Елена Викторовна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3</a:t>
            </a:r>
            <a:r>
              <a:rPr lang="ru-RU" b="1" dirty="0" smtClean="0"/>
              <a:t>) заявление </a:t>
            </a:r>
            <a:r>
              <a:rPr lang="ru-RU" dirty="0" smtClean="0"/>
              <a:t>- просьба гражданина о содействии в реализации его конституционных прав и свобод или конституционных прав и свобод других лиц, либо сообщение о нарушении законов и иных нормативных правовых актов, недостатках в работе государственных органов, органов местного самоуправления и должностных лиц, либо критика деятельности указанных органов и должностных лиц;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4</a:t>
            </a:r>
            <a:r>
              <a:rPr lang="ru-RU" b="1" dirty="0" smtClean="0"/>
              <a:t>) жалоба </a:t>
            </a:r>
            <a:r>
              <a:rPr lang="ru-RU" dirty="0" smtClean="0"/>
              <a:t>- просьба гражданина о восстановлении или защите его нарушенных прав, свобод или законных интересов либо прав, свобод или законных интересов других лиц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Статья 5. Права гражданина при рассмотрении обращения</a:t>
            </a:r>
          </a:p>
          <a:p>
            <a:pPr algn="ctr">
              <a:buNone/>
            </a:pPr>
            <a:r>
              <a:rPr lang="ru-RU" b="1" dirty="0" smtClean="0"/>
              <a:t>п</a:t>
            </a:r>
            <a:r>
              <a:rPr lang="ru-RU" dirty="0" smtClean="0"/>
              <a:t>редставлять дополнительные документы и материалы либо обращаться с просьбой об их истребовании, в том числе в электронной форме; </a:t>
            </a:r>
            <a:r>
              <a:rPr lang="ru-RU" b="1" dirty="0" smtClean="0"/>
              <a:t>з</a:t>
            </a:r>
            <a:r>
              <a:rPr lang="ru-RU" dirty="0" smtClean="0"/>
              <a:t>накомиться с документами и материалами, касающимися рассмотрения обращения; </a:t>
            </a:r>
          </a:p>
          <a:p>
            <a:pPr algn="ctr">
              <a:buNone/>
            </a:pPr>
            <a:r>
              <a:rPr lang="ru-RU" b="1" dirty="0" smtClean="0"/>
              <a:t>п</a:t>
            </a:r>
            <a:r>
              <a:rPr lang="ru-RU" dirty="0" smtClean="0"/>
              <a:t>олучать письменный ответ; </a:t>
            </a:r>
            <a:r>
              <a:rPr lang="ru-RU" b="1" dirty="0" smtClean="0"/>
              <a:t>о</a:t>
            </a:r>
            <a:r>
              <a:rPr lang="ru-RU" dirty="0" smtClean="0"/>
              <a:t>бращаться с жалобой на принятое по обращению решение; </a:t>
            </a:r>
            <a:r>
              <a:rPr lang="ru-RU" b="1" dirty="0" smtClean="0"/>
              <a:t>о</a:t>
            </a:r>
            <a:r>
              <a:rPr lang="ru-RU" dirty="0" smtClean="0"/>
              <a:t>бращаться с заявлением о прекращении рассмотрения обращения.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8. Направление и регистрация письменного обращения</a:t>
            </a:r>
          </a:p>
          <a:p>
            <a:pPr algn="ctr">
              <a:buNone/>
            </a:pPr>
            <a:r>
              <a:rPr lang="ru-RU" dirty="0" smtClean="0"/>
              <a:t> Письменное обращение подлежит обязательной регистрации </a:t>
            </a:r>
            <a:r>
              <a:rPr lang="ru-RU" b="1" dirty="0" smtClean="0"/>
              <a:t>в течение трех дней</a:t>
            </a:r>
            <a:r>
              <a:rPr lang="ru-RU" dirty="0" smtClean="0"/>
              <a:t> с момента поступления в государственный орган, орган местного самоуправления или должностному лицу.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3. Письменное обращение, содержащее вопросы, решение которых не входит в компетенцию данных государственного органа, органа местного самоуправления или должностного лица, </a:t>
            </a:r>
            <a:r>
              <a:rPr lang="ru-RU" b="1" dirty="0" smtClean="0"/>
              <a:t>направляется в течение семи дней</a:t>
            </a:r>
            <a:r>
              <a:rPr lang="ru-RU" dirty="0" smtClean="0"/>
              <a:t> </a:t>
            </a:r>
            <a:r>
              <a:rPr lang="ru-RU" b="1" dirty="0" smtClean="0"/>
              <a:t>со дня регистрации </a:t>
            </a:r>
            <a:r>
              <a:rPr lang="ru-RU" b="1" i="1" dirty="0" smtClean="0"/>
              <a:t>в соответствующий орган или соответствующему должностному лицу</a:t>
            </a:r>
            <a:r>
              <a:rPr lang="ru-RU" dirty="0" smtClean="0"/>
              <a:t>, в компетенцию которых входит решение поставленных в обращении вопросов, с уведомлением гражданина, направившего обращение, о переадресации обращения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6. Запрещается направлять жалобу на рассмотрение в государственный орган, орган местного самоуправления или должностному лицу, решение или действие (бездействие) которых обжалуется.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7. В случае, если в соответствии с запретом, предусмотренным </a:t>
            </a:r>
            <a:r>
              <a:rPr lang="ru-RU" dirty="0" smtClean="0">
                <a:hlinkClick r:id="rId2"/>
              </a:rPr>
              <a:t>частью 6</a:t>
            </a:r>
            <a:r>
              <a:rPr lang="ru-RU" dirty="0" smtClean="0"/>
              <a:t> настоящей статьи, невозможно направление жалобы на рассмотрение в государственный орган, орган местного самоуправления или должностному лицу, в компетенцию которых входит решение поставленных в обращении вопросов, жалоба возвращается гражданину с разъяснением его права обжаловать соответствующие решение или действие (бездействие) в установленном </a:t>
            </a:r>
            <a:r>
              <a:rPr lang="ru-RU" dirty="0" smtClean="0">
                <a:hlinkClick r:id="rId3"/>
              </a:rPr>
              <a:t>порядке</a:t>
            </a:r>
            <a:r>
              <a:rPr lang="ru-RU" dirty="0" smtClean="0"/>
              <a:t> в суд.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10. Рассмотрение обращения</a:t>
            </a:r>
          </a:p>
          <a:p>
            <a:pPr algn="ctr">
              <a:buNone/>
            </a:pPr>
            <a:r>
              <a:rPr lang="ru-RU" dirty="0" smtClean="0"/>
              <a:t>запрашивает, в том числе в электронной форме, необходимые для рассмотрения обращения документы и материалы в других государственных органах, органах местного самоуправления и у иных должностных лиц, </a:t>
            </a:r>
            <a:r>
              <a:rPr lang="ru-RU" b="1" i="1" dirty="0" smtClean="0"/>
              <a:t>за исключением судов, органов дознания и органов предварительного следствия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принимает меры, направленные на восстановление или защиту нарушенных прав, свобод и законных интересов гражданина;</a:t>
            </a:r>
          </a:p>
          <a:p>
            <a:pPr algn="ctr">
              <a:buNone/>
            </a:pPr>
            <a:r>
              <a:rPr lang="ru-RU" dirty="0" smtClean="0"/>
              <a:t> дает письменный ответ по существу поставленных в обращении вопросов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Ответ на обращение </a:t>
            </a:r>
            <a:r>
              <a:rPr lang="ru-RU" b="1" dirty="0" smtClean="0"/>
              <a:t>подписывается </a:t>
            </a:r>
            <a:r>
              <a:rPr lang="ru-RU" dirty="0" smtClean="0"/>
              <a:t>руководителем государственного органа или органа местного самоуправления, </a:t>
            </a:r>
            <a:r>
              <a:rPr lang="ru-RU" b="1" dirty="0" smtClean="0"/>
              <a:t>должностным лицом </a:t>
            </a:r>
            <a:r>
              <a:rPr lang="ru-RU" dirty="0" smtClean="0"/>
              <a:t>либо уполномоченным на то лицом.</a:t>
            </a:r>
          </a:p>
          <a:p>
            <a:pPr algn="ctr">
              <a:buNone/>
            </a:pPr>
            <a:r>
              <a:rPr lang="ru-RU" dirty="0" smtClean="0"/>
              <a:t>Ответ на обращение, поступившее в государственный орган, орган местного самоуправления или должностному лицу </a:t>
            </a:r>
            <a:r>
              <a:rPr lang="ru-RU" b="1" dirty="0" smtClean="0"/>
              <a:t>в форме электронного документа</a:t>
            </a:r>
            <a:r>
              <a:rPr lang="ru-RU" dirty="0" smtClean="0"/>
              <a:t>, направляется в форме электронного документа по адресу электронной почты, указанному в обращении, или в письменной форме по почтовому адресу, указанному в обращении.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2 мая 2006 года N 59-ФЗ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РОССИЙСКАЯ ФЕДЕРАЦИЯ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ФЕДЕРАЛЬНЫЙ ЗАКОН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О ПОРЯДКЕ РАССМОТРЕНИЯ ОБРАЩЕНИЙ</a:t>
            </a:r>
          </a:p>
          <a:p>
            <a:pPr algn="ctr">
              <a:buNone/>
            </a:pPr>
            <a:r>
              <a:rPr lang="ru-RU" b="1" dirty="0" smtClean="0"/>
              <a:t>ГРАЖДАН РОССИЙСКОЙ ФЕДЕРАЦИИ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11. Порядок рассмотрения отдельных обращений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В случае, </a:t>
            </a:r>
            <a:r>
              <a:rPr lang="ru-RU" b="1" dirty="0" smtClean="0"/>
              <a:t>если в письменном обращении не указаны фамилия гражданина</a:t>
            </a:r>
            <a:r>
              <a:rPr lang="ru-RU" dirty="0" smtClean="0"/>
              <a:t>, направившего обращение, </a:t>
            </a:r>
            <a:r>
              <a:rPr lang="ru-RU" b="1" dirty="0" smtClean="0"/>
              <a:t>и почтовый адрес</a:t>
            </a:r>
            <a:r>
              <a:rPr lang="ru-RU" dirty="0" smtClean="0"/>
              <a:t>, по которому должен быть направлен ответ</a:t>
            </a:r>
            <a:r>
              <a:rPr lang="ru-RU" b="1" dirty="0" smtClean="0"/>
              <a:t>, ответ на обращение не дается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Обращение, </a:t>
            </a:r>
            <a:r>
              <a:rPr lang="ru-RU" b="1" dirty="0" smtClean="0"/>
              <a:t>в котором обжалуется судебное решение, в течение семи дней со дня регистрации возвращается гражданину</a:t>
            </a:r>
            <a:r>
              <a:rPr lang="ru-RU" dirty="0" smtClean="0"/>
              <a:t>, направившему обращение, с разъяснением </a:t>
            </a:r>
            <a:r>
              <a:rPr lang="ru-RU" dirty="0" smtClean="0">
                <a:hlinkClick r:id="rId2"/>
              </a:rPr>
              <a:t>порядка</a:t>
            </a:r>
            <a:r>
              <a:rPr lang="ru-RU" dirty="0" smtClean="0"/>
              <a:t> обжалования данного судебного решения.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3. Государственный орган, орган местного самоуправления или должностное лицо при получении письменного обращения, в котором содержатся нецензурные либо оскорбительные выражения, угрозы жизни, здоровью и имуществу должностного лица, а также членов его семьи, вправе оставить обращение без ответа по существу поставленных в нем вопросов и сообщить гражданину, направившему обращение, о недопустимости злоупотребления правом.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4. В случае, </a:t>
            </a:r>
            <a:r>
              <a:rPr lang="ru-RU" b="1" dirty="0" smtClean="0"/>
              <a:t>если текст письменного обращения не поддается прочтению, ответ на обращение не дается</a:t>
            </a:r>
            <a:r>
              <a:rPr lang="ru-RU" dirty="0" smtClean="0"/>
              <a:t> и оно не подлежит направлению на рассмотрение в государственный орган, орган местного самоуправления или должностному лицу в соответствии с их компетенцией, о чем в течение семи дней со дня регистрации обращения сообщается гражданину, направившему обращение, если его фамилия и почтовый адрес поддаются прочтению.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12. Сроки рассмотрения письменного обращения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</a:t>
            </a:r>
            <a:r>
              <a:rPr lang="ru-RU" b="1" dirty="0" smtClean="0"/>
              <a:t>. Письменное обращение</a:t>
            </a:r>
            <a:r>
              <a:rPr lang="ru-RU" dirty="0" smtClean="0"/>
              <a:t>, поступившее в государственный орган, орган местного самоуправления или должностному лицу в соответствии с их компетенцией, </a:t>
            </a:r>
            <a:r>
              <a:rPr lang="ru-RU" b="1" dirty="0" smtClean="0"/>
              <a:t>рассматривается в течение 30 дней со дня регистрации письменного обращения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2. В исключительных случаях, а также в случае направления запроса, предусмотренного частью 2 </a:t>
            </a:r>
            <a:r>
              <a:rPr lang="ru-RU" dirty="0" smtClean="0">
                <a:hlinkClick r:id="rId2"/>
              </a:rPr>
              <a:t>статьи 10</a:t>
            </a:r>
            <a:r>
              <a:rPr lang="ru-RU" dirty="0" smtClean="0"/>
              <a:t> настоящего Федерального закона, руководитель государственного органа или органа местного самоуправления, должностное лицо либо уполномоченное на то лицо вправе </a:t>
            </a:r>
            <a:r>
              <a:rPr lang="ru-RU" b="1" dirty="0" smtClean="0"/>
              <a:t>продлить срок рассмотрения обращения не более чем на 30 дней</a:t>
            </a:r>
            <a:r>
              <a:rPr lang="ru-RU" dirty="0" smtClean="0"/>
              <a:t>, уведомив о продлении срока его рассмотрения гражданина, направившего обращение.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Ч.2 ст. 10. </a:t>
            </a:r>
            <a:r>
              <a:rPr lang="ru-RU" dirty="0" smtClean="0"/>
              <a:t>Государственный орган, орган местного самоуправления или должностное лицо по направленному в установленном порядке запросу государственного органа, органа местного самоуправления или должностного лица, рассматривающих обращение, обязаны в течение 15 дней предоставлять документы и материалы, необходимые для рассмотрения обращения, за исключением документов и материалов, в которых содержатся сведения, составляющие государственную или иную охраняемую федеральным законом </a:t>
            </a:r>
            <a:r>
              <a:rPr lang="ru-RU" dirty="0" smtClean="0">
                <a:hlinkClick r:id="rId2"/>
              </a:rPr>
              <a:t>тайну</a:t>
            </a:r>
            <a:r>
              <a:rPr lang="ru-RU" dirty="0" smtClean="0"/>
              <a:t>, и для которых установлен особый порядок предоставления.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Статья 13. Личный прием граждан</a:t>
            </a:r>
          </a:p>
          <a:p>
            <a:pPr algn="ctr">
              <a:buNone/>
            </a:pPr>
            <a:r>
              <a:rPr lang="ru-RU" dirty="0" smtClean="0"/>
              <a:t>2. При личном приеме гражданин предъявляет документ, удостоверяющий его личность.</a:t>
            </a:r>
          </a:p>
          <a:p>
            <a:pPr algn="ctr">
              <a:buNone/>
            </a:pPr>
            <a:r>
              <a:rPr lang="ru-RU" dirty="0" smtClean="0"/>
              <a:t>3. Содержание устного обращения заносится в карточку личного приема гражданина.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 случае, если изложенные в устном обращении факты и обстоятельства являются очевидными и не требуют дополнительной проверки, </a:t>
            </a:r>
            <a:r>
              <a:rPr lang="ru-RU" b="1" dirty="0" smtClean="0"/>
              <a:t>ответ на обращение с согласия гражданина может быть дан устно</a:t>
            </a:r>
            <a:r>
              <a:rPr lang="ru-RU" dirty="0" smtClean="0"/>
              <a:t> в ходе личного приема, </a:t>
            </a:r>
            <a:r>
              <a:rPr lang="ru-RU" b="1" dirty="0" smtClean="0"/>
              <a:t>о чем делается запись в карточке личного приема гражданина</a:t>
            </a:r>
            <a:r>
              <a:rPr lang="ru-RU" dirty="0" smtClean="0"/>
              <a:t>. В остальных случаях дается письменный ответ по существу поставленных в обращении вопросов.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Статья 5.59.(</a:t>
            </a:r>
            <a:r>
              <a:rPr lang="ru-RU" dirty="0" err="1" smtClean="0"/>
              <a:t>КоАП</a:t>
            </a:r>
            <a:r>
              <a:rPr lang="ru-RU" smtClean="0"/>
              <a:t> РФ) </a:t>
            </a:r>
            <a:r>
              <a:rPr lang="ru-RU" dirty="0" smtClean="0"/>
              <a:t>Нарушение порядка рассмотрения обращений граждан 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Нарушение установленного законодательством Российской Федерации </a:t>
            </a:r>
            <a:r>
              <a:rPr lang="ru-RU" dirty="0" smtClean="0">
                <a:hlinkClick r:id="rId2"/>
              </a:rPr>
              <a:t>порядка</a:t>
            </a:r>
            <a:r>
              <a:rPr lang="ru-RU" dirty="0" smtClean="0"/>
              <a:t> рассмотрения обращений граждан должностными лицами государственных органов и органов местного самоуправления, за исключением случаев, предусмотренных </a:t>
            </a:r>
            <a:r>
              <a:rPr lang="ru-RU" dirty="0" smtClean="0">
                <a:hlinkClick r:id="" action="ppaction://hlinkfile"/>
              </a:rPr>
              <a:t>статьями 5.39</a:t>
            </a:r>
            <a:r>
              <a:rPr lang="ru-RU" dirty="0" smtClean="0"/>
              <a:t>, </a:t>
            </a:r>
            <a:r>
              <a:rPr lang="ru-RU" dirty="0" smtClean="0">
                <a:hlinkClick r:id="" action="ppaction://hlinkfile"/>
              </a:rPr>
              <a:t>5.63</a:t>
            </a:r>
            <a:r>
              <a:rPr lang="ru-RU" dirty="0" smtClean="0"/>
              <a:t> настоящего Кодекса, -</a:t>
            </a:r>
          </a:p>
          <a:p>
            <a:pPr algn="ctr">
              <a:buNone/>
            </a:pPr>
            <a:r>
              <a:rPr lang="ru-RU" dirty="0" smtClean="0"/>
              <a:t>влечет наложение административного штрафа в размере от пяти тысяч до десяти тысяч рублей.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1. Сфера применения настоящего Федерального закона</a:t>
            </a:r>
          </a:p>
          <a:p>
            <a:pPr algn="ctr">
              <a:buNone/>
            </a:pPr>
            <a:r>
              <a:rPr lang="ru-RU" dirty="0" smtClean="0"/>
              <a:t>1. Настоящим Федеральным законом регулируются правоотношения, связанные с реализацией гражданином Российской Федерации (далее также - гражданин) закрепленного за ним </a:t>
            </a:r>
            <a:r>
              <a:rPr lang="ru-RU" dirty="0" smtClean="0">
                <a:hlinkClick r:id="rId2"/>
              </a:rPr>
              <a:t>Конституцией</a:t>
            </a:r>
            <a:r>
              <a:rPr lang="ru-RU" dirty="0" smtClean="0"/>
              <a:t> Российской Федерации права на обращение в государственные органы и органы местного самоуправления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Статья 33 Конституции РФ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 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Граждане Российской Федерации имеют право обращаться лично, а также направлять индивидуальные и коллективные обращения в государственные органы и органы местного самоуправления.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2. Установленный настоящим Федеральным законом порядок рассмотрения обращений граждан распространяется на все обращения граждан, </a:t>
            </a:r>
            <a:r>
              <a:rPr lang="ru-RU" dirty="0" smtClean="0">
                <a:solidFill>
                  <a:srgbClr val="FF0000"/>
                </a:solidFill>
              </a:rPr>
              <a:t>за исключением </a:t>
            </a:r>
            <a:r>
              <a:rPr lang="ru-RU" dirty="0" smtClean="0"/>
              <a:t>обращений, которые подлежат рассмотрению в порядке, установленном федеральными конституционными законами и иными федеральными законами.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3. Установленный настоящим Федеральным законом порядок рассмотрения обращений граждан распространяется на правоотношения, связанные с рассмотрением обращений иностранных граждан и лиц без гражданства, за исключением случаев, установленных международным договором Российской Федерации или федеральным законом.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Взаимосвязанные положения </a:t>
            </a:r>
            <a:r>
              <a:rPr lang="ru-RU" dirty="0" smtClean="0">
                <a:solidFill>
                  <a:srgbClr val="002060"/>
                </a:solidFill>
                <a:hlinkClick r:id="rId2"/>
              </a:rPr>
              <a:t>части 1 статьи 1</a:t>
            </a:r>
            <a:r>
              <a:rPr lang="ru-RU" dirty="0" smtClean="0">
                <a:solidFill>
                  <a:srgbClr val="002060"/>
                </a:solidFill>
              </a:rPr>
              <a:t>, части 1 статьи 2 и </a:t>
            </a:r>
            <a:r>
              <a:rPr lang="ru-RU" dirty="0" smtClean="0">
                <a:solidFill>
                  <a:srgbClr val="002060"/>
                </a:solidFill>
                <a:hlinkClick r:id="rId3"/>
              </a:rPr>
              <a:t>статьи 3</a:t>
            </a:r>
            <a:r>
              <a:rPr lang="ru-RU" dirty="0" smtClean="0">
                <a:solidFill>
                  <a:srgbClr val="002060"/>
                </a:solidFill>
              </a:rPr>
              <a:t> признаны не соответствующими Конституции РФ </a:t>
            </a:r>
            <a:r>
              <a:rPr lang="ru-RU" dirty="0" smtClean="0">
                <a:solidFill>
                  <a:srgbClr val="002060"/>
                </a:solidFill>
                <a:hlinkClick r:id="rId4"/>
              </a:rPr>
              <a:t>Постановлением</a:t>
            </a:r>
            <a:r>
              <a:rPr lang="ru-RU" dirty="0" smtClean="0">
                <a:solidFill>
                  <a:srgbClr val="002060"/>
                </a:solidFill>
              </a:rPr>
              <a:t> Конституционного Суда РФ от 18.07.2012 N 19-П в той мере, в какой они - в силу неопределенности нормативного содержания, порождающей на практике неоднозначное их истолкование и, соответственно, возможность произвольного применения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4. Основные термины, используемые в настоящем Федеральном законе</a:t>
            </a:r>
          </a:p>
          <a:p>
            <a:pPr algn="ctr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обращение</a:t>
            </a:r>
            <a:r>
              <a:rPr lang="ru-RU" dirty="0" smtClean="0"/>
              <a:t> гражданина (далее - обращение) - направленные в государственный орган, орган местного самоуправления или должностному лицу в письменной форме или в форме электронного документа предложение, заявление или жалоба, а также устное обращение гражданина в государственный орган, орган местного самоуправления;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2</a:t>
            </a:r>
            <a:r>
              <a:rPr lang="ru-RU" b="1" dirty="0" smtClean="0"/>
              <a:t>) предложение </a:t>
            </a:r>
            <a:r>
              <a:rPr lang="ru-RU" dirty="0" smtClean="0"/>
              <a:t>- рекомендация гражданина по совершенствованию законов и иных нормативных правовых актов, деятельности государственных органов и органов местного самоуправления, развитию общественных отношений, улучшению социально-экономической и иных сфер деятельности государства и общества;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1152</Words>
  <Application>Microsoft Office PowerPoint</Application>
  <PresentationFormat>Экран (4:3)</PresentationFormat>
  <Paragraphs>64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Рассмотрение обращений граждан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Рассмотрение обращений граждан</dc:title>
  <dc:creator>Ваня</dc:creator>
  <cp:lastModifiedBy>KocherginaEV</cp:lastModifiedBy>
  <cp:revision>13</cp:revision>
  <dcterms:created xsi:type="dcterms:W3CDTF">2013-03-17T09:47:56Z</dcterms:created>
  <dcterms:modified xsi:type="dcterms:W3CDTF">2015-12-04T09:32:04Z</dcterms:modified>
</cp:coreProperties>
</file>