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74" r:id="rId8"/>
    <p:sldId id="276" r:id="rId9"/>
    <p:sldId id="277" r:id="rId10"/>
    <p:sldId id="278" r:id="rId11"/>
    <p:sldId id="279" r:id="rId12"/>
    <p:sldId id="280" r:id="rId13"/>
    <p:sldId id="281" r:id="rId14"/>
    <p:sldId id="282" r:id="rId15"/>
    <p:sldId id="262" r:id="rId16"/>
    <p:sldId id="263" r:id="rId17"/>
    <p:sldId id="264" r:id="rId18"/>
    <p:sldId id="265" r:id="rId19"/>
    <p:sldId id="267" r:id="rId20"/>
    <p:sldId id="266" r:id="rId21"/>
    <p:sldId id="268" r:id="rId22"/>
    <p:sldId id="269" r:id="rId23"/>
    <p:sldId id="270" r:id="rId24"/>
    <p:sldId id="271" r:id="rId25"/>
    <p:sldId id="272" r:id="rId26"/>
    <p:sldId id="273" r:id="rId27"/>
    <p:sldId id="283" r:id="rId28"/>
    <p:sldId id="284" r:id="rId29"/>
    <p:sldId id="285" r:id="rId30"/>
    <p:sldId id="286" r:id="rId31"/>
    <p:sldId id="287" r:id="rId32"/>
    <p:sldId id="288" r:id="rId3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31.01.2015</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31.01.2015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31.01.2015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31.01.2015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31.01.2015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31.01.2015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31.01.2015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31.01.2015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31.01.2015</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consultantplus://offline/main?base=LAW;n=112770;fld=134;dst=10077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consultantplus://offline/main?base=LAW;n=112770;fld=134;dst=101493" TargetMode="External"/><Relationship Id="rId2" Type="http://schemas.openxmlformats.org/officeDocument/2006/relationships/hyperlink" Target="consultantplus://offline/main?base=LAW;n=112770;fld=134;dst=10148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consultantplus://offline/main?base=LAW;n=117208;fld=134;dst=100165"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consultantplus://offline/main?base=LAW;n=117208;fld=134;dst=100154"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consultantplus://offline/main?base=LAW;n=112770;fld=134;dst=101389" TargetMode="External"/><Relationship Id="rId7" Type="http://schemas.openxmlformats.org/officeDocument/2006/relationships/hyperlink" Target="consultantplus://offline/main?base=LAW;n=112770;fld=134;dst=101493" TargetMode="External"/><Relationship Id="rId2" Type="http://schemas.openxmlformats.org/officeDocument/2006/relationships/hyperlink" Target="consultantplus://offline/main?base=LAW;n=112770;fld=134;dst=101381" TargetMode="External"/><Relationship Id="rId1" Type="http://schemas.openxmlformats.org/officeDocument/2006/relationships/slideLayout" Target="../slideLayouts/slideLayout2.xml"/><Relationship Id="rId6" Type="http://schemas.openxmlformats.org/officeDocument/2006/relationships/hyperlink" Target="consultantplus://offline/main?base=LAW;n=112770;fld=134;dst=101486" TargetMode="External"/><Relationship Id="rId5" Type="http://schemas.openxmlformats.org/officeDocument/2006/relationships/hyperlink" Target="consultantplus://offline/main?base=LAW;n=112770;fld=134;dst=101428" TargetMode="External"/><Relationship Id="rId4" Type="http://schemas.openxmlformats.org/officeDocument/2006/relationships/hyperlink" Target="consultantplus://offline/main?base=LAW;n=112770;fld=134;dst=101415"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consultantplus://offline/main?base=LAW;n=112770;fld=134;dst=101523"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consultantplus://offline/main?base=LAW;n=112770;fld=134;dst=100819"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consultantplus://offline/main?base=LAW;n=78016;fld=134;dst=100170" TargetMode="External"/><Relationship Id="rId2" Type="http://schemas.openxmlformats.org/officeDocument/2006/relationships/hyperlink" Target="consultantplus://offline/main?base=LAW;n=78016;fld=134;dst=100038"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consultantplus://offline/main?base=LAW;n=112770;fld=134;dst=100047"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consultantplus://offline/main?base=LAW;n=112770;fld=134;dst=100037"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consultantplus://offline/main?base=LAW;n=112770;fld=134;dst=10077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consultantplus://offline/main?base=LAW;n=112770;fld=134;dst=101493" TargetMode="External"/><Relationship Id="rId2" Type="http://schemas.openxmlformats.org/officeDocument/2006/relationships/hyperlink" Target="consultantplus://offline/main?base=LAW;n=112770;fld=134;dst=10148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consultantplus://offline/main?base=LAW;n=112770;fld=134;dst=10077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Собственность</a:t>
            </a:r>
            <a:endParaRPr lang="ru-RU" dirty="0"/>
          </a:p>
        </p:txBody>
      </p:sp>
      <p:sp>
        <p:nvSpPr>
          <p:cNvPr id="3" name="Подзаголовок 2"/>
          <p:cNvSpPr>
            <a:spLocks noGrp="1"/>
          </p:cNvSpPr>
          <p:nvPr>
            <p:ph type="subTitle" idx="1"/>
          </p:nvPr>
        </p:nvSpPr>
        <p:spPr/>
        <p:txBody>
          <a:bodyPr/>
          <a:lstStyle/>
          <a:p>
            <a:r>
              <a:rPr lang="ru-RU" b="1" dirty="0" smtClean="0"/>
              <a:t>Раздел II. ПРАВО СОБСТВЕННОСТИ И ДРУГИЕ ВЕЩНЫЕ ПРАВА</a:t>
            </a:r>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lstStyle/>
          <a:p>
            <a:pPr algn="ctr">
              <a:buNone/>
            </a:pPr>
            <a:r>
              <a:rPr lang="ru-RU" dirty="0" smtClean="0"/>
              <a:t>Ст. 125 ГК РФ</a:t>
            </a:r>
          </a:p>
          <a:p>
            <a:pPr algn="ctr">
              <a:buNone/>
            </a:pPr>
            <a:r>
              <a:rPr lang="ru-RU" dirty="0" smtClean="0"/>
              <a:t>2. От имени муниципальных образований своими действиями могут приобретать и осуществлять права и обязанности, указанные в пункте 1 настоящей </a:t>
            </a:r>
            <a:r>
              <a:rPr lang="ru-RU" dirty="0" smtClean="0">
                <a:hlinkClick r:id="rId2"/>
              </a:rPr>
              <a:t>статьи,</a:t>
            </a:r>
            <a:r>
              <a:rPr lang="ru-RU" dirty="0" smtClean="0"/>
              <a:t> органы местного самоуправления в рамках их компетенции, установленной актами, определяющими статус этих органов.</a:t>
            </a:r>
          </a:p>
          <a:p>
            <a:pPr algn="ctr">
              <a:buNone/>
            </a:pP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fontScale="92500" lnSpcReduction="10000"/>
          </a:bodyPr>
          <a:lstStyle/>
          <a:p>
            <a:pPr algn="ctr">
              <a:buNone/>
            </a:pPr>
            <a:r>
              <a:rPr lang="ru-RU" dirty="0" smtClean="0"/>
              <a:t>3. Имущество, находящееся в муниципальной собственности, закрепляется за муниципальными предприятиями и учреждениями во владение, пользование и распоряжение в соответствии с настоящим Кодексом </a:t>
            </a:r>
            <a:r>
              <a:rPr lang="ru-RU" dirty="0" smtClean="0">
                <a:hlinkClick r:id="rId2"/>
              </a:rPr>
              <a:t>(статьи 294,</a:t>
            </a:r>
            <a:r>
              <a:rPr lang="ru-RU" dirty="0" smtClean="0"/>
              <a:t> </a:t>
            </a:r>
            <a:r>
              <a:rPr lang="ru-RU" dirty="0" smtClean="0">
                <a:hlinkClick r:id="rId3"/>
              </a:rPr>
              <a:t>296).</a:t>
            </a:r>
            <a:endParaRPr lang="ru-RU" dirty="0" smtClean="0"/>
          </a:p>
          <a:p>
            <a:pPr algn="ctr">
              <a:buNone/>
            </a:pPr>
            <a:r>
              <a:rPr lang="ru-RU" dirty="0" smtClean="0"/>
              <a:t>Средства местного бюджета и иное муниципальное имущество, не закрепленное за муниципальными предприятиями и учреждениями, составляют муниципальную казну соответствующего городского, сельского поселения или другого муниципального образования.</a:t>
            </a:r>
          </a:p>
          <a:p>
            <a:pPr algn="ctr">
              <a:buNone/>
            </a:pP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fontScale="85000" lnSpcReduction="20000"/>
          </a:bodyPr>
          <a:lstStyle/>
          <a:p>
            <a:pPr algn="ctr">
              <a:buNone/>
            </a:pPr>
            <a:r>
              <a:rPr lang="ru-RU" dirty="0" smtClean="0"/>
              <a:t>Статья 295. Права собственника в отношении имущества, находящегося в хозяйственном ведении</a:t>
            </a:r>
          </a:p>
          <a:p>
            <a:pPr algn="ctr">
              <a:buNone/>
            </a:pPr>
            <a:r>
              <a:rPr lang="ru-RU" dirty="0" smtClean="0"/>
              <a:t> </a:t>
            </a:r>
          </a:p>
          <a:p>
            <a:pPr algn="ctr">
              <a:buNone/>
            </a:pPr>
            <a:r>
              <a:rPr lang="ru-RU" dirty="0" smtClean="0"/>
              <a:t>1. Собственник имущества, находящегося в хозяйственном ведении, в соответствии с </a:t>
            </a:r>
            <a:r>
              <a:rPr lang="ru-RU" dirty="0" smtClean="0">
                <a:hlinkClick r:id="rId2"/>
              </a:rPr>
              <a:t>законом</a:t>
            </a:r>
            <a:r>
              <a:rPr lang="ru-RU" dirty="0" smtClean="0"/>
              <a:t> решает вопросы создания предприятия, определения предмета и целей его деятельности, его реорганизации и ликвидации, назначает директора (руководителя) предприятия, осуществляет контроль за использованием по назначению и сохранностью принадлежащего предприятию имущества.</a:t>
            </a:r>
          </a:p>
          <a:p>
            <a:pPr algn="ctr">
              <a:buNone/>
            </a:pPr>
            <a:r>
              <a:rPr lang="ru-RU" dirty="0" smtClean="0"/>
              <a:t>Собственник имеет право на получение части прибыли от использования имущества, находящегося в хозяйственном ведении предприятия.</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fontScale="92500" lnSpcReduction="10000"/>
          </a:bodyPr>
          <a:lstStyle/>
          <a:p>
            <a:pPr algn="ctr">
              <a:buNone/>
            </a:pPr>
            <a:r>
              <a:rPr lang="ru-RU" dirty="0" smtClean="0"/>
              <a:t>2. Предприятие не вправе продавать принадлежащее ему на праве хозяйственного ведения недвижимое имущество, сдавать его в аренду, отдавать в залог, вносить в качестве вклада в уставный (складочный) капитал хозяйственных обществ и товариществ или иным способом распоряжаться этим имуществом без согласия собственника.</a:t>
            </a:r>
          </a:p>
          <a:p>
            <a:pPr algn="ctr">
              <a:buNone/>
            </a:pPr>
            <a:r>
              <a:rPr lang="ru-RU" dirty="0" smtClean="0"/>
              <a:t>Остальным имуществом, принадлежащим предприятию, оно распоряжается самостоятельно, за исключением случаев, установленных </a:t>
            </a:r>
            <a:r>
              <a:rPr lang="ru-RU" dirty="0" smtClean="0">
                <a:hlinkClick r:id="rId2"/>
              </a:rPr>
              <a:t>законом</a:t>
            </a:r>
            <a:r>
              <a:rPr lang="ru-RU" dirty="0" smtClean="0"/>
              <a:t> или иными правовыми актами.</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285728"/>
            <a:ext cx="8229600" cy="5811847"/>
          </a:xfrm>
        </p:spPr>
        <p:txBody>
          <a:bodyPr>
            <a:normAutofit lnSpcReduction="10000"/>
          </a:bodyPr>
          <a:lstStyle/>
          <a:p>
            <a:pPr algn="ctr">
              <a:buNone/>
            </a:pPr>
            <a:r>
              <a:rPr lang="ru-RU" dirty="0" smtClean="0"/>
              <a:t>Статья 296. Право оперативного управления</a:t>
            </a:r>
          </a:p>
          <a:p>
            <a:pPr algn="ctr">
              <a:buNone/>
            </a:pPr>
            <a:r>
              <a:rPr lang="ru-RU" dirty="0" smtClean="0"/>
              <a:t> </a:t>
            </a:r>
          </a:p>
          <a:p>
            <a:pPr algn="ctr">
              <a:buNone/>
            </a:pPr>
            <a:r>
              <a:rPr lang="ru-RU" dirty="0" smtClean="0"/>
              <a:t>1. Учреждение и казенное предприятие, за которыми имущество закреплено на праве оперативного управления, владеют, пользуются этим имуществом в пределах, установленных законом, в соответствии с целями своей деятельности, назначением этого имущества и, если иное не установлено законом, распоряжаются этим имуществом с согласия собственника этого имущества.</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fontScale="92500" lnSpcReduction="20000"/>
          </a:bodyPr>
          <a:lstStyle/>
          <a:p>
            <a:pPr algn="ctr">
              <a:buNone/>
            </a:pPr>
            <a:r>
              <a:rPr lang="ru-RU" dirty="0" smtClean="0"/>
              <a:t>Статья 216. Вещные права лиц, не являющихся собственниками</a:t>
            </a:r>
          </a:p>
          <a:p>
            <a:pPr algn="ctr">
              <a:buNone/>
            </a:pPr>
            <a:r>
              <a:rPr lang="ru-RU" dirty="0" smtClean="0"/>
              <a:t> </a:t>
            </a:r>
          </a:p>
          <a:p>
            <a:pPr algn="ctr">
              <a:buNone/>
            </a:pPr>
            <a:r>
              <a:rPr lang="ru-RU" dirty="0" smtClean="0"/>
              <a:t>1. Вещными правами наряду с правом собственности, в частности, являются:</a:t>
            </a:r>
          </a:p>
          <a:p>
            <a:pPr algn="ctr">
              <a:buNone/>
            </a:pPr>
            <a:r>
              <a:rPr lang="ru-RU" dirty="0" smtClean="0"/>
              <a:t>право пожизненного наследуемого владения земельным участком </a:t>
            </a:r>
            <a:r>
              <a:rPr lang="ru-RU" dirty="0" smtClean="0">
                <a:hlinkClick r:id="rId2"/>
              </a:rPr>
              <a:t>(статья 265);</a:t>
            </a:r>
            <a:endParaRPr lang="ru-RU" dirty="0" smtClean="0"/>
          </a:p>
          <a:p>
            <a:pPr algn="ctr">
              <a:buNone/>
            </a:pPr>
            <a:r>
              <a:rPr lang="ru-RU" dirty="0" smtClean="0"/>
              <a:t>право постоянного (бессрочного) пользования земельным участком </a:t>
            </a:r>
            <a:r>
              <a:rPr lang="ru-RU" dirty="0" smtClean="0">
                <a:hlinkClick r:id="rId3"/>
              </a:rPr>
              <a:t>(статья 268);</a:t>
            </a:r>
            <a:endParaRPr lang="ru-RU" dirty="0" smtClean="0"/>
          </a:p>
          <a:p>
            <a:pPr algn="ctr">
              <a:buNone/>
            </a:pPr>
            <a:r>
              <a:rPr lang="ru-RU" dirty="0" smtClean="0"/>
              <a:t>сервитуты </a:t>
            </a:r>
            <a:r>
              <a:rPr lang="ru-RU" dirty="0" smtClean="0">
                <a:hlinkClick r:id="rId4"/>
              </a:rPr>
              <a:t>(статьи 274,</a:t>
            </a:r>
            <a:r>
              <a:rPr lang="ru-RU" dirty="0" smtClean="0"/>
              <a:t> </a:t>
            </a:r>
            <a:r>
              <a:rPr lang="ru-RU" dirty="0" smtClean="0">
                <a:hlinkClick r:id="rId5"/>
              </a:rPr>
              <a:t>277);</a:t>
            </a:r>
            <a:endParaRPr lang="ru-RU" dirty="0" smtClean="0"/>
          </a:p>
          <a:p>
            <a:pPr algn="ctr">
              <a:buNone/>
            </a:pPr>
            <a:r>
              <a:rPr lang="ru-RU" dirty="0" smtClean="0"/>
              <a:t>право хозяйственного ведения имуществом </a:t>
            </a:r>
            <a:r>
              <a:rPr lang="ru-RU" dirty="0" smtClean="0">
                <a:hlinkClick r:id="rId6"/>
              </a:rPr>
              <a:t>(статья 294)</a:t>
            </a:r>
            <a:r>
              <a:rPr lang="ru-RU" dirty="0" smtClean="0"/>
              <a:t> и право оперативного управления имуществом </a:t>
            </a:r>
            <a:r>
              <a:rPr lang="ru-RU" dirty="0" smtClean="0">
                <a:hlinkClick r:id="rId7"/>
              </a:rPr>
              <a:t>(статья 296).</a:t>
            </a:r>
            <a:endParaRPr lang="ru-RU" dirty="0" smtClean="0"/>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lnSpcReduction="10000"/>
          </a:bodyPr>
          <a:lstStyle/>
          <a:p>
            <a:pPr algn="ctr">
              <a:buNone/>
            </a:pPr>
            <a:r>
              <a:rPr lang="ru-RU" dirty="0" smtClean="0"/>
              <a:t>2. Вещные права на имущество могут принадлежать лицам, не являющимся собственниками этого имущества.</a:t>
            </a:r>
          </a:p>
          <a:p>
            <a:pPr algn="ctr">
              <a:buNone/>
            </a:pPr>
            <a:r>
              <a:rPr lang="ru-RU" dirty="0" smtClean="0"/>
              <a:t>3. Переход права собственности на имущество к другому лицу не является основанием для прекращения иных вещных прав на это имущество.</a:t>
            </a:r>
          </a:p>
          <a:p>
            <a:pPr algn="ctr">
              <a:buNone/>
            </a:pPr>
            <a:r>
              <a:rPr lang="ru-RU" dirty="0" smtClean="0"/>
              <a:t>4. Вещные права лица, не являющегося собственником, защищаются от их нарушения любым лицом в порядке, предусмотренном </a:t>
            </a:r>
            <a:r>
              <a:rPr lang="ru-RU" dirty="0" smtClean="0">
                <a:hlinkClick r:id="rId2"/>
              </a:rPr>
              <a:t>статьей 305</a:t>
            </a:r>
            <a:r>
              <a:rPr lang="ru-RU" dirty="0" smtClean="0"/>
              <a:t> настоящего Кодекса.</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lstStyle/>
          <a:p>
            <a:pPr algn="ctr">
              <a:buNone/>
            </a:pPr>
            <a:endParaRPr lang="ru-RU" b="1" dirty="0" smtClean="0"/>
          </a:p>
          <a:p>
            <a:pPr algn="ctr">
              <a:buNone/>
            </a:pPr>
            <a:endParaRPr lang="ru-RU" b="1" dirty="0" smtClean="0"/>
          </a:p>
          <a:p>
            <a:pPr algn="ctr">
              <a:buNone/>
            </a:pPr>
            <a:endParaRPr lang="ru-RU" b="1" dirty="0" smtClean="0"/>
          </a:p>
          <a:p>
            <a:pPr algn="ctr">
              <a:buNone/>
            </a:pPr>
            <a:r>
              <a:rPr lang="ru-RU" b="1" dirty="0" smtClean="0"/>
              <a:t>Глава 14. ПРИОБРЕТЕНИЕ ПРАВА СОБСТВЕННОСТИ</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5983311"/>
          </a:xfrm>
        </p:spPr>
        <p:txBody>
          <a:bodyPr>
            <a:normAutofit fontScale="92500"/>
          </a:bodyPr>
          <a:lstStyle/>
          <a:p>
            <a:pPr algn="ctr">
              <a:buNone/>
            </a:pPr>
            <a:r>
              <a:rPr lang="ru-RU" dirty="0" smtClean="0"/>
              <a:t>Статья 218. Основания приобретения права собственности</a:t>
            </a:r>
          </a:p>
          <a:p>
            <a:pPr algn="ctr">
              <a:buNone/>
            </a:pPr>
            <a:r>
              <a:rPr lang="ru-RU" dirty="0" smtClean="0"/>
              <a:t> </a:t>
            </a:r>
          </a:p>
          <a:p>
            <a:pPr algn="ctr">
              <a:buNone/>
            </a:pPr>
            <a:r>
              <a:rPr lang="ru-RU" dirty="0" smtClean="0"/>
              <a:t>1. Право собственности на новую вещь, изготовленную или созданную лицом для себя с соблюдением закона и иных правовых актов, приобретается этим лицом.</a:t>
            </a:r>
          </a:p>
          <a:p>
            <a:pPr algn="ctr">
              <a:buNone/>
            </a:pPr>
            <a:r>
              <a:rPr lang="ru-RU" dirty="0" smtClean="0"/>
              <a:t>Право собственности на плоды, продукцию, доходы, полученные в результате использования имущества, приобретается по основаниям, предусмотренным </a:t>
            </a:r>
            <a:r>
              <a:rPr lang="ru-RU" dirty="0" smtClean="0">
                <a:hlinkClick r:id="rId2"/>
              </a:rPr>
              <a:t>статьей 136</a:t>
            </a:r>
            <a:r>
              <a:rPr lang="ru-RU" dirty="0" smtClean="0"/>
              <a:t> настоящего Кодекса.</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lstStyle/>
          <a:p>
            <a:pPr>
              <a:buNone/>
            </a:pPr>
            <a:r>
              <a:rPr lang="ru-RU" dirty="0" smtClean="0"/>
              <a:t>3. В случаях и в порядке, предусмотренных настоящим Кодексом, лицо может приобрести право собственности на имущество, не имеющее собственника, на имущество, собственник которого неизвестен, либо на имущество, от которого собственник отказался или на которое он утратил право собственности по иным основаниям, предусмотренным законом.</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lstStyle/>
          <a:p>
            <a:pPr algn="ctr">
              <a:buNone/>
            </a:pPr>
            <a:endParaRPr lang="ru-RU" dirty="0" smtClean="0"/>
          </a:p>
          <a:p>
            <a:pPr algn="ctr">
              <a:buNone/>
            </a:pPr>
            <a:r>
              <a:rPr lang="ru-RU" dirty="0" smtClean="0"/>
              <a:t>Статья 209. Содержание права собственности</a:t>
            </a:r>
          </a:p>
          <a:p>
            <a:pPr algn="ctr">
              <a:buNone/>
            </a:pPr>
            <a:r>
              <a:rPr lang="ru-RU" dirty="0" smtClean="0"/>
              <a:t> </a:t>
            </a:r>
          </a:p>
          <a:p>
            <a:pPr algn="ctr">
              <a:buNone/>
            </a:pPr>
            <a:r>
              <a:rPr lang="ru-RU" dirty="0" smtClean="0"/>
              <a:t>1. Собственнику принадлежат права владения, пользования и распоряжения своим имуществом.</a:t>
            </a:r>
          </a:p>
          <a:p>
            <a:pPr>
              <a:buNone/>
            </a:pP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lstStyle/>
          <a:p>
            <a:pPr algn="ctr">
              <a:buNone/>
            </a:pPr>
            <a:r>
              <a:rPr lang="ru-RU" dirty="0" smtClean="0"/>
              <a:t>2. Право собственности на имущество, которое имеет собственника, может быть приобретено другим лицом </a:t>
            </a:r>
            <a:r>
              <a:rPr lang="ru-RU" b="1" dirty="0" smtClean="0"/>
              <a:t>на основании договора купли-продажи, мены, дарения или иной сделки</a:t>
            </a:r>
            <a:r>
              <a:rPr lang="ru-RU" dirty="0" smtClean="0"/>
              <a:t> об отчуждении этого имущества.</a:t>
            </a:r>
          </a:p>
          <a:p>
            <a:pPr algn="ctr">
              <a:buNone/>
            </a:pPr>
            <a:r>
              <a:rPr lang="ru-RU" dirty="0" smtClean="0"/>
              <a:t>В случае смерти гражданина право собственности на принадлежавшее ему имущество переходит по наследству к другим лицам в соответствии с </a:t>
            </a:r>
            <a:r>
              <a:rPr lang="ru-RU" dirty="0" smtClean="0">
                <a:hlinkClick r:id="rId2"/>
              </a:rPr>
              <a:t>завещанием</a:t>
            </a:r>
            <a:r>
              <a:rPr lang="ru-RU" dirty="0" smtClean="0"/>
              <a:t> или </a:t>
            </a:r>
            <a:r>
              <a:rPr lang="ru-RU" dirty="0" smtClean="0">
                <a:hlinkClick r:id="rId3"/>
              </a:rPr>
              <a:t>законом</a:t>
            </a:r>
            <a:r>
              <a:rPr lang="ru-RU" dirty="0" smtClean="0"/>
              <a:t>.</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lstStyle/>
          <a:p>
            <a:pPr algn="ctr">
              <a:buNone/>
            </a:pPr>
            <a:r>
              <a:rPr lang="ru-RU" dirty="0" smtClean="0"/>
              <a:t>3. В случаях и в порядке, предусмотренных настоящим Кодексом, лицо может приобрести право собственности на имущество, не имеющее собственника, на имущество, собственник которого неизвестен, либо на имущество, от которого собственник отказался или на которое он утратил право собственности по иным основаниям, предусмотренным законом.</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lnSpcReduction="10000"/>
          </a:bodyPr>
          <a:lstStyle/>
          <a:p>
            <a:pPr algn="ctr">
              <a:buNone/>
            </a:pPr>
            <a:r>
              <a:rPr lang="ru-RU" dirty="0" smtClean="0"/>
              <a:t>Статья 223. Момент возникновения права собственности у приобретателя по договору</a:t>
            </a:r>
          </a:p>
          <a:p>
            <a:pPr algn="ctr">
              <a:buNone/>
            </a:pPr>
            <a:r>
              <a:rPr lang="ru-RU" dirty="0" smtClean="0"/>
              <a:t> </a:t>
            </a:r>
          </a:p>
          <a:p>
            <a:pPr algn="ctr">
              <a:buNone/>
            </a:pPr>
            <a:r>
              <a:rPr lang="ru-RU" dirty="0" smtClean="0"/>
              <a:t>1. Право собственности у приобретателя вещи по договору возникает </a:t>
            </a:r>
            <a:r>
              <a:rPr lang="ru-RU" b="1" dirty="0" smtClean="0"/>
              <a:t>с момента ее передачи</a:t>
            </a:r>
            <a:r>
              <a:rPr lang="ru-RU" dirty="0" smtClean="0"/>
              <a:t>, если иное не предусмотрено законом или договором.</a:t>
            </a:r>
          </a:p>
          <a:p>
            <a:pPr algn="ctr">
              <a:buNone/>
            </a:pPr>
            <a:r>
              <a:rPr lang="ru-RU" dirty="0" smtClean="0"/>
              <a:t>2. В случаях, когда отчуждение имущества подлежит государственной регистрации, право собственности у приобретателя возникает </a:t>
            </a:r>
            <a:r>
              <a:rPr lang="ru-RU" b="1" dirty="0" smtClean="0"/>
              <a:t>с момента такой регистрации</a:t>
            </a:r>
            <a:r>
              <a:rPr lang="ru-RU" dirty="0" smtClean="0"/>
              <a:t>, если иное не установлено законом.</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lnSpcReduction="10000"/>
          </a:bodyPr>
          <a:lstStyle/>
          <a:p>
            <a:pPr algn="ctr">
              <a:buNone/>
            </a:pPr>
            <a:r>
              <a:rPr lang="ru-RU" b="1" dirty="0" smtClean="0"/>
              <a:t>Глава 15. ПРЕКРАЩЕНИЕ ПРАВА СОБСТВЕННОСТИ</a:t>
            </a:r>
          </a:p>
          <a:p>
            <a:pPr algn="ctr">
              <a:buNone/>
            </a:pPr>
            <a:r>
              <a:rPr lang="ru-RU" dirty="0" smtClean="0"/>
              <a:t> Статья 235. Основания прекращения права собственности</a:t>
            </a:r>
          </a:p>
          <a:p>
            <a:pPr algn="ctr">
              <a:buNone/>
            </a:pPr>
            <a:r>
              <a:rPr lang="ru-RU" dirty="0" smtClean="0"/>
              <a:t> </a:t>
            </a:r>
          </a:p>
          <a:p>
            <a:pPr algn="ctr">
              <a:buNone/>
            </a:pPr>
            <a:r>
              <a:rPr lang="ru-RU" dirty="0" smtClean="0"/>
              <a:t>1. Право собственности прекращается при отчуждении собственником своего имущества другим лицам, отказе собственника от права собственности, гибели или уничтожении имущества и при утрате права собственности на имущество в иных случаях, предусмотренных законом.</a:t>
            </a:r>
          </a:p>
          <a:p>
            <a:endParaRPr lang="ru-RU" dirty="0" smtClean="0"/>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lstStyle/>
          <a:p>
            <a:pPr algn="ctr">
              <a:buNone/>
            </a:pPr>
            <a:endParaRPr lang="ru-RU" dirty="0" smtClean="0"/>
          </a:p>
          <a:p>
            <a:pPr algn="ctr">
              <a:buNone/>
            </a:pPr>
            <a:endParaRPr lang="ru-RU" dirty="0" smtClean="0"/>
          </a:p>
          <a:p>
            <a:pPr algn="ctr">
              <a:buNone/>
            </a:pPr>
            <a:r>
              <a:rPr lang="ru-RU" dirty="0" smtClean="0"/>
              <a:t>2. Принудительное изъятие у собственника имущества не допускается, кроме случаев, когда по основаниям, предусмотренным законом, производятся: обращение взыскания на имущество по обязательствам, конфискация…</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lstStyle/>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lstStyle/>
          <a:p>
            <a:pPr algn="ctr">
              <a:buNone/>
            </a:pPr>
            <a:r>
              <a:rPr lang="ru-RU" b="1" dirty="0" smtClean="0"/>
              <a:t>Раздел III. ОБЩАЯ ЧАСТЬ ОБЯЗАТЕЛЬСТВЕННОГО ПРАВА</a:t>
            </a:r>
          </a:p>
          <a:p>
            <a:pPr algn="ctr">
              <a:buNone/>
            </a:pPr>
            <a:r>
              <a:rPr lang="ru-RU" dirty="0" smtClean="0"/>
              <a:t> </a:t>
            </a:r>
          </a:p>
          <a:p>
            <a:pPr algn="ctr">
              <a:buNone/>
            </a:pPr>
            <a:r>
              <a:rPr lang="ru-RU" b="1" dirty="0" smtClean="0"/>
              <a:t>Подраздел 1. ОБЩИЕ ПОЛОЖЕНИЯ ОБ ОБЯЗАТЕЛЬСТВАХ</a:t>
            </a:r>
          </a:p>
          <a:p>
            <a:pPr algn="ctr">
              <a:buNone/>
            </a:pPr>
            <a:r>
              <a:rPr lang="ru-RU" dirty="0" smtClean="0"/>
              <a:t> </a:t>
            </a:r>
          </a:p>
          <a:p>
            <a:pPr algn="ctr">
              <a:buNone/>
            </a:pPr>
            <a:r>
              <a:rPr lang="ru-RU" b="1" dirty="0" smtClean="0"/>
              <a:t>Глава 21. ПОНЯТИЕ И СТОРОНЫ ОБЯЗАТЕЛЬСТВА</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fontScale="92500" lnSpcReduction="20000"/>
          </a:bodyPr>
          <a:lstStyle/>
          <a:p>
            <a:pPr algn="ctr">
              <a:buNone/>
            </a:pPr>
            <a:r>
              <a:rPr lang="ru-RU" dirty="0" smtClean="0"/>
              <a:t>Статья 307. Понятие обязательства и основания его возникновения</a:t>
            </a:r>
          </a:p>
          <a:p>
            <a:pPr algn="ctr">
              <a:buNone/>
            </a:pPr>
            <a:r>
              <a:rPr lang="ru-RU" dirty="0" smtClean="0"/>
              <a:t> </a:t>
            </a:r>
          </a:p>
          <a:p>
            <a:pPr algn="ctr">
              <a:buNone/>
            </a:pPr>
            <a:r>
              <a:rPr lang="ru-RU" dirty="0" smtClean="0"/>
              <a:t>1. В силу обязательства одно лицо (должник) обязано совершить в пользу другого лица (кредитора) определенное действие, как-то: передать имущество, выполнить работу, уплатить деньги и т.п., либо воздержаться от определенного действия, а кредитор имеет право требовать от должника исполнения его обязанности.</a:t>
            </a:r>
          </a:p>
          <a:p>
            <a:pPr algn="ctr">
              <a:buNone/>
            </a:pPr>
            <a:r>
              <a:rPr lang="ru-RU" dirty="0" smtClean="0"/>
              <a:t>2. Обязательства возникают из договора, вследствие причинения вреда и из иных оснований, указанных в настоящем </a:t>
            </a:r>
            <a:r>
              <a:rPr lang="ru-RU" dirty="0" smtClean="0">
                <a:hlinkClick r:id="rId2"/>
              </a:rPr>
              <a:t>Кодексе</a:t>
            </a:r>
            <a:r>
              <a:rPr lang="ru-RU" dirty="0" smtClean="0"/>
              <a:t>.</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lstStyle/>
          <a:p>
            <a:pPr algn="ctr">
              <a:buNone/>
            </a:pPr>
            <a:r>
              <a:rPr lang="ru-RU" dirty="0" smtClean="0"/>
              <a:t>Статья 309. Общие положения</a:t>
            </a:r>
          </a:p>
          <a:p>
            <a:pPr algn="ctr">
              <a:buNone/>
            </a:pPr>
            <a:r>
              <a:rPr lang="ru-RU" dirty="0" smtClean="0"/>
              <a:t> </a:t>
            </a:r>
          </a:p>
          <a:p>
            <a:pPr algn="ctr">
              <a:buNone/>
            </a:pPr>
            <a:r>
              <a:rPr lang="ru-RU" dirty="0" smtClean="0"/>
              <a:t>Обязательства должны исполняться надлежащим образом в соответствии с условиями обязательства и требованиями закона, иных правовых актов, а при отсутствии таких условий и требований - в соответствии с </a:t>
            </a:r>
            <a:r>
              <a:rPr lang="ru-RU" dirty="0" smtClean="0">
                <a:hlinkClick r:id="rId2"/>
              </a:rPr>
              <a:t>обычаями делового оборота</a:t>
            </a:r>
            <a:r>
              <a:rPr lang="ru-RU" dirty="0" smtClean="0"/>
              <a:t> или иными обычно предъявляемыми требованиями.</a:t>
            </a: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lnSpcReduction="10000"/>
          </a:bodyPr>
          <a:lstStyle/>
          <a:p>
            <a:pPr algn="ctr">
              <a:buNone/>
            </a:pPr>
            <a:r>
              <a:rPr lang="ru-RU" b="1" dirty="0" smtClean="0"/>
              <a:t>Глава 23. ОБЕСПЕЧЕНИЕ ИСПОЛНЕНИЯ ОБЯЗАТЕЛЬСТВ</a:t>
            </a:r>
          </a:p>
          <a:p>
            <a:pPr algn="ctr">
              <a:buNone/>
            </a:pPr>
            <a:r>
              <a:rPr lang="ru-RU" dirty="0" smtClean="0"/>
              <a:t>Статья 329. Способы обеспечения исполнения обязательств</a:t>
            </a:r>
          </a:p>
          <a:p>
            <a:pPr algn="ctr">
              <a:buNone/>
            </a:pPr>
            <a:r>
              <a:rPr lang="ru-RU" dirty="0" smtClean="0"/>
              <a:t> </a:t>
            </a:r>
          </a:p>
          <a:p>
            <a:pPr algn="ctr">
              <a:buNone/>
            </a:pPr>
            <a:r>
              <a:rPr lang="ru-RU" dirty="0" smtClean="0"/>
              <a:t>1. Исполнение обязательств может обеспечиваться неустойкой, залогом, удержанием имущества должника, поручительством, банковской гарантией, задатком и другими способами, предусмотренными законом или договором.</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pPr algn="ctr">
              <a:buNone/>
            </a:pPr>
            <a:r>
              <a:rPr lang="ru-RU" dirty="0" smtClean="0"/>
              <a:t>2. Собственник вправе по своему усмотрению совершать в отношении принадлежащего ему имущества любые действия, не противоречащие закону и иным правовым актам и не нарушающие права и охраняемые законом интересы других лиц, в том числе отчуждать свое имущество в собственность другим лицам, передавать им, оставаясь собственником, права владения, пользования и распоряжения имуществом, отдавать имущество в залог и обременять его другими способами, распоряжаться им иным образом.</a:t>
            </a:r>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lstStyle/>
          <a:p>
            <a:pPr algn="ctr">
              <a:buNone/>
            </a:pPr>
            <a:r>
              <a:rPr lang="ru-RU" b="1" dirty="0" smtClean="0"/>
              <a:t>Глава 25. ОТВЕТСТВЕННОСТЬ ЗА НАРУШЕНИЕ ОБЯЗАТЕЛЬСТВ</a:t>
            </a:r>
          </a:p>
          <a:p>
            <a:pPr algn="ctr">
              <a:buNone/>
            </a:pPr>
            <a:r>
              <a:rPr lang="ru-RU" dirty="0" smtClean="0"/>
              <a:t> </a:t>
            </a:r>
          </a:p>
          <a:p>
            <a:pPr algn="ctr">
              <a:buNone/>
            </a:pPr>
            <a:r>
              <a:rPr lang="ru-RU" dirty="0" smtClean="0"/>
              <a:t>Статья 393. Обязанность должника возместить убытки</a:t>
            </a:r>
          </a:p>
          <a:p>
            <a:pPr algn="ctr">
              <a:buNone/>
            </a:pPr>
            <a:r>
              <a:rPr lang="ru-RU" dirty="0" smtClean="0"/>
              <a:t> </a:t>
            </a:r>
          </a:p>
          <a:p>
            <a:pPr algn="ctr">
              <a:buNone/>
            </a:pPr>
            <a:r>
              <a:rPr lang="ru-RU" dirty="0" smtClean="0"/>
              <a:t>1. Должник обязан возместить кредитору убытки, причиненные неисполнением или ненадлежащим исполнением обязательства.</a:t>
            </a:r>
          </a:p>
          <a:p>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lstStyle/>
          <a:p>
            <a:pPr algn="ctr">
              <a:buNone/>
            </a:pPr>
            <a:r>
              <a:rPr lang="ru-RU" b="1" dirty="0" smtClean="0"/>
              <a:t>Глава 26. ПРЕКРАЩЕНИЕ ОБЯЗАТЕЛЬСТВ</a:t>
            </a:r>
          </a:p>
          <a:p>
            <a:pPr algn="ctr">
              <a:buNone/>
            </a:pPr>
            <a:r>
              <a:rPr lang="ru-RU" dirty="0" smtClean="0"/>
              <a:t> </a:t>
            </a:r>
          </a:p>
          <a:p>
            <a:pPr algn="ctr">
              <a:buNone/>
            </a:pPr>
            <a:r>
              <a:rPr lang="ru-RU" dirty="0" smtClean="0"/>
              <a:t>Статья 407. Основания прекращения обязательств</a:t>
            </a:r>
          </a:p>
          <a:p>
            <a:pPr algn="ctr">
              <a:buNone/>
            </a:pPr>
            <a:r>
              <a:rPr lang="ru-RU" dirty="0" smtClean="0"/>
              <a:t> </a:t>
            </a:r>
          </a:p>
          <a:p>
            <a:pPr algn="ctr">
              <a:buNone/>
            </a:pPr>
            <a:r>
              <a:rPr lang="ru-RU" dirty="0" smtClean="0"/>
              <a:t>1. Обязательство прекращается полностью или частично по основаниям, предусмотренным настоящим Кодексом, другими законами, иными правовыми актами или договором.</a:t>
            </a:r>
          </a:p>
          <a:p>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lstStyle/>
          <a:p>
            <a:pPr algn="ctr">
              <a:buNone/>
            </a:pPr>
            <a:r>
              <a:rPr lang="ru-RU" dirty="0" smtClean="0"/>
              <a:t>Статья 408. Прекращение обязательства исполнением</a:t>
            </a:r>
          </a:p>
          <a:p>
            <a:pPr algn="ctr">
              <a:buNone/>
            </a:pPr>
            <a:r>
              <a:rPr lang="ru-RU" dirty="0" smtClean="0"/>
              <a:t> </a:t>
            </a:r>
          </a:p>
          <a:p>
            <a:pPr algn="ctr">
              <a:buNone/>
            </a:pPr>
            <a:r>
              <a:rPr lang="ru-RU" dirty="0" smtClean="0"/>
              <a:t>1. Надлежащее исполнение прекращает обязательство.</a:t>
            </a:r>
          </a:p>
          <a:p>
            <a:pPr algn="ctr">
              <a:buNone/>
            </a:pPr>
            <a:r>
              <a:rPr lang="ru-RU" dirty="0" smtClean="0"/>
              <a:t>2. Кредитор, принимая исполнение, обязан по требованию должника выдать ему расписку в получении исполнения полностью или в соответствующей части.</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pPr algn="ctr">
              <a:buNone/>
            </a:pPr>
            <a:r>
              <a:rPr lang="ru-RU" dirty="0" smtClean="0"/>
              <a:t>Статья 210. </a:t>
            </a:r>
            <a:r>
              <a:rPr lang="ru-RU" b="1" dirty="0" smtClean="0"/>
              <a:t>Бремя содержания</a:t>
            </a:r>
            <a:r>
              <a:rPr lang="ru-RU" dirty="0" smtClean="0"/>
              <a:t> имущества</a:t>
            </a:r>
          </a:p>
          <a:p>
            <a:pPr algn="ctr">
              <a:buNone/>
            </a:pPr>
            <a:r>
              <a:rPr lang="ru-RU" dirty="0" smtClean="0"/>
              <a:t> </a:t>
            </a:r>
          </a:p>
          <a:p>
            <a:pPr algn="ctr">
              <a:buNone/>
            </a:pPr>
            <a:r>
              <a:rPr lang="ru-RU" dirty="0" smtClean="0"/>
              <a:t>Собственник несет бремя содержания принадлежащего ему имущества, если иное не предусмотрено законом или договором.</a:t>
            </a:r>
          </a:p>
          <a:p>
            <a:pPr algn="ctr">
              <a:buNone/>
            </a:pPr>
            <a:r>
              <a:rPr lang="ru-RU" dirty="0" smtClean="0"/>
              <a:t> </a:t>
            </a:r>
          </a:p>
          <a:p>
            <a:pPr algn="ctr">
              <a:buNone/>
            </a:pPr>
            <a:r>
              <a:rPr lang="ru-RU" dirty="0" smtClean="0"/>
              <a:t>Статья 211. </a:t>
            </a:r>
            <a:r>
              <a:rPr lang="ru-RU" b="1" dirty="0" smtClean="0"/>
              <a:t>Риск случайной гибели </a:t>
            </a:r>
            <a:r>
              <a:rPr lang="ru-RU" dirty="0" smtClean="0"/>
              <a:t>имущества</a:t>
            </a:r>
          </a:p>
          <a:p>
            <a:pPr algn="ctr">
              <a:buNone/>
            </a:pPr>
            <a:r>
              <a:rPr lang="ru-RU" dirty="0" smtClean="0"/>
              <a:t> </a:t>
            </a:r>
          </a:p>
          <a:p>
            <a:pPr algn="ctr">
              <a:buNone/>
            </a:pPr>
            <a:r>
              <a:rPr lang="ru-RU" dirty="0" smtClean="0"/>
              <a:t>Риск случайной гибели или случайного повреждения имущества несет его собственник, если иное не предусмотрено законом или договором.</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a:bodyPr>
          <a:lstStyle/>
          <a:p>
            <a:pPr algn="ctr">
              <a:buNone/>
            </a:pPr>
            <a:r>
              <a:rPr lang="ru-RU" dirty="0" smtClean="0"/>
              <a:t>Статья 212. Субъекты права собственности</a:t>
            </a:r>
          </a:p>
          <a:p>
            <a:pPr algn="ctr">
              <a:buNone/>
            </a:pPr>
            <a:r>
              <a:rPr lang="ru-RU" dirty="0" smtClean="0"/>
              <a:t> </a:t>
            </a:r>
          </a:p>
          <a:p>
            <a:pPr algn="ctr">
              <a:buNone/>
            </a:pPr>
            <a:r>
              <a:rPr lang="ru-RU" dirty="0" smtClean="0"/>
              <a:t>1. В Российской Федерации признаются частная, государственная, муниципальная и иные формы собственности.</a:t>
            </a:r>
          </a:p>
          <a:p>
            <a:pPr algn="ctr">
              <a:buNone/>
            </a:pPr>
            <a:r>
              <a:rPr lang="ru-RU" dirty="0" smtClean="0"/>
              <a:t>2. Имущество может находиться в собственности граждан и юридических лиц, а также Российской Федерации, субъектов Российской Федерации, муниципальных образований.</a:t>
            </a:r>
          </a:p>
          <a:p>
            <a:pPr algn="ctr">
              <a:buNone/>
            </a:pPr>
            <a:r>
              <a:rPr lang="ru-RU" dirty="0" smtClean="0"/>
              <a:t>4. Права всех собственников защищаются равным образом.</a:t>
            </a:r>
          </a:p>
          <a:p>
            <a:pPr algn="ctr">
              <a:buNone/>
            </a:pPr>
            <a:r>
              <a:rPr lang="ru-RU" dirty="0" smtClean="0"/>
              <a:t> </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a:bodyPr>
          <a:lstStyle/>
          <a:p>
            <a:pPr algn="ctr">
              <a:buNone/>
            </a:pPr>
            <a:r>
              <a:rPr lang="ru-RU" dirty="0" smtClean="0"/>
              <a:t>Статья 214. Право государственной собственности</a:t>
            </a:r>
          </a:p>
          <a:p>
            <a:pPr algn="ctr">
              <a:buNone/>
            </a:pPr>
            <a:r>
              <a:rPr lang="ru-RU" dirty="0" smtClean="0"/>
              <a:t> </a:t>
            </a:r>
          </a:p>
          <a:p>
            <a:pPr algn="ctr">
              <a:buNone/>
            </a:pPr>
            <a:r>
              <a:rPr lang="ru-RU" dirty="0" smtClean="0"/>
              <a:t>1. </a:t>
            </a:r>
            <a:r>
              <a:rPr lang="ru-RU" b="1" dirty="0" smtClean="0"/>
              <a:t>Государственной</a:t>
            </a:r>
            <a:r>
              <a:rPr lang="ru-RU" dirty="0" smtClean="0"/>
              <a:t> собственностью в Российской Федерации является имущество, принадлежащее на праве собственности </a:t>
            </a:r>
            <a:r>
              <a:rPr lang="ru-RU" b="1" dirty="0" smtClean="0"/>
              <a:t>Российской Федерации </a:t>
            </a:r>
            <a:r>
              <a:rPr lang="ru-RU" dirty="0" smtClean="0"/>
              <a:t>(федеральная собственность), и имущество, принадлежащее на праве собственности </a:t>
            </a:r>
            <a:r>
              <a:rPr lang="ru-RU" b="1" dirty="0" smtClean="0"/>
              <a:t>субъектам Российской Федерации </a:t>
            </a:r>
            <a:r>
              <a:rPr lang="ru-RU" dirty="0" smtClean="0"/>
              <a:t>- республикам, краям, областям, городам федерального значения, автономной области, автономным округам (собственность субъекта Российской Федерации).</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a:bodyPr>
          <a:lstStyle/>
          <a:p>
            <a:pPr algn="ctr">
              <a:buNone/>
            </a:pPr>
            <a:r>
              <a:rPr lang="ru-RU" dirty="0" smtClean="0"/>
              <a:t>3. От имени Российской Федерации и субъектов Российской Федерации права собственника осуществляют органы и лица, указанные в </a:t>
            </a:r>
            <a:r>
              <a:rPr lang="ru-RU" dirty="0" smtClean="0">
                <a:hlinkClick r:id="rId2"/>
              </a:rPr>
              <a:t>статье 125</a:t>
            </a:r>
            <a:r>
              <a:rPr lang="ru-RU" dirty="0" smtClean="0"/>
              <a:t> настоящего Кодекса.</a:t>
            </a:r>
          </a:p>
          <a:p>
            <a:pPr algn="ctr">
              <a:buNone/>
            </a:pPr>
            <a:r>
              <a:rPr lang="ru-RU" dirty="0" smtClean="0"/>
              <a:t>Статья 125. </a:t>
            </a:r>
          </a:p>
          <a:p>
            <a:pPr algn="ctr">
              <a:buNone/>
            </a:pPr>
            <a:r>
              <a:rPr lang="ru-RU" dirty="0" smtClean="0"/>
              <a:t>1. От имени Российской Федерации и субъектов Российской Федерации могут своими действиями приобретать и осуществлять имущественные и личные неимущественные права и обязанности, выступать в суде органы государственной власти в рамках их компетенции, установленной актами, определяющими статус этих органов.</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a:bodyPr>
          <a:lstStyle/>
          <a:p>
            <a:pPr algn="ctr">
              <a:buNone/>
            </a:pPr>
            <a:r>
              <a:rPr lang="ru-RU" dirty="0" smtClean="0"/>
              <a:t>Ст. 214 ГК РФ 4. Имущество, находящееся в государственной собственности, закрепляется за государственными предприятиями и учреждениями во владение, пользование и распоряжение в соответствии с настоящим Кодексом </a:t>
            </a:r>
            <a:r>
              <a:rPr lang="ru-RU" dirty="0" smtClean="0">
                <a:hlinkClick r:id="rId2"/>
              </a:rPr>
              <a:t>(статьи 294,</a:t>
            </a:r>
            <a:r>
              <a:rPr lang="ru-RU" dirty="0" smtClean="0"/>
              <a:t> </a:t>
            </a:r>
            <a:r>
              <a:rPr lang="ru-RU" dirty="0" smtClean="0">
                <a:hlinkClick r:id="rId3"/>
              </a:rPr>
              <a:t>296).</a:t>
            </a:r>
            <a:endParaRPr lang="ru-RU" dirty="0" smtClean="0"/>
          </a:p>
          <a:p>
            <a:pPr algn="ctr">
              <a:buNone/>
            </a:pPr>
            <a:r>
              <a:rPr lang="ru-RU" dirty="0" smtClean="0"/>
              <a:t>Средства соответствующего бюджета и иное государственное имущество, не закрепленное за государственными предприятиями и учреждениями, составляют государственную казну Российской Федерации, казну республики в составе Российской Федерации, казну края, области, города федерального значения, автономной области, автономного округа.</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lnSpcReduction="10000"/>
          </a:bodyPr>
          <a:lstStyle/>
          <a:p>
            <a:pPr algn="ctr">
              <a:buNone/>
            </a:pPr>
            <a:r>
              <a:rPr lang="ru-RU" dirty="0" smtClean="0"/>
              <a:t>Статья 215. Право муниципальной собственности</a:t>
            </a:r>
          </a:p>
          <a:p>
            <a:pPr algn="ctr">
              <a:buNone/>
            </a:pPr>
            <a:r>
              <a:rPr lang="ru-RU" dirty="0" smtClean="0"/>
              <a:t> </a:t>
            </a:r>
          </a:p>
          <a:p>
            <a:pPr algn="ctr">
              <a:buNone/>
            </a:pPr>
            <a:r>
              <a:rPr lang="ru-RU" dirty="0" smtClean="0"/>
              <a:t>1. Имущество, принадлежащее на праве собственности городским и сельским поселениям, а также другим муниципальным образованиям, является муниципальной собственностью.</a:t>
            </a:r>
          </a:p>
          <a:p>
            <a:pPr algn="ctr">
              <a:buNone/>
            </a:pPr>
            <a:r>
              <a:rPr lang="ru-RU" dirty="0" smtClean="0"/>
              <a:t>2. От имени муниципального образования права собственника осуществляют органы местного самоуправления и лица, указанные в </a:t>
            </a:r>
            <a:r>
              <a:rPr lang="ru-RU" dirty="0" smtClean="0">
                <a:hlinkClick r:id="rId2"/>
              </a:rPr>
              <a:t>статье 125</a:t>
            </a:r>
            <a:r>
              <a:rPr lang="ru-RU" dirty="0" smtClean="0"/>
              <a:t> настоящего Кодекса.</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79</TotalTime>
  <Words>805</Words>
  <Application>Microsoft Office PowerPoint</Application>
  <PresentationFormat>Экран (4:3)</PresentationFormat>
  <Paragraphs>108</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Поток</vt:lpstr>
      <vt:lpstr>Собственность</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Собственность</dc:title>
  <cp:lastModifiedBy>Кочергина</cp:lastModifiedBy>
  <cp:revision>11</cp:revision>
  <dcterms:modified xsi:type="dcterms:W3CDTF">2015-01-31T09:06:24Z</dcterms:modified>
</cp:coreProperties>
</file>