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67"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7EAF463A-BC7C-46EE-9F1E-7F377CCA4891}" type="datetimeFigureOut">
              <a:rPr lang="en-US" smtClean="0"/>
              <a:pPr/>
              <a:t>12/4/2015</a:t>
            </a:fld>
            <a:endParaRPr lang="en-US"/>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12/4/2015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12/4/2015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12/4/2015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AF463A-BC7C-46EE-9F1E-7F377CCA4891}" type="datetimeFigureOut">
              <a:rPr lang="en-US" smtClean="0"/>
              <a:pPr/>
              <a:t>12/4/2015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12/4/2015</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12/4/2015</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7EAF463A-BC7C-46EE-9F1E-7F377CCA4891}" type="datetimeFigureOut">
              <a:rPr lang="en-US" smtClean="0"/>
              <a:pPr/>
              <a:t>12/4/2015</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EAF463A-BC7C-46EE-9F1E-7F377CCA4891}" type="datetimeFigureOut">
              <a:rPr lang="en-US" smtClean="0"/>
              <a:pPr/>
              <a:t>12/4/2015</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7EAF463A-BC7C-46EE-9F1E-7F377CCA4891}" type="datetimeFigureOut">
              <a:rPr lang="en-US" smtClean="0"/>
              <a:pPr/>
              <a:t>12/4/2015</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7EAF463A-BC7C-46EE-9F1E-7F377CCA4891}" type="datetimeFigureOut">
              <a:rPr lang="en-US" smtClean="0"/>
              <a:pPr/>
              <a:t>12/4/2015</a:t>
            </a:fld>
            <a:endParaRPr lang="en-US"/>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A483448D-3A78-4528-A469-B745A65DA480}" type="slidenum">
              <a:rPr lang="en-US" smtClean="0"/>
              <a:pPr/>
              <a:t>‹#›</a:t>
            </a:fld>
            <a:endParaRPr lang="en-US"/>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AF463A-BC7C-46EE-9F1E-7F377CCA4891}" type="datetimeFigureOut">
              <a:rPr lang="en-US" smtClean="0"/>
              <a:pPr/>
              <a:t>12/4/2015</a:t>
            </a:fld>
            <a:endParaRPr lang="en-US"/>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Осуществление контроля (надзора)</a:t>
            </a:r>
            <a:endParaRPr lang="ru-RU" dirty="0"/>
          </a:p>
        </p:txBody>
      </p:sp>
      <p:sp>
        <p:nvSpPr>
          <p:cNvPr id="3" name="Подзаголовок 2"/>
          <p:cNvSpPr>
            <a:spLocks noGrp="1"/>
          </p:cNvSpPr>
          <p:nvPr>
            <p:ph type="subTitle" idx="1"/>
          </p:nvPr>
        </p:nvSpPr>
        <p:spPr/>
        <p:txBody>
          <a:bodyPr/>
          <a:lstStyle/>
          <a:p>
            <a:r>
              <a:rPr lang="ru-RU" dirty="0" smtClean="0"/>
              <a:t>Защита юридических лиц и индивидуальных предпринимателей</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normAutofit fontScale="85000" lnSpcReduction="10000"/>
          </a:bodyPr>
          <a:lstStyle/>
          <a:p>
            <a:pPr algn="ctr">
              <a:buNone/>
            </a:pPr>
            <a:r>
              <a:rPr lang="ru-RU" dirty="0" smtClean="0"/>
              <a:t>8) уведомление о начале осуществления предпринимательской деятельности - документ, который представляется зарегистрированными в установленном законодательством Российской Федерации порядке юридическим лицом, индивидуальным предпринимателем в уполномоченный Правительством Российской Федерации в соответствующей сфере федеральный орган исполнительной власти и посредством которого такое юридическое лицо, такой индивидуальный предприниматель сообщают о начале осуществления отдельных видов предпринимательской деятельности и ее соответствии обязательным требованиям.</a:t>
            </a:r>
          </a:p>
          <a:p>
            <a:pPr algn="ctr">
              <a:buNone/>
            </a:pPr>
            <a:r>
              <a:rPr lang="ru-RU" dirty="0" smtClean="0"/>
              <a:t>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lstStyle/>
          <a:p>
            <a:pPr algn="ctr">
              <a:buNone/>
            </a:pPr>
            <a:r>
              <a:rPr lang="ru-RU" dirty="0" smtClean="0"/>
              <a:t>Статья 3. Принципы защиты прав юридических лиц, индивидуальных предпринимателей при осуществлении государственного контроля (надзора), муниципального контроля</a:t>
            </a:r>
          </a:p>
          <a:p>
            <a:pPr algn="ctr">
              <a:buNone/>
            </a:pPr>
            <a:r>
              <a:rPr lang="ru-RU" dirty="0" smtClean="0"/>
              <a:t>1) преимущественно уведомительный порядок начала осуществления отдельных видов предпринимательской деятельности;</a:t>
            </a:r>
          </a:p>
          <a:p>
            <a:pPr algn="ctr">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92500" lnSpcReduction="10000"/>
          </a:bodyPr>
          <a:lstStyle/>
          <a:p>
            <a:pPr algn="ctr">
              <a:buNone/>
            </a:pPr>
            <a:r>
              <a:rPr lang="ru-RU" dirty="0" smtClean="0"/>
              <a:t>2) презумпция добросовестности юридических лиц, индивидуальных предпринимателей;</a:t>
            </a:r>
          </a:p>
          <a:p>
            <a:pPr algn="ctr">
              <a:buNone/>
            </a:pPr>
            <a:r>
              <a:rPr lang="ru-RU" dirty="0" smtClean="0"/>
              <a:t>3) открытость и доступность для юридических лиц, индивидуальных предпринимателей нормативных правовых актов Российской Федерации, муниципальных правовых актов, </a:t>
            </a:r>
          </a:p>
          <a:p>
            <a:pPr algn="ctr">
              <a:buNone/>
            </a:pPr>
            <a:r>
              <a:rPr lang="ru-RU" dirty="0" smtClean="0"/>
              <a:t>4) проведение проверок в соответствии с полномочиями органа государственного контроля (надзора), органа муниципального контроля, их должностных лиц…</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buNone/>
            </a:pPr>
            <a:r>
              <a:rPr lang="ru-RU" dirty="0" smtClean="0"/>
              <a:t> </a:t>
            </a:r>
          </a:p>
          <a:p>
            <a:pPr algn="ctr">
              <a:buNone/>
            </a:pPr>
            <a:endParaRPr lang="ru-RU" dirty="0" smtClean="0"/>
          </a:p>
          <a:p>
            <a:pPr algn="ctr">
              <a:buNone/>
            </a:pPr>
            <a:endParaRPr lang="ru-RU" dirty="0" smtClean="0"/>
          </a:p>
          <a:p>
            <a:pPr algn="ctr">
              <a:buNone/>
            </a:pPr>
            <a:r>
              <a:rPr lang="ru-RU" dirty="0" smtClean="0"/>
              <a:t>Статья 4. Полномочия федеральных органов исполнительной власти, осуществляющих государственный контроль (надзор)</a:t>
            </a:r>
          </a:p>
          <a:p>
            <a:pPr algn="ctr">
              <a:buNone/>
            </a:pPr>
            <a:r>
              <a:rPr lang="ru-RU" dirty="0" smtClean="0"/>
              <a:t> </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endParaRPr lang="ru-RU" dirty="0" smtClean="0"/>
          </a:p>
          <a:p>
            <a:pPr algn="ctr">
              <a:buNone/>
            </a:pPr>
            <a:endParaRPr lang="ru-RU" dirty="0" smtClean="0"/>
          </a:p>
          <a:p>
            <a:pPr algn="ctr">
              <a:buNone/>
            </a:pPr>
            <a:r>
              <a:rPr lang="ru-RU" dirty="0" smtClean="0"/>
              <a:t>Статья 5. Полномочия органов исполнительной власти субъектов Российской Федерации, осуществляющих региональный государственный контроль (надзор)</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endParaRPr lang="ru-RU" dirty="0" smtClean="0"/>
          </a:p>
          <a:p>
            <a:pPr algn="ctr">
              <a:buNone/>
            </a:pPr>
            <a:endParaRPr lang="ru-RU" dirty="0" smtClean="0"/>
          </a:p>
          <a:p>
            <a:pPr algn="ctr">
              <a:buNone/>
            </a:pPr>
            <a:r>
              <a:rPr lang="ru-RU" dirty="0" smtClean="0"/>
              <a:t>Статья 6. Полномочия органов местного самоуправления, осуществляющих муниципальный контроль</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09600"/>
            <a:ext cx="8229600" cy="5562917"/>
          </a:xfrm>
        </p:spPr>
        <p:txBody>
          <a:bodyPr/>
          <a:lstStyle/>
          <a:p>
            <a:endParaRPr lang="ru-RU" dirty="0" smtClean="0"/>
          </a:p>
          <a:p>
            <a:endParaRPr lang="ru-RU" dirty="0" smtClean="0"/>
          </a:p>
          <a:p>
            <a:r>
              <a:rPr lang="ru-RU" dirty="0" smtClean="0"/>
              <a:t>Статья 8. Уведомление о начале осуществления отдельных видов предпринимательской деятельности</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lstStyle/>
          <a:p>
            <a:pPr algn="ctr">
              <a:buNone/>
            </a:pPr>
            <a:r>
              <a:rPr lang="ru-RU" dirty="0" smtClean="0"/>
              <a:t>2. Уведомление о начале осуществления отдельных видов предпринимательской деятельности представляется юридическими лицами, индивидуальными предпринимателями, осуществляющими выполнение работ и услуг в соответствии с утвержденным Правительством Российской Федерации перечнем работ и услуг в составе следующих видов деятельности: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91517"/>
          </a:xfrm>
        </p:spPr>
        <p:txBody>
          <a:bodyPr>
            <a:normAutofit fontScale="85000" lnSpcReduction="10000"/>
          </a:bodyPr>
          <a:lstStyle/>
          <a:p>
            <a:pPr algn="ctr">
              <a:buNone/>
            </a:pPr>
            <a:r>
              <a:rPr lang="ru-RU" dirty="0" smtClean="0"/>
              <a:t>5. Уведомление о начале осуществления отдельных видов предпринимательской деятельности представляется юридическим лицом, индивидуальным предпринимателем в уполномоченный орган государственного контроля (надзора) непосредственно либо через многофункциональный центр предоставления государственных и муниципальных услуг (далее - многофункциональный центр) после государственной регистрации и постановки на учет в налоговом органе </a:t>
            </a:r>
            <a:r>
              <a:rPr lang="ru-RU" b="1" dirty="0" smtClean="0">
                <a:solidFill>
                  <a:srgbClr val="00B050"/>
                </a:solidFill>
              </a:rPr>
              <a:t>до начала фактического выполнения работ или предоставления услуг</a:t>
            </a:r>
            <a:r>
              <a:rPr lang="ru-RU" dirty="0" smtClean="0"/>
              <a:t>. Указанное уведомление может быть представлено в форме электронного документа.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09600"/>
            <a:ext cx="8229600" cy="5562917"/>
          </a:xfrm>
        </p:spPr>
        <p:txBody>
          <a:bodyPr/>
          <a:lstStyle/>
          <a:p>
            <a:pPr algn="ctr">
              <a:buNone/>
            </a:pPr>
            <a:r>
              <a:rPr lang="ru-RU" dirty="0" smtClean="0"/>
              <a:t>8. Правительством Российской Федерации устанавливаются форма уведомления о начале осуществления отдельных видов предпринимательской деятельности и порядок представления таких уведомлений в уполномоченный орган государственного контроля (надзора) непосредственно либо через многофункциональный центр, в том числе в форме электронных документов, а также порядок их учета.</a:t>
            </a:r>
          </a:p>
          <a:p>
            <a:pPr algn="ct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a:bodyPr>
          <a:lstStyle/>
          <a:p>
            <a:pPr algn="ctr">
              <a:buNone/>
            </a:pPr>
            <a:r>
              <a:rPr lang="ru-RU" b="1" dirty="0" smtClean="0"/>
              <a:t>РОССИЙСКАЯ ФЕДЕРАЦИЯ</a:t>
            </a:r>
            <a:endParaRPr lang="ru-RU" dirty="0" smtClean="0"/>
          </a:p>
          <a:p>
            <a:pPr algn="ctr">
              <a:buNone/>
            </a:pPr>
            <a:r>
              <a:rPr lang="ru-RU" b="1" dirty="0" smtClean="0"/>
              <a:t> </a:t>
            </a:r>
            <a:endParaRPr lang="ru-RU" dirty="0" smtClean="0"/>
          </a:p>
          <a:p>
            <a:pPr algn="ctr">
              <a:buNone/>
            </a:pPr>
            <a:r>
              <a:rPr lang="ru-RU" b="1" dirty="0" smtClean="0"/>
              <a:t>ФЕДЕРАЛЬНЫЙ ЗАКОН</a:t>
            </a:r>
            <a:endParaRPr lang="ru-RU" dirty="0" smtClean="0"/>
          </a:p>
          <a:p>
            <a:pPr algn="ctr">
              <a:buNone/>
            </a:pPr>
            <a:r>
              <a:rPr lang="ru-RU" b="1" dirty="0" smtClean="0"/>
              <a:t> </a:t>
            </a:r>
            <a:endParaRPr lang="ru-RU" dirty="0" smtClean="0"/>
          </a:p>
          <a:p>
            <a:pPr algn="ctr">
              <a:buNone/>
            </a:pPr>
            <a:r>
              <a:rPr lang="ru-RU" b="1" dirty="0" smtClean="0"/>
              <a:t>О ЗАЩИТЕ ПРАВ ЮРИДИЧЕСКИХ ЛИЦ</a:t>
            </a:r>
            <a:endParaRPr lang="ru-RU" dirty="0" smtClean="0"/>
          </a:p>
          <a:p>
            <a:pPr algn="ctr">
              <a:buNone/>
            </a:pPr>
            <a:r>
              <a:rPr lang="ru-RU" b="1" dirty="0" smtClean="0"/>
              <a:t>И ИНДИВИДУАЛЬНЫХ ПРЕДПРИНИМАТЕЛЕЙ ПРИ ОСУЩЕСТВЛЕНИИ</a:t>
            </a:r>
            <a:endParaRPr lang="ru-RU" dirty="0" smtClean="0"/>
          </a:p>
          <a:p>
            <a:pPr algn="ctr">
              <a:buNone/>
            </a:pPr>
            <a:r>
              <a:rPr lang="ru-RU" b="1" dirty="0" smtClean="0"/>
              <a:t>ГОСУДАРСТВЕННОГО КОНТРОЛЯ (НАДЗОРА)</a:t>
            </a:r>
            <a:endParaRPr lang="ru-RU" dirty="0" smtClean="0"/>
          </a:p>
          <a:p>
            <a:pPr algn="ctr">
              <a:buNone/>
            </a:pPr>
            <a:r>
              <a:rPr lang="ru-RU" b="1" dirty="0" smtClean="0"/>
              <a:t>И МУНИЦИПАЛЬНОГО КОНТРОЛЯ</a:t>
            </a:r>
            <a:endParaRPr lang="ru-RU" dirty="0" smtClean="0"/>
          </a:p>
          <a:p>
            <a:pPr>
              <a:buNone/>
            </a:pPr>
            <a:r>
              <a:rPr lang="ru-RU" dirty="0" smtClean="0"/>
              <a:t> </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normAutofit fontScale="92500" lnSpcReduction="20000"/>
          </a:bodyPr>
          <a:lstStyle/>
          <a:p>
            <a:pPr algn="ctr"/>
            <a:r>
              <a:rPr lang="ru-RU" dirty="0" smtClean="0"/>
              <a:t>Статья 9. Организация и проведение плановой проверки</a:t>
            </a:r>
          </a:p>
          <a:p>
            <a:pPr algn="ctr"/>
            <a:r>
              <a:rPr lang="ru-RU" dirty="0" smtClean="0"/>
              <a:t> </a:t>
            </a:r>
          </a:p>
          <a:p>
            <a:pPr algn="ctr"/>
            <a:r>
              <a:rPr lang="ru-RU" dirty="0" smtClean="0"/>
              <a:t>1. Предметом плановой проверки является соблюдение юридическим лицом, индивидуальным предпринимателем в процессе осуществления деятельности обязательных требований и требований, установленных муниципальными правовыми актами, а также соответствие сведений, содержащихся в уведомлении о начале осуществления отдельных видов предпринимательской деятельности, обязательным требованиям.</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lstStyle/>
          <a:p>
            <a:pPr algn="ctr">
              <a:buNone/>
            </a:pPr>
            <a:r>
              <a:rPr lang="ru-RU" dirty="0" smtClean="0"/>
              <a:t>2. Плановые проверки проводятся не чаще чем один раз в три года.</a:t>
            </a:r>
          </a:p>
          <a:p>
            <a:pPr algn="ctr">
              <a:buNone/>
            </a:pPr>
            <a:r>
              <a:rPr lang="ru-RU" dirty="0" smtClean="0"/>
              <a:t>3. Плановые проверки проводятся на основании разрабатываемых органами государственного контроля (надзора), органами муниципального контроля в соответствии с их полномочиями ежегодных планов.</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lstStyle/>
          <a:p>
            <a:pPr algn="ctr">
              <a:buNone/>
            </a:pPr>
            <a:r>
              <a:rPr lang="ru-RU" dirty="0" smtClean="0"/>
              <a:t>5. Утвержденный руководителем органа государственного контроля (надзора) или органа муниципального контроля ежегодный план проведения плановых проверок доводится до сведения заинтересованных лиц посредством его размещения на официальном сайте органа государственного контроля (надзора) или органа муниципального контроля в сети "Интернет" либо иным доступным способом.</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715317"/>
          </a:xfrm>
        </p:spPr>
        <p:txBody>
          <a:bodyPr>
            <a:normAutofit fontScale="92500" lnSpcReduction="20000"/>
          </a:bodyPr>
          <a:lstStyle/>
          <a:p>
            <a:pPr algn="ctr">
              <a:buNone/>
            </a:pPr>
            <a:r>
              <a:rPr lang="ru-RU" dirty="0" smtClean="0"/>
              <a:t>9. В отношении юридических лиц, индивидуальных предпринимателей, осуществляющих виды деятельности в сфере здравоохранения, сфере образования, в социальной сфере, в сфере теплоснабжения, в сфере электроэнергетики, в сфере энергосбережения и повышения энергетической эффективности, плановые проверки могут проводиться </a:t>
            </a:r>
            <a:r>
              <a:rPr lang="ru-RU" b="1" dirty="0" smtClean="0"/>
              <a:t>два и более раза в три года</a:t>
            </a:r>
            <a:r>
              <a:rPr lang="ru-RU" dirty="0" smtClean="0"/>
              <a:t>. Перечень таких видов деятельности и периодичность их плановых проверок устанавливаются Правительством Российской Федерации.</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lstStyle/>
          <a:p>
            <a:pPr algn="ctr">
              <a:buNone/>
            </a:pPr>
            <a:endParaRPr lang="ru-RU" dirty="0" smtClean="0"/>
          </a:p>
          <a:p>
            <a:pPr algn="ctr">
              <a:buNone/>
            </a:pPr>
            <a:endParaRPr lang="ru-RU" dirty="0" smtClean="0"/>
          </a:p>
          <a:p>
            <a:pPr algn="ctr">
              <a:buNone/>
            </a:pPr>
            <a:r>
              <a:rPr lang="ru-RU" dirty="0" smtClean="0"/>
              <a:t>11. Плановая проверка проводится в форме документарной проверки и (или) выездной проверки в порядке, установленном соответственно </a:t>
            </a:r>
            <a:r>
              <a:rPr lang="ru-RU" dirty="0" smtClean="0">
                <a:hlinkClick r:id="" action="ppaction://hlinkfile" tooltip="Ссылка на текущий документ"/>
              </a:rPr>
              <a:t>статьями 11</a:t>
            </a:r>
            <a:r>
              <a:rPr lang="ru-RU" dirty="0" smtClean="0"/>
              <a:t> и </a:t>
            </a:r>
            <a:r>
              <a:rPr lang="ru-RU" dirty="0" smtClean="0">
                <a:hlinkClick r:id="" action="ppaction://hlinkfile" tooltip="Ссылка на текущий документ"/>
              </a:rPr>
              <a:t>12</a:t>
            </a:r>
            <a:r>
              <a:rPr lang="ru-RU" dirty="0" smtClean="0"/>
              <a:t> настоящего Федерального закона.</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normAutofit fontScale="92500" lnSpcReduction="20000"/>
          </a:bodyPr>
          <a:lstStyle/>
          <a:p>
            <a:pPr algn="ctr">
              <a:buNone/>
            </a:pPr>
            <a:r>
              <a:rPr lang="ru-RU" dirty="0" smtClean="0"/>
              <a:t>12. О проведении плановой проверки юридическое лицо, индивидуальный предприниматель уведомляются органом государственного контроля (надзора), органом муниципального контроля не позднее чем в течение трех рабочих дней до начала ее проведения посредством направления копии распоряжения или приказа руководителя, заместителя руководителя органа государственного контроля (надзора), органа муниципального контроля о начале проведения плановой проверки заказным почтовым отправлением с уведомлением о вручении или иным доступным способом.</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715317"/>
          </a:xfrm>
        </p:spPr>
        <p:txBody>
          <a:bodyPr>
            <a:normAutofit fontScale="77500" lnSpcReduction="20000"/>
          </a:bodyPr>
          <a:lstStyle/>
          <a:p>
            <a:pPr algn="ctr">
              <a:buNone/>
            </a:pPr>
            <a:r>
              <a:rPr lang="ru-RU" dirty="0" smtClean="0"/>
              <a:t>Статья 10. Организация и проведение внеплановой проверки</a:t>
            </a:r>
          </a:p>
          <a:p>
            <a:pPr algn="ctr">
              <a:buNone/>
            </a:pPr>
            <a:endParaRPr lang="ru-RU" dirty="0" smtClean="0"/>
          </a:p>
          <a:p>
            <a:pPr algn="ctr">
              <a:buNone/>
            </a:pPr>
            <a:r>
              <a:rPr lang="ru-RU" dirty="0" smtClean="0"/>
              <a:t>1. Предметом внеплановой проверки является соблюдение юридическим лицом, индивидуальным предпринимателем в процессе осуществления деятельности обязательных требований и требований, установленных муниципальными правовыми актами, выполнение предписаний органов государственного контроля (надзора), органов муниципального контроля, </a:t>
            </a:r>
            <a:r>
              <a:rPr lang="ru-RU" dirty="0" smtClean="0">
                <a:solidFill>
                  <a:srgbClr val="00B050"/>
                </a:solidFill>
              </a:rPr>
              <a:t>проведение мероприятий по предотвращению причинения вреда жизни, здоровью граждан, вреда животным, растениям, окружающей среде, по обеспечению безопасности государства, по предупреждению возникновения чрезвычайных ситуаций природного и техногенного характера, по ликвидации последствий причинения такого вреда.</a:t>
            </a:r>
          </a:p>
          <a:p>
            <a:pPr algn="ctr">
              <a:buNone/>
            </a:pP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lstStyle/>
          <a:p>
            <a:pPr algn="ctr">
              <a:buNone/>
            </a:pPr>
            <a:r>
              <a:rPr lang="ru-RU" dirty="0" smtClean="0"/>
              <a:t>2. Основанием для проведения внеплановой проверки является:</a:t>
            </a:r>
          </a:p>
          <a:p>
            <a:pPr algn="ctr">
              <a:buNone/>
            </a:pPr>
            <a:r>
              <a:rPr lang="ru-RU" dirty="0" smtClean="0"/>
              <a:t>1) истечение срока исполнения юридическим лицом, индивидуальным предпринимателем ранее выданного предписания об устранении выявленного нарушения обязательных требований и (или) требований, установленных муниципальными правовыми актами;</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91517"/>
          </a:xfrm>
        </p:spPr>
        <p:txBody>
          <a:bodyPr/>
          <a:lstStyle/>
          <a:p>
            <a:pPr algn="ctr">
              <a:buNone/>
            </a:pPr>
            <a:r>
              <a:rPr lang="ru-RU" dirty="0" smtClean="0"/>
              <a:t>2) поступление в органы государственного контроля (надзора), органы муниципального контроля обращений и заявлений граждан, в том числе индивидуальных предпринимателей, юридических лиц, информации от органов государственной власти, органов местного самоуправления, из средств массовой информации о следующих фактах:</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lstStyle/>
          <a:p>
            <a:pPr algn="ctr">
              <a:buNone/>
            </a:pPr>
            <a:r>
              <a:rPr lang="ru-RU" dirty="0" smtClean="0"/>
              <a:t>а) возникновение угрозы причинения вреда жизни, здоровью граждан, вреда животным, растениям, окружающей среде, объектам культурного наследия (памятникам истории и культуры) народов Российской Федерации, безопасности государства, а также угрозы чрезвычайных ситуаций природного и техногенного характера;</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a:bodyPr>
          <a:lstStyle/>
          <a:p>
            <a:pPr algn="ctr">
              <a:buNone/>
            </a:pPr>
            <a:r>
              <a:rPr lang="ru-RU" dirty="0" smtClean="0"/>
              <a:t>Статья 1. Сфера применения настоящего Федерального закона</a:t>
            </a:r>
          </a:p>
          <a:p>
            <a:pPr algn="ctr">
              <a:buNone/>
            </a:pPr>
            <a:r>
              <a:rPr lang="ru-RU" dirty="0" smtClean="0"/>
              <a:t> </a:t>
            </a:r>
          </a:p>
          <a:p>
            <a:pPr algn="ctr">
              <a:buNone/>
            </a:pPr>
            <a:r>
              <a:rPr lang="ru-RU" dirty="0" smtClean="0"/>
              <a:t>1. Настоящий Федеральный закон регулирует отношения в области организации и осуществления государственного контроля (надзора), муниципального контроля </a:t>
            </a:r>
            <a:r>
              <a:rPr lang="ru-RU" b="1" dirty="0" smtClean="0"/>
              <a:t>и защиты</a:t>
            </a:r>
            <a:r>
              <a:rPr lang="ru-RU" dirty="0" smtClean="0"/>
              <a:t> прав юридических лиц и индивидуальных предпринимателей при осуществлении государственного контроля (надзора), муниципального контроля.</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09600"/>
            <a:ext cx="8229600" cy="5562917"/>
          </a:xfrm>
        </p:spPr>
        <p:txBody>
          <a:bodyPr/>
          <a:lstStyle/>
          <a:p>
            <a:pPr algn="ctr">
              <a:buNone/>
            </a:pPr>
            <a:r>
              <a:rPr lang="ru-RU" dirty="0" smtClean="0"/>
              <a:t>б) причинение вреда жизни, здоровью граждан, вреда животным, растениям, окружающей среде, объектам культурного наследия (памятникам истории и культуры) народов Российской Федерации, безопасности государства, а также возникновение чрезвычайных ситуаций природного и техногенного характера;</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91517"/>
          </a:xfrm>
        </p:spPr>
        <p:txBody>
          <a:bodyPr/>
          <a:lstStyle/>
          <a:p>
            <a:pPr algn="ctr">
              <a:buNone/>
            </a:pPr>
            <a:endParaRPr lang="ru-RU" dirty="0" smtClean="0"/>
          </a:p>
          <a:p>
            <a:pPr algn="ctr">
              <a:buNone/>
            </a:pPr>
            <a:endParaRPr lang="ru-RU" dirty="0" smtClean="0"/>
          </a:p>
          <a:p>
            <a:pPr algn="ctr">
              <a:buNone/>
            </a:pPr>
            <a:r>
              <a:rPr lang="ru-RU" dirty="0" smtClean="0"/>
              <a:t>в) нарушение прав потребителей (в случае обращения граждан, права которых нарушены);</a:t>
            </a:r>
          </a:p>
          <a:p>
            <a:pPr algn="ctr">
              <a:buNone/>
            </a:pPr>
            <a:r>
              <a:rPr lang="ru-RU" dirty="0" smtClean="0"/>
              <a:t>…</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lstStyle/>
          <a:p>
            <a:pPr algn="ctr">
              <a:buNone/>
            </a:pPr>
            <a:r>
              <a:rPr lang="ru-RU" dirty="0" smtClean="0"/>
              <a:t>3. Обращения и заявления, не позволяющие установить лицо, обратившееся в орган государственного контроля (надзора), орган муниципального контроля, а также обращения и заявления, не содержащие сведений о фактах, указанных в </a:t>
            </a:r>
            <a:r>
              <a:rPr lang="ru-RU" dirty="0" smtClean="0">
                <a:hlinkClick r:id="" action="ppaction://hlinkfile" tooltip="Ссылка на текущий документ"/>
              </a:rPr>
              <a:t>части 2</a:t>
            </a:r>
            <a:r>
              <a:rPr lang="ru-RU" dirty="0" smtClean="0"/>
              <a:t> настоящей статьи, не могут служить основанием для проведения внеплановой проверки.</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715317"/>
          </a:xfrm>
        </p:spPr>
        <p:txBody>
          <a:bodyPr>
            <a:normAutofit lnSpcReduction="10000"/>
          </a:bodyPr>
          <a:lstStyle/>
          <a:p>
            <a:pPr algn="ctr">
              <a:buNone/>
            </a:pPr>
            <a:r>
              <a:rPr lang="ru-RU" b="1" dirty="0" smtClean="0"/>
              <a:t>5. Внеплановая выездная проверка юридических лиц, индивидуальных предпринимателей может быть проведена по основаниям, указанным в </a:t>
            </a:r>
            <a:r>
              <a:rPr lang="ru-RU" b="1" dirty="0" smtClean="0">
                <a:hlinkClick r:id="" action="ppaction://hlinkfile" tooltip="Ссылка на текущий документ"/>
              </a:rPr>
              <a:t>подпунктах "а"</a:t>
            </a:r>
            <a:r>
              <a:rPr lang="ru-RU" b="1" dirty="0" smtClean="0"/>
              <a:t> и </a:t>
            </a:r>
            <a:r>
              <a:rPr lang="ru-RU" b="1" dirty="0" smtClean="0">
                <a:hlinkClick r:id="" action="ppaction://hlinkfile" tooltip="Ссылка на текущий документ"/>
              </a:rPr>
              <a:t>"б" пункта 2 части 2</a:t>
            </a:r>
            <a:r>
              <a:rPr lang="ru-RU" b="1" dirty="0" smtClean="0"/>
              <a:t> настоящей статьи, органами государственного контроля (надзора), органами муниципального контроля после согласования с органом прокуратуры по месту осуществления деятельности таких юридических лиц, индивидуальных предпринимателей.</a:t>
            </a:r>
            <a:endParaRPr lang="ru-RU" dirty="0" smtClean="0"/>
          </a:p>
          <a:p>
            <a:pPr algn="ctr">
              <a:buNone/>
            </a:pP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normAutofit fontScale="85000" lnSpcReduction="20000"/>
          </a:bodyPr>
          <a:lstStyle/>
          <a:p>
            <a:pPr algn="ctr"/>
            <a:r>
              <a:rPr lang="ru-RU" dirty="0" smtClean="0"/>
              <a:t>Статья 11. Документарная проверка</a:t>
            </a:r>
          </a:p>
          <a:p>
            <a:pPr algn="ctr"/>
            <a:r>
              <a:rPr lang="ru-RU" dirty="0" smtClean="0"/>
              <a:t> </a:t>
            </a:r>
          </a:p>
          <a:p>
            <a:pPr algn="ctr"/>
            <a:r>
              <a:rPr lang="ru-RU" dirty="0" smtClean="0"/>
              <a:t>1. Предметом документарной проверки являются сведения, содержащиеся в документах юридического лица, индивидуального предпринимателя, устанавливающих их организационно-правовую форму, права и обязанности, документы, используемые при осуществлении их деятельности и связанные с исполнением ими обязательных требований и требований, установленных муниципальными правовыми актами, исполнением предписаний и постановлений органов государственного контроля (надзора), органов муниципального контроля.</a:t>
            </a:r>
          </a:p>
          <a:p>
            <a:pPr algn="ctr">
              <a:buNone/>
            </a:pP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91517"/>
          </a:xfrm>
        </p:spPr>
        <p:txBody>
          <a:bodyPr/>
          <a:lstStyle/>
          <a:p>
            <a:pPr algn="ctr">
              <a:buNone/>
            </a:pPr>
            <a:r>
              <a:rPr lang="ru-RU" dirty="0" smtClean="0"/>
              <a:t>5. В течение десяти рабочих дней со дня получения мотивированного запроса юридическое лицо, индивидуальный предприниматель обязаны направить в орган государственного контроля (надзора), орган муниципального контроля указанные в запросе документы.</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91517"/>
          </a:xfrm>
        </p:spPr>
        <p:txBody>
          <a:bodyPr>
            <a:normAutofit fontScale="92500" lnSpcReduction="10000"/>
          </a:bodyPr>
          <a:lstStyle/>
          <a:p>
            <a:pPr algn="ctr">
              <a:buNone/>
            </a:pPr>
            <a:r>
              <a:rPr lang="ru-RU" dirty="0" smtClean="0"/>
              <a:t>6. Указанные в запросе документы представляются в виде копий, заверенных печатью (при ее наличии) и соответственно подписью индивидуального предпринимателя, его уполномоченного представителя, руководителя, иного должностного лица юридического лица. Юридическое лицо, индивидуальный предприниматель вправе представить указанные в запросе документы в форме электронных документов в порядке, определяемом Правительством Российской Федерации.</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715317"/>
          </a:xfrm>
        </p:spPr>
        <p:txBody>
          <a:bodyPr/>
          <a:lstStyle/>
          <a:p>
            <a:pPr algn="ctr">
              <a:buNone/>
            </a:pPr>
            <a:r>
              <a:rPr lang="ru-RU" dirty="0" smtClean="0"/>
              <a:t>7. Не допускается требовать нотариального удостоверения копий документов, представляемых в орган государственного контроля (надзора), орган муниципального контроля, если иное не предусмотрено законодательством Российской Федерации.</a:t>
            </a:r>
          </a:p>
          <a:p>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91517"/>
          </a:xfrm>
        </p:spPr>
        <p:txBody>
          <a:bodyPr>
            <a:normAutofit fontScale="92500"/>
          </a:bodyPr>
          <a:lstStyle/>
          <a:p>
            <a:pPr algn="ctr">
              <a:buNone/>
            </a:pPr>
            <a:r>
              <a:rPr lang="ru-RU" dirty="0" smtClean="0"/>
              <a:t>11. При проведении документарной проверки орган государственного контроля (надзора), орган муниципального контроля не вправе требовать у юридического лица, индивидуального предпринимателя сведения и документы, не относящиеся к предмету документарной проверки, а также сведения и документы, которые могут быть получены этим органом от иных органов государственного контроля (надзора), органов муниципального контроля.</a:t>
            </a:r>
          </a:p>
          <a:p>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715317"/>
          </a:xfrm>
        </p:spPr>
        <p:txBody>
          <a:bodyPr>
            <a:normAutofit fontScale="85000" lnSpcReduction="20000"/>
          </a:bodyPr>
          <a:lstStyle/>
          <a:p>
            <a:pPr algn="ctr">
              <a:buNone/>
            </a:pPr>
            <a:r>
              <a:rPr lang="ru-RU" dirty="0" smtClean="0"/>
              <a:t>1. Предметом выездной проверки являются содержащиеся в документах юридического лица, индивидуального предпринимателя сведения, а также соответствие их работников, состояние используемых указанными лицами при осуществлении деятельности территорий, зданий, строений, сооружений, помещений, оборудования, подобных объектов, транспортных средств, производимые и реализуемые юридическим лицом, индивидуальным предпринимателем товары (выполняемая работа, предоставляемые услуги) и принимаемые ими меры по исполнению обязательных требований и требований, установленных муниципальными правовыми актами.</a:t>
            </a:r>
          </a:p>
          <a:p>
            <a:pPr algn="ct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normAutofit/>
          </a:bodyPr>
          <a:lstStyle/>
          <a:p>
            <a:pPr algn="ctr">
              <a:buNone/>
            </a:pPr>
            <a:r>
              <a:rPr lang="ru-RU" dirty="0" smtClean="0"/>
              <a:t>3. Положения настоящего Федерального закона, устанавливающие порядок организации и проведения проверок, </a:t>
            </a:r>
            <a:r>
              <a:rPr lang="ru-RU" b="1" dirty="0" smtClean="0"/>
              <a:t>не</a:t>
            </a:r>
            <a:r>
              <a:rPr lang="ru-RU" dirty="0" smtClean="0"/>
              <a:t> применяются:</a:t>
            </a:r>
          </a:p>
          <a:p>
            <a:pPr algn="ctr">
              <a:buNone/>
            </a:pPr>
            <a:r>
              <a:rPr lang="ru-RU" dirty="0" smtClean="0"/>
              <a:t>2) при проведении </a:t>
            </a:r>
            <a:r>
              <a:rPr lang="ru-RU" dirty="0" err="1" smtClean="0"/>
              <a:t>оперативно-разыскных</a:t>
            </a:r>
            <a:r>
              <a:rPr lang="ru-RU" dirty="0" smtClean="0"/>
              <a:t> мероприятий, производстве дознания, проведении предварительного следствия;</a:t>
            </a:r>
          </a:p>
          <a:p>
            <a:pPr algn="ctr">
              <a:buNone/>
            </a:pPr>
            <a:r>
              <a:rPr lang="ru-RU" dirty="0" smtClean="0"/>
              <a:t>4) при производстве по делам о нарушении антимонопольного законодательства Российской Федерации;</a:t>
            </a:r>
          </a:p>
          <a:p>
            <a:pPr algn="ctr">
              <a:buNone/>
            </a:pPr>
            <a:r>
              <a:rPr lang="ru-RU" dirty="0" smtClean="0"/>
              <a:t>5) при расследовании причин возникновения аварий, несчастных случаев… </a:t>
            </a: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715317"/>
          </a:xfrm>
        </p:spPr>
        <p:txBody>
          <a:bodyPr>
            <a:normAutofit fontScale="77500" lnSpcReduction="20000"/>
          </a:bodyPr>
          <a:lstStyle/>
          <a:p>
            <a:pPr algn="ctr">
              <a:buNone/>
            </a:pPr>
            <a:r>
              <a:rPr lang="ru-RU" dirty="0" smtClean="0"/>
              <a:t>4. Выездная проверка начинается с предъявления служебного удостоверения должностными лицами органа государственного контроля (надзора), органа муниципального контроля, обязательного ознакомления руководителя или иного должностного лица юридического лица, индивидуального предпринимателя, его уполномоченного представителя </a:t>
            </a:r>
            <a:r>
              <a:rPr lang="ru-RU" b="1" i="1" dirty="0" smtClean="0"/>
              <a:t>с распоряжением или приказом руководителя</a:t>
            </a:r>
            <a:r>
              <a:rPr lang="ru-RU" dirty="0" smtClean="0"/>
              <a:t>, заместителя руководителя органа государственного контроля (надзора), органа муниципального контроля о назначении выездной проверки и с полномочиями проводящих выездную проверку лиц, а также с целями, задачами, основаниями проведения выездной проверки, видами и объемом мероприятий по контролю, составом экспертов, представителями экспертных организаций, привлекаемых к выездной проверке, со сроками и с условиями ее проведения.</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normAutofit fontScale="92500"/>
          </a:bodyPr>
          <a:lstStyle/>
          <a:p>
            <a:pPr algn="ctr">
              <a:buNone/>
            </a:pPr>
            <a:r>
              <a:rPr lang="ru-RU" dirty="0" smtClean="0"/>
              <a:t>Статья 13. Срок проведения проверки</a:t>
            </a:r>
          </a:p>
          <a:p>
            <a:pPr algn="ctr">
              <a:buNone/>
            </a:pPr>
            <a:r>
              <a:rPr lang="ru-RU" dirty="0" smtClean="0"/>
              <a:t> </a:t>
            </a:r>
          </a:p>
          <a:p>
            <a:pPr algn="ctr">
              <a:buNone/>
            </a:pPr>
            <a:r>
              <a:rPr lang="ru-RU" dirty="0" smtClean="0"/>
              <a:t>1. Срок проведения каждой из проверок, предусмотренных </a:t>
            </a:r>
            <a:r>
              <a:rPr lang="ru-RU" dirty="0" smtClean="0">
                <a:hlinkClick r:id="" action="ppaction://hlinkfile" tooltip="Ссылка на текущий документ"/>
              </a:rPr>
              <a:t>статьями 11</a:t>
            </a:r>
            <a:r>
              <a:rPr lang="ru-RU" dirty="0" smtClean="0"/>
              <a:t> и </a:t>
            </a:r>
            <a:r>
              <a:rPr lang="ru-RU" dirty="0" smtClean="0">
                <a:hlinkClick r:id="" action="ppaction://hlinkfile" tooltip="Ссылка на текущий документ"/>
              </a:rPr>
              <a:t>12</a:t>
            </a:r>
            <a:r>
              <a:rPr lang="ru-RU" dirty="0" smtClean="0"/>
              <a:t> настоящего Федерального закона, не может превышать двадцать рабочих дней.</a:t>
            </a:r>
          </a:p>
          <a:p>
            <a:pPr algn="ctr">
              <a:buNone/>
            </a:pPr>
            <a:r>
              <a:rPr lang="ru-RU" i="1" dirty="0" smtClean="0"/>
              <a:t>2. В отношении одного субъекта малого предпринимательства общий срок проведения плановых выездных проверок не может превышать пятьдесят часов для малого предприятия и пятнадцать часов для </a:t>
            </a:r>
            <a:r>
              <a:rPr lang="ru-RU" i="1" dirty="0" err="1" smtClean="0"/>
              <a:t>микропредприятия</a:t>
            </a:r>
            <a:r>
              <a:rPr lang="ru-RU" i="1" dirty="0" smtClean="0"/>
              <a:t> в год.</a:t>
            </a:r>
            <a:endParaRPr lang="ru-RU" dirty="0" smtClean="0"/>
          </a:p>
          <a:p>
            <a:pPr algn="ctr">
              <a:buNone/>
            </a:pP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normAutofit fontScale="92500" lnSpcReduction="20000"/>
          </a:bodyPr>
          <a:lstStyle/>
          <a:p>
            <a:pPr algn="ctr">
              <a:buNone/>
            </a:pPr>
            <a:r>
              <a:rPr lang="ru-RU" dirty="0" smtClean="0"/>
              <a:t>Статья 15. Ограничения при проведении проверки</a:t>
            </a:r>
          </a:p>
          <a:p>
            <a:pPr algn="ctr">
              <a:buNone/>
            </a:pPr>
            <a:r>
              <a:rPr lang="ru-RU" dirty="0" smtClean="0"/>
              <a:t> </a:t>
            </a:r>
          </a:p>
          <a:p>
            <a:pPr algn="ctr">
              <a:buNone/>
            </a:pPr>
            <a:r>
              <a:rPr lang="ru-RU" dirty="0" smtClean="0"/>
              <a:t>2) осуществлять плановую или внеплановую выездную проверку в случае отсутствия при ее проведении руководителя, иного должностного лица или уполномоченного представителя юридического лица, индивидуального предпринимателя, его уполномоченного представителя, за исключением случая проведения такой проверки по основанию, предусмотренному </a:t>
            </a:r>
            <a:r>
              <a:rPr lang="ru-RU" dirty="0" smtClean="0">
                <a:hlinkClick r:id="" action="ppaction://hlinkfile" tooltip="Ссылка на текущий документ"/>
              </a:rPr>
              <a:t>подпунктом "б" пункта 2 части 2 статьи 10</a:t>
            </a:r>
            <a:r>
              <a:rPr lang="ru-RU" dirty="0" smtClean="0"/>
              <a:t> настоящего Федерального закона;</a:t>
            </a:r>
          </a:p>
          <a:p>
            <a:pPr algn="ctr">
              <a:buNone/>
            </a:pP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09600"/>
            <a:ext cx="8229600" cy="5562917"/>
          </a:xfrm>
        </p:spPr>
        <p:txBody>
          <a:bodyPr>
            <a:normAutofit fontScale="92500" lnSpcReduction="10000"/>
          </a:bodyPr>
          <a:lstStyle/>
          <a:p>
            <a:pPr algn="ctr">
              <a:buNone/>
            </a:pPr>
            <a:r>
              <a:rPr lang="ru-RU" dirty="0" smtClean="0"/>
              <a:t>Статья 16. Порядок оформления результатов проверки</a:t>
            </a:r>
          </a:p>
          <a:p>
            <a:pPr algn="ctr">
              <a:buNone/>
            </a:pPr>
            <a:r>
              <a:rPr lang="ru-RU" dirty="0" smtClean="0"/>
              <a:t> </a:t>
            </a:r>
          </a:p>
          <a:p>
            <a:pPr algn="ctr">
              <a:buNone/>
            </a:pPr>
            <a:r>
              <a:rPr lang="ru-RU" dirty="0" smtClean="0"/>
              <a:t>1. По результатам проверки должностными лицами органа государственного контроля (надзора), органа муниципального контроля, проводящими проверку, составляется акт по установленной форме в двух экземплярах. Типовая форма акта проверки устанавливается уполномоченным Правительством Российской Федерации федеральным органом исполнительной власти.</a:t>
            </a:r>
          </a:p>
          <a:p>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lstStyle/>
          <a:p>
            <a:pPr algn="ctr">
              <a:buNone/>
            </a:pPr>
            <a:endParaRPr lang="ru-RU" b="1" dirty="0" smtClean="0"/>
          </a:p>
          <a:p>
            <a:pPr algn="ctr">
              <a:buNone/>
            </a:pPr>
            <a:endParaRPr lang="ru-RU" b="1" dirty="0" smtClean="0"/>
          </a:p>
          <a:p>
            <a:pPr algn="ctr">
              <a:buNone/>
            </a:pPr>
            <a:r>
              <a:rPr lang="ru-RU" b="1" dirty="0" smtClean="0"/>
              <a:t>8. Юридические лица, индивидуальные предприниматели обязаны вести журнал учета проверок по типовой форме, установленной федеральным органом исполнительной власти, уполномоченным Правительством Российской Федерации.</a:t>
            </a:r>
          </a:p>
          <a:p>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lstStyle/>
          <a:p>
            <a:pPr algn="ctr">
              <a:buNone/>
            </a:pPr>
            <a:endParaRPr lang="ru-RU" dirty="0" smtClean="0"/>
          </a:p>
          <a:p>
            <a:pPr algn="ctr">
              <a:buNone/>
            </a:pPr>
            <a:endParaRPr lang="ru-RU" dirty="0" smtClean="0"/>
          </a:p>
          <a:p>
            <a:pPr algn="ctr">
              <a:buNone/>
            </a:pPr>
            <a:r>
              <a:rPr lang="ru-RU" dirty="0" smtClean="0"/>
              <a:t>10. Журнал учета проверок должен быть прошит, пронумерован и удостоверен печатью юридического лица, индивидуального предпринимателя.</a:t>
            </a: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91517"/>
          </a:xfrm>
        </p:spPr>
        <p:txBody>
          <a:bodyPr/>
          <a:lstStyle/>
          <a:p>
            <a:pPr algn="ctr">
              <a:buNone/>
            </a:pPr>
            <a:endParaRPr lang="ru-RU" dirty="0" smtClean="0"/>
          </a:p>
          <a:p>
            <a:pPr algn="ctr">
              <a:buNone/>
            </a:pPr>
            <a:endParaRPr lang="ru-RU" dirty="0" smtClean="0"/>
          </a:p>
          <a:p>
            <a:pPr algn="ctr">
              <a:buNone/>
            </a:pPr>
            <a:r>
              <a:rPr lang="ru-RU" dirty="0" smtClean="0"/>
              <a:t>Статья 17. Меры, принимаемые должностными лицами органа государственного контроля (надзора), органа муниципального контроля в отношении фактов нарушений, выявленных при проведении проверки</a:t>
            </a:r>
          </a:p>
          <a:p>
            <a:r>
              <a:rPr lang="ru-RU" dirty="0" smtClean="0"/>
              <a:t> </a:t>
            </a:r>
          </a:p>
          <a:p>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639117"/>
          </a:xfrm>
        </p:spPr>
        <p:txBody>
          <a:bodyPr>
            <a:normAutofit fontScale="85000" lnSpcReduction="10000"/>
          </a:bodyPr>
          <a:lstStyle/>
          <a:p>
            <a:pPr algn="ctr">
              <a:buNone/>
            </a:pPr>
            <a:r>
              <a:rPr lang="ru-RU" dirty="0" smtClean="0"/>
              <a:t>1) выдать предписание </a:t>
            </a:r>
          </a:p>
          <a:p>
            <a:pPr algn="ctr">
              <a:buNone/>
            </a:pPr>
            <a:r>
              <a:rPr lang="ru-RU" dirty="0" smtClean="0"/>
              <a:t>2) принять меры по контролю за устранением выявленных нарушений, их предупреждению, предотвращению возможного причинения вреда жизни, здоровью …</a:t>
            </a:r>
          </a:p>
          <a:p>
            <a:pPr algn="ctr">
              <a:buNone/>
            </a:pPr>
            <a:r>
              <a:rPr lang="ru-RU" dirty="0" smtClean="0"/>
              <a:t>орган государственного контроля (надзора), орган муниципального контроля обязаны незамедлительно принять меры по недопущению причинения вреда или прекращению его причинения вплоть до временного запрета деятельности юридического лица, его филиала, представительства, структурного подразделения, индивидуального предпринимателя</a:t>
            </a: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715317"/>
          </a:xfrm>
        </p:spPr>
        <p:txBody>
          <a:bodyPr/>
          <a:lstStyle/>
          <a:p>
            <a:pPr algn="ctr">
              <a:buNone/>
            </a:pPr>
            <a:endParaRPr lang="ru-RU" dirty="0" smtClean="0"/>
          </a:p>
          <a:p>
            <a:pPr algn="ctr">
              <a:buNone/>
            </a:pPr>
            <a:endParaRPr lang="ru-RU" dirty="0" smtClean="0"/>
          </a:p>
          <a:p>
            <a:pPr algn="ctr">
              <a:buNone/>
            </a:pPr>
            <a:r>
              <a:rPr lang="ru-RU" dirty="0" smtClean="0"/>
              <a:t>Статья 20. Недействительность результатов проверки, проведенной с грубым нарушением требований настоящего Федерального закона</a:t>
            </a:r>
          </a:p>
          <a:p>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715317"/>
          </a:xfrm>
        </p:spPr>
        <p:txBody>
          <a:bodyPr/>
          <a:lstStyle/>
          <a:p>
            <a:pPr algn="ctr">
              <a:buNone/>
            </a:pPr>
            <a:endParaRPr lang="ru-RU" dirty="0" smtClean="0"/>
          </a:p>
          <a:p>
            <a:pPr algn="ctr">
              <a:buNone/>
            </a:pPr>
            <a:endParaRPr lang="ru-RU" dirty="0" smtClean="0"/>
          </a:p>
          <a:p>
            <a:pPr algn="ctr">
              <a:buNone/>
            </a:pPr>
            <a:endParaRPr lang="ru-RU" dirty="0" smtClean="0"/>
          </a:p>
          <a:p>
            <a:pPr algn="ctr">
              <a:buNone/>
            </a:pPr>
            <a:r>
              <a:rPr lang="ru-RU" dirty="0" smtClean="0"/>
              <a:t>Статья 21. Права юридического лица, индивидуального предпринимателя при проведении проверки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92500" lnSpcReduction="10000"/>
          </a:bodyPr>
          <a:lstStyle/>
          <a:p>
            <a:pPr algn="ctr">
              <a:buNone/>
            </a:pPr>
            <a:r>
              <a:rPr lang="ru-RU" dirty="0" smtClean="0"/>
              <a:t>Статья 2. Основные понятия, используемые в настоящем Федеральном законе</a:t>
            </a:r>
          </a:p>
          <a:p>
            <a:pPr algn="ctr">
              <a:buNone/>
            </a:pPr>
            <a:r>
              <a:rPr lang="ru-RU" dirty="0" smtClean="0"/>
              <a:t> </a:t>
            </a:r>
          </a:p>
          <a:p>
            <a:pPr algn="ctr">
              <a:buNone/>
            </a:pPr>
            <a:r>
              <a:rPr lang="ru-RU" dirty="0" smtClean="0"/>
              <a:t>Для целей настоящего Федерального закона используются следующие основные понятия:</a:t>
            </a:r>
          </a:p>
          <a:p>
            <a:pPr algn="ctr">
              <a:buNone/>
            </a:pPr>
            <a:r>
              <a:rPr lang="ru-RU" dirty="0" smtClean="0"/>
              <a:t>1) государственный контроль (надзор) - деятельность уполномоченных органов государственной власти (федеральных органов исполнительной власти и органов исполнительной власти субъектов Российской Федерации), направленная на предупреждение, выявление и пресечение нарушений юридическими лицами, их руководителями и иными должностными лицами, индивидуальными предпринимателями,</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endParaRPr lang="ru-RU" dirty="0" smtClean="0"/>
          </a:p>
          <a:p>
            <a:pPr algn="ctr">
              <a:buNone/>
            </a:pPr>
            <a:r>
              <a:rPr lang="ru-RU" dirty="0" smtClean="0"/>
              <a:t>2) федеральный государственный контроль (надзор) - деятельность федеральных органов исполнительной власти, уполномоченных на осуществление государственного контроля (надзора) на всей территории Российской Федерации.</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endParaRPr lang="ru-RU" dirty="0" smtClean="0"/>
          </a:p>
          <a:p>
            <a:pPr algn="ctr">
              <a:buNone/>
            </a:pPr>
            <a:r>
              <a:rPr lang="ru-RU" dirty="0" smtClean="0"/>
              <a:t>3) региональный государственный контроль (надзор) - деятельность органов исполнительной власти субъекта Российской Федерации, уполномоченных на осуществление государственного контроля (надзора) на территории этого субъекта Российской Федерации</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92500"/>
          </a:bodyPr>
          <a:lstStyle/>
          <a:p>
            <a:pPr algn="ctr">
              <a:buNone/>
            </a:pPr>
            <a:r>
              <a:rPr lang="ru-RU" dirty="0" smtClean="0"/>
              <a:t>4) муниципальный контроль - деятельность органов местного самоуправления, уполномоченных в соответствии с федеральными законами на организацию и проведение на территории муниципального образования проверок соблюдения юридическими лицами, индивидуальными предпринимателями требований, установленных муниципальными правовыми актами, а также требований, установленных федеральными законами, законами субъектов Российской Федерации, </a:t>
            </a:r>
            <a:r>
              <a:rPr lang="ru-RU" b="1" i="1" dirty="0" smtClean="0"/>
              <a:t>в случаях, если соответствующие виды контроля относятся к вопросам местного значения</a:t>
            </a:r>
            <a:r>
              <a:rPr lang="ru-RU" dirty="0" smtClean="0"/>
              <a:t>. </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r>
              <a:rPr lang="ru-RU" dirty="0" smtClean="0"/>
              <a:t>Порядок организации и осуществления муниципального контроля в соответствующей сфере деятельности устанавливается муниципальными правовыми актами либо законом субъекта Российской Федерации и принятыми в соответствии с ним муниципальными правовыми актами;</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TotalTime>
  <Words>1782</Words>
  <Application>Microsoft Office PowerPoint</Application>
  <PresentationFormat>Экран (4:3)</PresentationFormat>
  <Paragraphs>117</Paragraphs>
  <Slides>49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49</vt:i4>
      </vt:variant>
    </vt:vector>
  </HeadingPairs>
  <TitlesOfParts>
    <vt:vector size="50" baseType="lpstr">
      <vt:lpstr>Открытая</vt:lpstr>
      <vt:lpstr>Осуществление контроля (надзора)</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Осуществление контроля (надзора)</dc:title>
  <dc:creator>Мама</dc:creator>
  <cp:lastModifiedBy>KocherginaEV</cp:lastModifiedBy>
  <cp:revision>7</cp:revision>
  <dcterms:created xsi:type="dcterms:W3CDTF">2014-05-02T14:29:00Z</dcterms:created>
  <dcterms:modified xsi:type="dcterms:W3CDTF">2015-12-04T10:28:38Z</dcterms:modified>
</cp:coreProperties>
</file>