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312" r:id="rId2"/>
    <p:sldId id="284" r:id="rId3"/>
    <p:sldId id="313" r:id="rId4"/>
    <p:sldId id="285" r:id="rId5"/>
    <p:sldId id="289" r:id="rId6"/>
    <p:sldId id="314" r:id="rId7"/>
    <p:sldId id="315" r:id="rId8"/>
    <p:sldId id="290" r:id="rId9"/>
    <p:sldId id="316" r:id="rId10"/>
    <p:sldId id="291" r:id="rId11"/>
    <p:sldId id="317" r:id="rId12"/>
    <p:sldId id="318" r:id="rId13"/>
    <p:sldId id="292" r:id="rId14"/>
    <p:sldId id="293" r:id="rId15"/>
    <p:sldId id="294" r:id="rId16"/>
    <p:sldId id="295" r:id="rId17"/>
    <p:sldId id="296" r:id="rId18"/>
    <p:sldId id="319" r:id="rId19"/>
    <p:sldId id="298" r:id="rId20"/>
    <p:sldId id="320" r:id="rId21"/>
    <p:sldId id="321" r:id="rId22"/>
    <p:sldId id="297" r:id="rId23"/>
    <p:sldId id="299" r:id="rId24"/>
    <p:sldId id="300" r:id="rId25"/>
    <p:sldId id="322" r:id="rId26"/>
    <p:sldId id="301" r:id="rId27"/>
    <p:sldId id="323" r:id="rId28"/>
    <p:sldId id="302" r:id="rId29"/>
    <p:sldId id="324" r:id="rId30"/>
    <p:sldId id="303" r:id="rId31"/>
    <p:sldId id="325" r:id="rId32"/>
    <p:sldId id="304" r:id="rId33"/>
    <p:sldId id="305" r:id="rId34"/>
    <p:sldId id="326" r:id="rId35"/>
    <p:sldId id="306" r:id="rId36"/>
    <p:sldId id="327" r:id="rId37"/>
    <p:sldId id="307" r:id="rId38"/>
    <p:sldId id="328" r:id="rId39"/>
    <p:sldId id="308" r:id="rId40"/>
    <p:sldId id="309" r:id="rId41"/>
    <p:sldId id="329" r:id="rId42"/>
    <p:sldId id="310" r:id="rId43"/>
    <p:sldId id="330" r:id="rId44"/>
    <p:sldId id="311" r:id="rId45"/>
    <p:sldId id="331" r:id="rId4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660B408-B3CF-4A94-85FC-2B1E0A45F4A2}" styleName="Темный стиль 2 -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1FE55F7-82F0-42EC-BDDB-2D91111C86FE}" type="doc">
      <dgm:prSet loTypeId="urn:microsoft.com/office/officeart/2005/8/layout/process2" loCatId="process" qsTypeId="urn:microsoft.com/office/officeart/2005/8/quickstyle/simple2" qsCatId="simple" csTypeId="urn:microsoft.com/office/officeart/2005/8/colors/accent5_1" csCatId="accent5" phldr="1"/>
      <dgm:spPr/>
    </dgm:pt>
    <dgm:pt modelId="{208F5BE5-B021-4669-932B-3522844FC546}">
      <dgm:prSet phldrT="[Текст]"/>
      <dgm:spPr/>
      <dgm:t>
        <a:bodyPr/>
        <a:lstStyle/>
        <a:p>
          <a:r>
            <a:rPr lang="ru-RU" b="1" dirty="0"/>
            <a:t>Экспресс-анализ финансового состояния организации</a:t>
          </a:r>
        </a:p>
      </dgm:t>
    </dgm:pt>
    <dgm:pt modelId="{DF4D047E-9638-48D8-9F01-5780F86563B0}" type="parTrans" cxnId="{2D703608-6D9D-4626-9F00-E293C189071E}">
      <dgm:prSet/>
      <dgm:spPr/>
      <dgm:t>
        <a:bodyPr/>
        <a:lstStyle/>
        <a:p>
          <a:endParaRPr lang="ru-RU"/>
        </a:p>
      </dgm:t>
    </dgm:pt>
    <dgm:pt modelId="{3C03F5D0-131B-4DEF-8A3F-8ABDDA2DE8D4}" type="sibTrans" cxnId="{2D703608-6D9D-4626-9F00-E293C189071E}">
      <dgm:prSet/>
      <dgm:spPr/>
      <dgm:t>
        <a:bodyPr/>
        <a:lstStyle/>
        <a:p>
          <a:endParaRPr lang="ru-RU"/>
        </a:p>
      </dgm:t>
    </dgm:pt>
    <dgm:pt modelId="{D6552685-E917-40D0-867B-3822749B3644}">
      <dgm:prSet phldrT="[Текст]"/>
      <dgm:spPr/>
      <dgm:t>
        <a:bodyPr/>
        <a:lstStyle/>
        <a:p>
          <a:r>
            <a:rPr lang="ru-RU" b="1" dirty="0"/>
            <a:t>Анализ имущества и источников его формирования</a:t>
          </a:r>
        </a:p>
      </dgm:t>
    </dgm:pt>
    <dgm:pt modelId="{2D3A3D3C-5BA2-4F74-A83B-D3DCF0D7D103}" type="parTrans" cxnId="{AA19FC3D-1BCB-4968-B29E-FB4108FC1A3F}">
      <dgm:prSet/>
      <dgm:spPr/>
      <dgm:t>
        <a:bodyPr/>
        <a:lstStyle/>
        <a:p>
          <a:endParaRPr lang="ru-RU"/>
        </a:p>
      </dgm:t>
    </dgm:pt>
    <dgm:pt modelId="{7223D4ED-1ED3-4696-A706-DF97476A2C4D}" type="sibTrans" cxnId="{AA19FC3D-1BCB-4968-B29E-FB4108FC1A3F}">
      <dgm:prSet/>
      <dgm:spPr/>
      <dgm:t>
        <a:bodyPr/>
        <a:lstStyle/>
        <a:p>
          <a:endParaRPr lang="ru-RU"/>
        </a:p>
      </dgm:t>
    </dgm:pt>
    <dgm:pt modelId="{83B9CA0C-0CA1-4390-8C36-93161367B027}">
      <dgm:prSet phldrT="[Текст]"/>
      <dgm:spPr/>
      <dgm:t>
        <a:bodyPr/>
        <a:lstStyle/>
        <a:p>
          <a:r>
            <a:rPr lang="ru-RU" b="1" dirty="0"/>
            <a:t>Анализ оборотного капитала, анализ оборачиваемости</a:t>
          </a:r>
        </a:p>
      </dgm:t>
    </dgm:pt>
    <dgm:pt modelId="{EFDF6442-7A85-4517-A5F2-E61D6A125DEB}" type="parTrans" cxnId="{EB1176E5-96F3-4EBA-B923-6A1A1F265B3F}">
      <dgm:prSet/>
      <dgm:spPr/>
      <dgm:t>
        <a:bodyPr/>
        <a:lstStyle/>
        <a:p>
          <a:endParaRPr lang="ru-RU"/>
        </a:p>
      </dgm:t>
    </dgm:pt>
    <dgm:pt modelId="{38E54703-99F7-4FA7-BBF1-409537476848}" type="sibTrans" cxnId="{EB1176E5-96F3-4EBA-B923-6A1A1F265B3F}">
      <dgm:prSet/>
      <dgm:spPr/>
      <dgm:t>
        <a:bodyPr/>
        <a:lstStyle/>
        <a:p>
          <a:endParaRPr lang="ru-RU"/>
        </a:p>
      </dgm:t>
    </dgm:pt>
    <dgm:pt modelId="{78BA0C99-790E-4A8C-A662-C3AE67135133}">
      <dgm:prSet/>
      <dgm:spPr/>
      <dgm:t>
        <a:bodyPr/>
        <a:lstStyle/>
        <a:p>
          <a:r>
            <a:rPr lang="ru-RU" b="1" dirty="0"/>
            <a:t>Анализ финансовой устойчивости и платежеспособности </a:t>
          </a:r>
        </a:p>
      </dgm:t>
    </dgm:pt>
    <dgm:pt modelId="{D181C59D-3272-4CE2-9E4B-95CD05C76535}" type="parTrans" cxnId="{78CBC89D-7B91-429C-B9CE-0536D05BDA1E}">
      <dgm:prSet/>
      <dgm:spPr/>
      <dgm:t>
        <a:bodyPr/>
        <a:lstStyle/>
        <a:p>
          <a:endParaRPr lang="ru-RU"/>
        </a:p>
      </dgm:t>
    </dgm:pt>
    <dgm:pt modelId="{4EB9A419-0249-4DB3-B4B6-DC465325A7DA}" type="sibTrans" cxnId="{78CBC89D-7B91-429C-B9CE-0536D05BDA1E}">
      <dgm:prSet/>
      <dgm:spPr/>
      <dgm:t>
        <a:bodyPr/>
        <a:lstStyle/>
        <a:p>
          <a:endParaRPr lang="ru-RU"/>
        </a:p>
      </dgm:t>
    </dgm:pt>
    <dgm:pt modelId="{1D6141EB-B9BF-48EC-82FE-02C908433327}">
      <dgm:prSet/>
      <dgm:spPr/>
      <dgm:t>
        <a:bodyPr/>
        <a:lstStyle/>
        <a:p>
          <a:r>
            <a:rPr lang="ru-RU" b="1" dirty="0"/>
            <a:t>Анализ абсолютных финансовых результатов</a:t>
          </a:r>
        </a:p>
      </dgm:t>
    </dgm:pt>
    <dgm:pt modelId="{0F3EC9C1-82A2-4BE0-8C1D-3CD0D4F2620F}" type="parTrans" cxnId="{AC32FE11-6240-4286-BAEA-A440DA85B2F5}">
      <dgm:prSet/>
      <dgm:spPr/>
      <dgm:t>
        <a:bodyPr/>
        <a:lstStyle/>
        <a:p>
          <a:endParaRPr lang="ru-RU"/>
        </a:p>
      </dgm:t>
    </dgm:pt>
    <dgm:pt modelId="{3EE961BC-B947-44F1-8EE5-13BA925542C5}" type="sibTrans" cxnId="{AC32FE11-6240-4286-BAEA-A440DA85B2F5}">
      <dgm:prSet/>
      <dgm:spPr/>
      <dgm:t>
        <a:bodyPr/>
        <a:lstStyle/>
        <a:p>
          <a:endParaRPr lang="ru-RU"/>
        </a:p>
      </dgm:t>
    </dgm:pt>
    <dgm:pt modelId="{00D233B5-2A8A-4611-A12D-F28953F515EB}">
      <dgm:prSet/>
      <dgm:spPr/>
      <dgm:t>
        <a:bodyPr/>
        <a:lstStyle/>
        <a:p>
          <a:r>
            <a:rPr lang="ru-RU" b="1" dirty="0"/>
            <a:t>Анализ относительных финансовых результатов (рентабельности)</a:t>
          </a:r>
        </a:p>
      </dgm:t>
    </dgm:pt>
    <dgm:pt modelId="{D5E4F72C-47F7-454A-B8FE-05C6CC9EF45B}" type="parTrans" cxnId="{F66DED39-424A-4CA9-8940-97BA48629CE1}">
      <dgm:prSet/>
      <dgm:spPr/>
      <dgm:t>
        <a:bodyPr/>
        <a:lstStyle/>
        <a:p>
          <a:endParaRPr lang="ru-RU"/>
        </a:p>
      </dgm:t>
    </dgm:pt>
    <dgm:pt modelId="{48D89409-B4F0-4E48-B76F-4B5971A98C2E}" type="sibTrans" cxnId="{F66DED39-424A-4CA9-8940-97BA48629CE1}">
      <dgm:prSet/>
      <dgm:spPr/>
      <dgm:t>
        <a:bodyPr/>
        <a:lstStyle/>
        <a:p>
          <a:endParaRPr lang="ru-RU"/>
        </a:p>
      </dgm:t>
    </dgm:pt>
    <dgm:pt modelId="{259AE1BC-E64A-44E9-AF19-784868D9508D}">
      <dgm:prSet/>
      <dgm:spPr/>
      <dgm:t>
        <a:bodyPr/>
        <a:lstStyle/>
        <a:p>
          <a:r>
            <a:rPr lang="ru-RU" b="1" dirty="0"/>
            <a:t>Анализ вероятности банкротства</a:t>
          </a:r>
        </a:p>
      </dgm:t>
    </dgm:pt>
    <dgm:pt modelId="{25A220DB-25E8-43A7-AAC1-9AC3F5951D35}" type="parTrans" cxnId="{7FCE1E42-F9E1-45E9-ADE7-9B5CBB4FE8BC}">
      <dgm:prSet/>
      <dgm:spPr/>
      <dgm:t>
        <a:bodyPr/>
        <a:lstStyle/>
        <a:p>
          <a:endParaRPr lang="ru-RU"/>
        </a:p>
      </dgm:t>
    </dgm:pt>
    <dgm:pt modelId="{F2A29CD1-EBB9-4A90-A650-FCEE41C50861}" type="sibTrans" cxnId="{7FCE1E42-F9E1-45E9-ADE7-9B5CBB4FE8BC}">
      <dgm:prSet/>
      <dgm:spPr/>
      <dgm:t>
        <a:bodyPr/>
        <a:lstStyle/>
        <a:p>
          <a:endParaRPr lang="ru-RU"/>
        </a:p>
      </dgm:t>
    </dgm:pt>
    <dgm:pt modelId="{B13C24B1-B3FF-46F8-AC58-79BE5F08759A}" type="pres">
      <dgm:prSet presAssocID="{71FE55F7-82F0-42EC-BDDB-2D91111C86FE}" presName="linearFlow" presStyleCnt="0">
        <dgm:presLayoutVars>
          <dgm:resizeHandles val="exact"/>
        </dgm:presLayoutVars>
      </dgm:prSet>
      <dgm:spPr/>
    </dgm:pt>
    <dgm:pt modelId="{96A3F4D2-06BD-4DD6-82AA-325C040628DA}" type="pres">
      <dgm:prSet presAssocID="{208F5BE5-B021-4669-932B-3522844FC546}" presName="node" presStyleLbl="node1" presStyleIdx="0" presStyleCnt="7" custScaleX="3966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FE8D3E-2940-469E-84A8-8F19A40D0498}" type="pres">
      <dgm:prSet presAssocID="{3C03F5D0-131B-4DEF-8A3F-8ABDDA2DE8D4}" presName="sibTrans" presStyleLbl="sibTrans2D1" presStyleIdx="0" presStyleCnt="6"/>
      <dgm:spPr/>
      <dgm:t>
        <a:bodyPr/>
        <a:lstStyle/>
        <a:p>
          <a:endParaRPr lang="ru-RU"/>
        </a:p>
      </dgm:t>
    </dgm:pt>
    <dgm:pt modelId="{B3C8BD83-7223-4C8B-A791-EFE66DB0F8BD}" type="pres">
      <dgm:prSet presAssocID="{3C03F5D0-131B-4DEF-8A3F-8ABDDA2DE8D4}" presName="connectorText" presStyleLbl="sibTrans2D1" presStyleIdx="0" presStyleCnt="6"/>
      <dgm:spPr/>
      <dgm:t>
        <a:bodyPr/>
        <a:lstStyle/>
        <a:p>
          <a:endParaRPr lang="ru-RU"/>
        </a:p>
      </dgm:t>
    </dgm:pt>
    <dgm:pt modelId="{A323C491-4138-4096-B5E2-0884B48AE914}" type="pres">
      <dgm:prSet presAssocID="{D6552685-E917-40D0-867B-3822749B3644}" presName="node" presStyleLbl="node1" presStyleIdx="1" presStyleCnt="7" custScaleX="3966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6F88F2-E65E-47CA-9BBE-C39A82F8BF4E}" type="pres">
      <dgm:prSet presAssocID="{7223D4ED-1ED3-4696-A706-DF97476A2C4D}" presName="sibTrans" presStyleLbl="sibTrans2D1" presStyleIdx="1" presStyleCnt="6"/>
      <dgm:spPr/>
      <dgm:t>
        <a:bodyPr/>
        <a:lstStyle/>
        <a:p>
          <a:endParaRPr lang="ru-RU"/>
        </a:p>
      </dgm:t>
    </dgm:pt>
    <dgm:pt modelId="{8D041010-2CAA-4EAA-B525-E5DED1B38264}" type="pres">
      <dgm:prSet presAssocID="{7223D4ED-1ED3-4696-A706-DF97476A2C4D}" presName="connectorText" presStyleLbl="sibTrans2D1" presStyleIdx="1" presStyleCnt="6"/>
      <dgm:spPr/>
      <dgm:t>
        <a:bodyPr/>
        <a:lstStyle/>
        <a:p>
          <a:endParaRPr lang="ru-RU"/>
        </a:p>
      </dgm:t>
    </dgm:pt>
    <dgm:pt modelId="{973C4123-217A-43F3-B337-6F52D619D500}" type="pres">
      <dgm:prSet presAssocID="{83B9CA0C-0CA1-4390-8C36-93161367B027}" presName="node" presStyleLbl="node1" presStyleIdx="2" presStyleCnt="7" custScaleX="3966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56BF68-7F2B-4FA0-8166-78C3F3711C42}" type="pres">
      <dgm:prSet presAssocID="{38E54703-99F7-4FA7-BBF1-409537476848}" presName="sibTrans" presStyleLbl="sibTrans2D1" presStyleIdx="2" presStyleCnt="6"/>
      <dgm:spPr/>
      <dgm:t>
        <a:bodyPr/>
        <a:lstStyle/>
        <a:p>
          <a:endParaRPr lang="ru-RU"/>
        </a:p>
      </dgm:t>
    </dgm:pt>
    <dgm:pt modelId="{E27BBA7F-374A-4400-A442-01FDA87A70E8}" type="pres">
      <dgm:prSet presAssocID="{38E54703-99F7-4FA7-BBF1-409537476848}" presName="connectorText" presStyleLbl="sibTrans2D1" presStyleIdx="2" presStyleCnt="6"/>
      <dgm:spPr/>
      <dgm:t>
        <a:bodyPr/>
        <a:lstStyle/>
        <a:p>
          <a:endParaRPr lang="ru-RU"/>
        </a:p>
      </dgm:t>
    </dgm:pt>
    <dgm:pt modelId="{0BEE4B0D-FB78-44EE-951F-8293BD47B16B}" type="pres">
      <dgm:prSet presAssocID="{78BA0C99-790E-4A8C-A662-C3AE67135133}" presName="node" presStyleLbl="node1" presStyleIdx="3" presStyleCnt="7" custScaleX="3966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21471A-9163-4366-9ED9-2791EDB3800E}" type="pres">
      <dgm:prSet presAssocID="{4EB9A419-0249-4DB3-B4B6-DC465325A7DA}" presName="sibTrans" presStyleLbl="sibTrans2D1" presStyleIdx="3" presStyleCnt="6"/>
      <dgm:spPr/>
      <dgm:t>
        <a:bodyPr/>
        <a:lstStyle/>
        <a:p>
          <a:endParaRPr lang="ru-RU"/>
        </a:p>
      </dgm:t>
    </dgm:pt>
    <dgm:pt modelId="{73117F0C-70FA-4F3A-9797-E3D402800344}" type="pres">
      <dgm:prSet presAssocID="{4EB9A419-0249-4DB3-B4B6-DC465325A7DA}" presName="connectorText" presStyleLbl="sibTrans2D1" presStyleIdx="3" presStyleCnt="6"/>
      <dgm:spPr/>
      <dgm:t>
        <a:bodyPr/>
        <a:lstStyle/>
        <a:p>
          <a:endParaRPr lang="ru-RU"/>
        </a:p>
      </dgm:t>
    </dgm:pt>
    <dgm:pt modelId="{195163AF-18A4-4FED-8728-1A7E3E1F635A}" type="pres">
      <dgm:prSet presAssocID="{1D6141EB-B9BF-48EC-82FE-02C908433327}" presName="node" presStyleLbl="node1" presStyleIdx="4" presStyleCnt="7" custScaleX="3966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15EE5B-D59F-4925-9006-D7840EA18884}" type="pres">
      <dgm:prSet presAssocID="{3EE961BC-B947-44F1-8EE5-13BA925542C5}" presName="sibTrans" presStyleLbl="sibTrans2D1" presStyleIdx="4" presStyleCnt="6"/>
      <dgm:spPr/>
      <dgm:t>
        <a:bodyPr/>
        <a:lstStyle/>
        <a:p>
          <a:endParaRPr lang="ru-RU"/>
        </a:p>
      </dgm:t>
    </dgm:pt>
    <dgm:pt modelId="{74408E62-A9C6-43F3-B3C5-9DB4144BD910}" type="pres">
      <dgm:prSet presAssocID="{3EE961BC-B947-44F1-8EE5-13BA925542C5}" presName="connectorText" presStyleLbl="sibTrans2D1" presStyleIdx="4" presStyleCnt="6"/>
      <dgm:spPr/>
      <dgm:t>
        <a:bodyPr/>
        <a:lstStyle/>
        <a:p>
          <a:endParaRPr lang="ru-RU"/>
        </a:p>
      </dgm:t>
    </dgm:pt>
    <dgm:pt modelId="{CE60169F-5F9E-4E1E-AFC0-83AB1BA92DA6}" type="pres">
      <dgm:prSet presAssocID="{00D233B5-2A8A-4611-A12D-F28953F515EB}" presName="node" presStyleLbl="node1" presStyleIdx="5" presStyleCnt="7" custScaleX="3966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ABDB00-4EB8-46EA-9C7F-E6D3A68D22C9}" type="pres">
      <dgm:prSet presAssocID="{48D89409-B4F0-4E48-B76F-4B5971A98C2E}" presName="sibTrans" presStyleLbl="sibTrans2D1" presStyleIdx="5" presStyleCnt="6"/>
      <dgm:spPr/>
      <dgm:t>
        <a:bodyPr/>
        <a:lstStyle/>
        <a:p>
          <a:endParaRPr lang="ru-RU"/>
        </a:p>
      </dgm:t>
    </dgm:pt>
    <dgm:pt modelId="{9E596457-2D0C-406C-BA8A-5FA0201F3468}" type="pres">
      <dgm:prSet presAssocID="{48D89409-B4F0-4E48-B76F-4B5971A98C2E}" presName="connectorText" presStyleLbl="sibTrans2D1" presStyleIdx="5" presStyleCnt="6"/>
      <dgm:spPr/>
      <dgm:t>
        <a:bodyPr/>
        <a:lstStyle/>
        <a:p>
          <a:endParaRPr lang="ru-RU"/>
        </a:p>
      </dgm:t>
    </dgm:pt>
    <dgm:pt modelId="{F60429A1-F104-4656-A6B0-D08E896FD82F}" type="pres">
      <dgm:prSet presAssocID="{259AE1BC-E64A-44E9-AF19-784868D9508D}" presName="node" presStyleLbl="node1" presStyleIdx="6" presStyleCnt="7" custScaleX="3969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16F1B84-EC7D-4B5A-8A3C-692BCA93515A}" type="presOf" srcId="{D6552685-E917-40D0-867B-3822749B3644}" destId="{A323C491-4138-4096-B5E2-0884B48AE914}" srcOrd="0" destOrd="0" presId="urn:microsoft.com/office/officeart/2005/8/layout/process2"/>
    <dgm:cxn modelId="{9D6A31D7-E204-4E8C-AD26-52119956F5A8}" type="presOf" srcId="{3EE961BC-B947-44F1-8EE5-13BA925542C5}" destId="{74408E62-A9C6-43F3-B3C5-9DB4144BD910}" srcOrd="1" destOrd="0" presId="urn:microsoft.com/office/officeart/2005/8/layout/process2"/>
    <dgm:cxn modelId="{3949564D-38FF-4FED-8115-9F0E32A31F49}" type="presOf" srcId="{3C03F5D0-131B-4DEF-8A3F-8ABDDA2DE8D4}" destId="{C3FE8D3E-2940-469E-84A8-8F19A40D0498}" srcOrd="0" destOrd="0" presId="urn:microsoft.com/office/officeart/2005/8/layout/process2"/>
    <dgm:cxn modelId="{91911450-308A-4301-9FEA-A931F5BFCA3B}" type="presOf" srcId="{78BA0C99-790E-4A8C-A662-C3AE67135133}" destId="{0BEE4B0D-FB78-44EE-951F-8293BD47B16B}" srcOrd="0" destOrd="0" presId="urn:microsoft.com/office/officeart/2005/8/layout/process2"/>
    <dgm:cxn modelId="{F66DED39-424A-4CA9-8940-97BA48629CE1}" srcId="{71FE55F7-82F0-42EC-BDDB-2D91111C86FE}" destId="{00D233B5-2A8A-4611-A12D-F28953F515EB}" srcOrd="5" destOrd="0" parTransId="{D5E4F72C-47F7-454A-B8FE-05C6CC9EF45B}" sibTransId="{48D89409-B4F0-4E48-B76F-4B5971A98C2E}"/>
    <dgm:cxn modelId="{7FCE1E42-F9E1-45E9-ADE7-9B5CBB4FE8BC}" srcId="{71FE55F7-82F0-42EC-BDDB-2D91111C86FE}" destId="{259AE1BC-E64A-44E9-AF19-784868D9508D}" srcOrd="6" destOrd="0" parTransId="{25A220DB-25E8-43A7-AAC1-9AC3F5951D35}" sibTransId="{F2A29CD1-EBB9-4A90-A650-FCEE41C50861}"/>
    <dgm:cxn modelId="{8B10BB75-C0A9-4291-BFD1-B1F0D31791D4}" type="presOf" srcId="{1D6141EB-B9BF-48EC-82FE-02C908433327}" destId="{195163AF-18A4-4FED-8728-1A7E3E1F635A}" srcOrd="0" destOrd="0" presId="urn:microsoft.com/office/officeart/2005/8/layout/process2"/>
    <dgm:cxn modelId="{DB058008-46C9-43C4-B822-3A74219055F2}" type="presOf" srcId="{3C03F5D0-131B-4DEF-8A3F-8ABDDA2DE8D4}" destId="{B3C8BD83-7223-4C8B-A791-EFE66DB0F8BD}" srcOrd="1" destOrd="0" presId="urn:microsoft.com/office/officeart/2005/8/layout/process2"/>
    <dgm:cxn modelId="{0A5D35EC-8E03-4455-81E2-68F4BF27B160}" type="presOf" srcId="{208F5BE5-B021-4669-932B-3522844FC546}" destId="{96A3F4D2-06BD-4DD6-82AA-325C040628DA}" srcOrd="0" destOrd="0" presId="urn:microsoft.com/office/officeart/2005/8/layout/process2"/>
    <dgm:cxn modelId="{AC32FE11-6240-4286-BAEA-A440DA85B2F5}" srcId="{71FE55F7-82F0-42EC-BDDB-2D91111C86FE}" destId="{1D6141EB-B9BF-48EC-82FE-02C908433327}" srcOrd="4" destOrd="0" parTransId="{0F3EC9C1-82A2-4BE0-8C1D-3CD0D4F2620F}" sibTransId="{3EE961BC-B947-44F1-8EE5-13BA925542C5}"/>
    <dgm:cxn modelId="{2D703608-6D9D-4626-9F00-E293C189071E}" srcId="{71FE55F7-82F0-42EC-BDDB-2D91111C86FE}" destId="{208F5BE5-B021-4669-932B-3522844FC546}" srcOrd="0" destOrd="0" parTransId="{DF4D047E-9638-48D8-9F01-5780F86563B0}" sibTransId="{3C03F5D0-131B-4DEF-8A3F-8ABDDA2DE8D4}"/>
    <dgm:cxn modelId="{9F9D600E-B2BF-42A6-9DA0-05DAFE1D1001}" type="presOf" srcId="{4EB9A419-0249-4DB3-B4B6-DC465325A7DA}" destId="{1D21471A-9163-4366-9ED9-2791EDB3800E}" srcOrd="0" destOrd="0" presId="urn:microsoft.com/office/officeart/2005/8/layout/process2"/>
    <dgm:cxn modelId="{EB1176E5-96F3-4EBA-B923-6A1A1F265B3F}" srcId="{71FE55F7-82F0-42EC-BDDB-2D91111C86FE}" destId="{83B9CA0C-0CA1-4390-8C36-93161367B027}" srcOrd="2" destOrd="0" parTransId="{EFDF6442-7A85-4517-A5F2-E61D6A125DEB}" sibTransId="{38E54703-99F7-4FA7-BBF1-409537476848}"/>
    <dgm:cxn modelId="{FF1B7D36-24D9-4FFB-B114-20FFFD1BDBCF}" type="presOf" srcId="{7223D4ED-1ED3-4696-A706-DF97476A2C4D}" destId="{8D041010-2CAA-4EAA-B525-E5DED1B38264}" srcOrd="1" destOrd="0" presId="urn:microsoft.com/office/officeart/2005/8/layout/process2"/>
    <dgm:cxn modelId="{BA4F160D-21C9-4060-9F91-C22EE0FFCA68}" type="presOf" srcId="{48D89409-B4F0-4E48-B76F-4B5971A98C2E}" destId="{9E596457-2D0C-406C-BA8A-5FA0201F3468}" srcOrd="1" destOrd="0" presId="urn:microsoft.com/office/officeart/2005/8/layout/process2"/>
    <dgm:cxn modelId="{FD67AB4D-ABB5-4216-BB60-3BFBBDD82D79}" type="presOf" srcId="{71FE55F7-82F0-42EC-BDDB-2D91111C86FE}" destId="{B13C24B1-B3FF-46F8-AC58-79BE5F08759A}" srcOrd="0" destOrd="0" presId="urn:microsoft.com/office/officeart/2005/8/layout/process2"/>
    <dgm:cxn modelId="{B1CAFEB9-B8A4-451D-8828-E96E413E4ABD}" type="presOf" srcId="{3EE961BC-B947-44F1-8EE5-13BA925542C5}" destId="{BF15EE5B-D59F-4925-9006-D7840EA18884}" srcOrd="0" destOrd="0" presId="urn:microsoft.com/office/officeart/2005/8/layout/process2"/>
    <dgm:cxn modelId="{C7C70A08-AF2A-4CA5-846F-FB48C3530C58}" type="presOf" srcId="{4EB9A419-0249-4DB3-B4B6-DC465325A7DA}" destId="{73117F0C-70FA-4F3A-9797-E3D402800344}" srcOrd="1" destOrd="0" presId="urn:microsoft.com/office/officeart/2005/8/layout/process2"/>
    <dgm:cxn modelId="{B3368602-EE43-402C-A048-A8C097E5D5F3}" type="presOf" srcId="{48D89409-B4F0-4E48-B76F-4B5971A98C2E}" destId="{3EABDB00-4EB8-46EA-9C7F-E6D3A68D22C9}" srcOrd="0" destOrd="0" presId="urn:microsoft.com/office/officeart/2005/8/layout/process2"/>
    <dgm:cxn modelId="{70971BCA-5562-4EA1-9573-BD25EEE6F5C6}" type="presOf" srcId="{00D233B5-2A8A-4611-A12D-F28953F515EB}" destId="{CE60169F-5F9E-4E1E-AFC0-83AB1BA92DA6}" srcOrd="0" destOrd="0" presId="urn:microsoft.com/office/officeart/2005/8/layout/process2"/>
    <dgm:cxn modelId="{AA19FC3D-1BCB-4968-B29E-FB4108FC1A3F}" srcId="{71FE55F7-82F0-42EC-BDDB-2D91111C86FE}" destId="{D6552685-E917-40D0-867B-3822749B3644}" srcOrd="1" destOrd="0" parTransId="{2D3A3D3C-5BA2-4F74-A83B-D3DCF0D7D103}" sibTransId="{7223D4ED-1ED3-4696-A706-DF97476A2C4D}"/>
    <dgm:cxn modelId="{437C2C22-B91C-40B5-8208-54D8FEC0DC0C}" type="presOf" srcId="{259AE1BC-E64A-44E9-AF19-784868D9508D}" destId="{F60429A1-F104-4656-A6B0-D08E896FD82F}" srcOrd="0" destOrd="0" presId="urn:microsoft.com/office/officeart/2005/8/layout/process2"/>
    <dgm:cxn modelId="{78CBC89D-7B91-429C-B9CE-0536D05BDA1E}" srcId="{71FE55F7-82F0-42EC-BDDB-2D91111C86FE}" destId="{78BA0C99-790E-4A8C-A662-C3AE67135133}" srcOrd="3" destOrd="0" parTransId="{D181C59D-3272-4CE2-9E4B-95CD05C76535}" sibTransId="{4EB9A419-0249-4DB3-B4B6-DC465325A7DA}"/>
    <dgm:cxn modelId="{5DC7262B-5A41-4747-B42E-740B21C48783}" type="presOf" srcId="{38E54703-99F7-4FA7-BBF1-409537476848}" destId="{E27BBA7F-374A-4400-A442-01FDA87A70E8}" srcOrd="1" destOrd="0" presId="urn:microsoft.com/office/officeart/2005/8/layout/process2"/>
    <dgm:cxn modelId="{646CD8BD-59E1-4D01-A35E-B9A518D60252}" type="presOf" srcId="{7223D4ED-1ED3-4696-A706-DF97476A2C4D}" destId="{966F88F2-E65E-47CA-9BBE-C39A82F8BF4E}" srcOrd="0" destOrd="0" presId="urn:microsoft.com/office/officeart/2005/8/layout/process2"/>
    <dgm:cxn modelId="{7D0ABC4C-85DC-492E-8FEF-E8DD24B8539E}" type="presOf" srcId="{83B9CA0C-0CA1-4390-8C36-93161367B027}" destId="{973C4123-217A-43F3-B337-6F52D619D500}" srcOrd="0" destOrd="0" presId="urn:microsoft.com/office/officeart/2005/8/layout/process2"/>
    <dgm:cxn modelId="{7B15A915-13ED-4AD6-BF10-4829E11D5174}" type="presOf" srcId="{38E54703-99F7-4FA7-BBF1-409537476848}" destId="{5656BF68-7F2B-4FA0-8166-78C3F3711C42}" srcOrd="0" destOrd="0" presId="urn:microsoft.com/office/officeart/2005/8/layout/process2"/>
    <dgm:cxn modelId="{322B5027-0C97-4DB9-BDBF-8244C9B0D3B2}" type="presParOf" srcId="{B13C24B1-B3FF-46F8-AC58-79BE5F08759A}" destId="{96A3F4D2-06BD-4DD6-82AA-325C040628DA}" srcOrd="0" destOrd="0" presId="urn:microsoft.com/office/officeart/2005/8/layout/process2"/>
    <dgm:cxn modelId="{558E6A13-DE1F-4421-8849-A81AAB684117}" type="presParOf" srcId="{B13C24B1-B3FF-46F8-AC58-79BE5F08759A}" destId="{C3FE8D3E-2940-469E-84A8-8F19A40D0498}" srcOrd="1" destOrd="0" presId="urn:microsoft.com/office/officeart/2005/8/layout/process2"/>
    <dgm:cxn modelId="{6C3E0385-2078-4F7B-9D60-C58156BB1C3D}" type="presParOf" srcId="{C3FE8D3E-2940-469E-84A8-8F19A40D0498}" destId="{B3C8BD83-7223-4C8B-A791-EFE66DB0F8BD}" srcOrd="0" destOrd="0" presId="urn:microsoft.com/office/officeart/2005/8/layout/process2"/>
    <dgm:cxn modelId="{07B995A1-5665-4987-A66A-42C8E27AF2D0}" type="presParOf" srcId="{B13C24B1-B3FF-46F8-AC58-79BE5F08759A}" destId="{A323C491-4138-4096-B5E2-0884B48AE914}" srcOrd="2" destOrd="0" presId="urn:microsoft.com/office/officeart/2005/8/layout/process2"/>
    <dgm:cxn modelId="{2CC3DC2D-F63C-48EB-B6D2-0A7051568386}" type="presParOf" srcId="{B13C24B1-B3FF-46F8-AC58-79BE5F08759A}" destId="{966F88F2-E65E-47CA-9BBE-C39A82F8BF4E}" srcOrd="3" destOrd="0" presId="urn:microsoft.com/office/officeart/2005/8/layout/process2"/>
    <dgm:cxn modelId="{08313BF7-AA41-4435-ACF4-884849C7F5EC}" type="presParOf" srcId="{966F88F2-E65E-47CA-9BBE-C39A82F8BF4E}" destId="{8D041010-2CAA-4EAA-B525-E5DED1B38264}" srcOrd="0" destOrd="0" presId="urn:microsoft.com/office/officeart/2005/8/layout/process2"/>
    <dgm:cxn modelId="{71FFCED8-3610-4074-A00E-98F5EAA17907}" type="presParOf" srcId="{B13C24B1-B3FF-46F8-AC58-79BE5F08759A}" destId="{973C4123-217A-43F3-B337-6F52D619D500}" srcOrd="4" destOrd="0" presId="urn:microsoft.com/office/officeart/2005/8/layout/process2"/>
    <dgm:cxn modelId="{21D42599-8C2D-419D-907C-D7FE8DE7269D}" type="presParOf" srcId="{B13C24B1-B3FF-46F8-AC58-79BE5F08759A}" destId="{5656BF68-7F2B-4FA0-8166-78C3F3711C42}" srcOrd="5" destOrd="0" presId="urn:microsoft.com/office/officeart/2005/8/layout/process2"/>
    <dgm:cxn modelId="{DBD492FF-9D85-44E0-A0B5-CDF61B50974B}" type="presParOf" srcId="{5656BF68-7F2B-4FA0-8166-78C3F3711C42}" destId="{E27BBA7F-374A-4400-A442-01FDA87A70E8}" srcOrd="0" destOrd="0" presId="urn:microsoft.com/office/officeart/2005/8/layout/process2"/>
    <dgm:cxn modelId="{E8E379CF-21F0-4821-9612-CB79C14AEEA8}" type="presParOf" srcId="{B13C24B1-B3FF-46F8-AC58-79BE5F08759A}" destId="{0BEE4B0D-FB78-44EE-951F-8293BD47B16B}" srcOrd="6" destOrd="0" presId="urn:microsoft.com/office/officeart/2005/8/layout/process2"/>
    <dgm:cxn modelId="{3B948889-FBB8-4B55-866F-A8B39A3E2B3D}" type="presParOf" srcId="{B13C24B1-B3FF-46F8-AC58-79BE5F08759A}" destId="{1D21471A-9163-4366-9ED9-2791EDB3800E}" srcOrd="7" destOrd="0" presId="urn:microsoft.com/office/officeart/2005/8/layout/process2"/>
    <dgm:cxn modelId="{FAC55D8C-A3D7-43A3-B1A4-BA09586C1BCC}" type="presParOf" srcId="{1D21471A-9163-4366-9ED9-2791EDB3800E}" destId="{73117F0C-70FA-4F3A-9797-E3D402800344}" srcOrd="0" destOrd="0" presId="urn:microsoft.com/office/officeart/2005/8/layout/process2"/>
    <dgm:cxn modelId="{F4562C3F-FFF9-4942-B512-BC190C57BA65}" type="presParOf" srcId="{B13C24B1-B3FF-46F8-AC58-79BE5F08759A}" destId="{195163AF-18A4-4FED-8728-1A7E3E1F635A}" srcOrd="8" destOrd="0" presId="urn:microsoft.com/office/officeart/2005/8/layout/process2"/>
    <dgm:cxn modelId="{A7068C2D-D06F-48AE-A868-44DD6ABF87B9}" type="presParOf" srcId="{B13C24B1-B3FF-46F8-AC58-79BE5F08759A}" destId="{BF15EE5B-D59F-4925-9006-D7840EA18884}" srcOrd="9" destOrd="0" presId="urn:microsoft.com/office/officeart/2005/8/layout/process2"/>
    <dgm:cxn modelId="{AD2DA531-512A-48DD-BCBC-23279A3B3011}" type="presParOf" srcId="{BF15EE5B-D59F-4925-9006-D7840EA18884}" destId="{74408E62-A9C6-43F3-B3C5-9DB4144BD910}" srcOrd="0" destOrd="0" presId="urn:microsoft.com/office/officeart/2005/8/layout/process2"/>
    <dgm:cxn modelId="{B54DD15D-F4B6-450B-B36F-FC8440FC52AD}" type="presParOf" srcId="{B13C24B1-B3FF-46F8-AC58-79BE5F08759A}" destId="{CE60169F-5F9E-4E1E-AFC0-83AB1BA92DA6}" srcOrd="10" destOrd="0" presId="urn:microsoft.com/office/officeart/2005/8/layout/process2"/>
    <dgm:cxn modelId="{C889E792-BD9F-482A-AC1D-63193EBC9C4A}" type="presParOf" srcId="{B13C24B1-B3FF-46F8-AC58-79BE5F08759A}" destId="{3EABDB00-4EB8-46EA-9C7F-E6D3A68D22C9}" srcOrd="11" destOrd="0" presId="urn:microsoft.com/office/officeart/2005/8/layout/process2"/>
    <dgm:cxn modelId="{B0CBC6E5-5232-4923-BB22-4F8377A51D3D}" type="presParOf" srcId="{3EABDB00-4EB8-46EA-9C7F-E6D3A68D22C9}" destId="{9E596457-2D0C-406C-BA8A-5FA0201F3468}" srcOrd="0" destOrd="0" presId="urn:microsoft.com/office/officeart/2005/8/layout/process2"/>
    <dgm:cxn modelId="{B4261A8D-8FCA-4012-A7F7-20DA83F58893}" type="presParOf" srcId="{B13C24B1-B3FF-46F8-AC58-79BE5F08759A}" destId="{F60429A1-F104-4656-A6B0-D08E896FD82F}" srcOrd="12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DC285BB-DB26-40FE-A576-C3049B7642C8}" type="doc">
      <dgm:prSet loTypeId="urn:microsoft.com/office/officeart/2005/8/layout/hList6" loCatId="list" qsTypeId="urn:microsoft.com/office/officeart/2005/8/quickstyle/simple5" qsCatId="simple" csTypeId="urn:microsoft.com/office/officeart/2005/8/colors/accent5_1" csCatId="accent5" phldr="1"/>
      <dgm:spPr/>
      <dgm:t>
        <a:bodyPr/>
        <a:lstStyle/>
        <a:p>
          <a:endParaRPr lang="ru-RU"/>
        </a:p>
      </dgm:t>
    </dgm:pt>
    <dgm:pt modelId="{F5020708-C674-406C-B1B8-964525491CC9}">
      <dgm:prSet phldrT="[Текст]" custT="1"/>
      <dgm:spPr/>
      <dgm:t>
        <a:bodyPr/>
        <a:lstStyle/>
        <a:p>
          <a:pPr algn="ctr"/>
          <a:r>
            <a:rPr lang="ru-RU" sz="1050" b="1" dirty="0"/>
            <a:t>Темп роста актива баланса </a:t>
          </a:r>
          <a:r>
            <a:rPr lang="en-US" sz="1050" b="1" dirty="0"/>
            <a:t>&lt;</a:t>
          </a:r>
          <a:endParaRPr lang="ru-RU" sz="1050" b="1" dirty="0"/>
        </a:p>
      </dgm:t>
    </dgm:pt>
    <dgm:pt modelId="{AC12C68D-9E84-4644-AE1B-4A18F1202E76}" type="parTrans" cxnId="{52E9AA14-513B-46EE-A70C-E08BA03E7047}">
      <dgm:prSet/>
      <dgm:spPr/>
      <dgm:t>
        <a:bodyPr/>
        <a:lstStyle/>
        <a:p>
          <a:endParaRPr lang="ru-RU"/>
        </a:p>
      </dgm:t>
    </dgm:pt>
    <dgm:pt modelId="{82B576CE-3BF2-4E63-BDB4-A64EAD36BA01}" type="sibTrans" cxnId="{52E9AA14-513B-46EE-A70C-E08BA03E7047}">
      <dgm:prSet/>
      <dgm:spPr/>
      <dgm:t>
        <a:bodyPr/>
        <a:lstStyle/>
        <a:p>
          <a:endParaRPr lang="ru-RU"/>
        </a:p>
      </dgm:t>
    </dgm:pt>
    <dgm:pt modelId="{7F3C9D24-70A8-4974-BA15-105BE68CEA54}">
      <dgm:prSet phldrT="[Текст]" custT="1"/>
      <dgm:spPr/>
      <dgm:t>
        <a:bodyPr/>
        <a:lstStyle/>
        <a:p>
          <a:r>
            <a:rPr lang="ru-RU" sz="1050" b="1"/>
            <a:t>Темп роста выручки </a:t>
          </a:r>
          <a:r>
            <a:rPr lang="en-US" sz="1050" b="1"/>
            <a:t>&lt;</a:t>
          </a:r>
          <a:endParaRPr lang="ru-RU" sz="1050" b="1"/>
        </a:p>
      </dgm:t>
    </dgm:pt>
    <dgm:pt modelId="{10E70463-37CE-4AC0-B6A6-8C6FDDDF3F1D}" type="parTrans" cxnId="{E43D3F59-2691-4D47-9743-69490036140B}">
      <dgm:prSet/>
      <dgm:spPr/>
      <dgm:t>
        <a:bodyPr/>
        <a:lstStyle/>
        <a:p>
          <a:endParaRPr lang="ru-RU"/>
        </a:p>
      </dgm:t>
    </dgm:pt>
    <dgm:pt modelId="{6EE1DCB6-157E-4BEC-8747-C1333FB7E4B7}" type="sibTrans" cxnId="{E43D3F59-2691-4D47-9743-69490036140B}">
      <dgm:prSet/>
      <dgm:spPr/>
      <dgm:t>
        <a:bodyPr/>
        <a:lstStyle/>
        <a:p>
          <a:endParaRPr lang="ru-RU"/>
        </a:p>
      </dgm:t>
    </dgm:pt>
    <dgm:pt modelId="{62FA8CD1-5B3D-4085-ACD3-02FAF30606C1}">
      <dgm:prSet phldrT="[Текст]" custT="1"/>
      <dgm:spPr/>
      <dgm:t>
        <a:bodyPr/>
        <a:lstStyle/>
        <a:p>
          <a:r>
            <a:rPr lang="ru-RU" sz="1050" b="1"/>
            <a:t>Темп роста валовой прибыли </a:t>
          </a:r>
          <a:r>
            <a:rPr lang="en-US" sz="1050" b="1"/>
            <a:t>&lt;</a:t>
          </a:r>
          <a:endParaRPr lang="ru-RU" sz="1050" b="1"/>
        </a:p>
      </dgm:t>
    </dgm:pt>
    <dgm:pt modelId="{65940421-1964-4AFB-9467-0E879C36098B}" type="parTrans" cxnId="{20D636F8-0AEA-49D3-8FA1-CEE5A7903EC2}">
      <dgm:prSet/>
      <dgm:spPr/>
      <dgm:t>
        <a:bodyPr/>
        <a:lstStyle/>
        <a:p>
          <a:endParaRPr lang="ru-RU"/>
        </a:p>
      </dgm:t>
    </dgm:pt>
    <dgm:pt modelId="{6E99E60B-22F7-4F0B-8CB1-6EA5299CE96C}" type="sibTrans" cxnId="{20D636F8-0AEA-49D3-8FA1-CEE5A7903EC2}">
      <dgm:prSet/>
      <dgm:spPr/>
      <dgm:t>
        <a:bodyPr/>
        <a:lstStyle/>
        <a:p>
          <a:endParaRPr lang="ru-RU"/>
        </a:p>
      </dgm:t>
    </dgm:pt>
    <dgm:pt modelId="{69222782-1E38-4709-94C6-0FAA69C96C5C}">
      <dgm:prSet custT="1"/>
      <dgm:spPr/>
      <dgm:t>
        <a:bodyPr/>
        <a:lstStyle/>
        <a:p>
          <a:r>
            <a:rPr lang="ru-RU" sz="1050" b="1"/>
            <a:t>Темп роста прибыли от продаж </a:t>
          </a:r>
          <a:r>
            <a:rPr lang="en-US" sz="1050" b="1"/>
            <a:t>&lt;</a:t>
          </a:r>
          <a:endParaRPr lang="ru-RU" sz="1050" b="1"/>
        </a:p>
      </dgm:t>
    </dgm:pt>
    <dgm:pt modelId="{5A4FBFEC-B03E-4EDC-9722-F1367C077867}" type="parTrans" cxnId="{70EE1DAF-B90A-4890-9399-C73C8636E113}">
      <dgm:prSet/>
      <dgm:spPr/>
      <dgm:t>
        <a:bodyPr/>
        <a:lstStyle/>
        <a:p>
          <a:endParaRPr lang="ru-RU"/>
        </a:p>
      </dgm:t>
    </dgm:pt>
    <dgm:pt modelId="{A094D819-F0E7-4C86-A23B-E32B4DCC7DEC}" type="sibTrans" cxnId="{70EE1DAF-B90A-4890-9399-C73C8636E113}">
      <dgm:prSet/>
      <dgm:spPr/>
      <dgm:t>
        <a:bodyPr/>
        <a:lstStyle/>
        <a:p>
          <a:endParaRPr lang="ru-RU"/>
        </a:p>
      </dgm:t>
    </dgm:pt>
    <dgm:pt modelId="{8A4280F0-6922-4C43-9B50-17265301B7FA}">
      <dgm:prSet custT="1"/>
      <dgm:spPr/>
      <dgm:t>
        <a:bodyPr/>
        <a:lstStyle/>
        <a:p>
          <a:r>
            <a:rPr lang="ru-RU" sz="1100" b="1"/>
            <a:t>Темп роста прибыли до налогообложения </a:t>
          </a:r>
          <a:r>
            <a:rPr lang="en-US" sz="1100" b="1"/>
            <a:t>&lt;</a:t>
          </a:r>
          <a:endParaRPr lang="ru-RU" sz="1100" b="1"/>
        </a:p>
      </dgm:t>
    </dgm:pt>
    <dgm:pt modelId="{6D50B1BC-76AC-49B6-8C61-D73B293C2C4D}" type="parTrans" cxnId="{D8ADE796-B22C-49D7-98B6-36C5303FC611}">
      <dgm:prSet/>
      <dgm:spPr/>
      <dgm:t>
        <a:bodyPr/>
        <a:lstStyle/>
        <a:p>
          <a:endParaRPr lang="ru-RU"/>
        </a:p>
      </dgm:t>
    </dgm:pt>
    <dgm:pt modelId="{82FFC9F4-DD87-401D-BEE3-8A710223DED9}" type="sibTrans" cxnId="{D8ADE796-B22C-49D7-98B6-36C5303FC611}">
      <dgm:prSet/>
      <dgm:spPr/>
      <dgm:t>
        <a:bodyPr/>
        <a:lstStyle/>
        <a:p>
          <a:endParaRPr lang="ru-RU"/>
        </a:p>
      </dgm:t>
    </dgm:pt>
    <dgm:pt modelId="{C1840C7A-CA70-4BA2-BE17-6218625A9D2A}">
      <dgm:prSet custT="1"/>
      <dgm:spPr/>
      <dgm:t>
        <a:bodyPr/>
        <a:lstStyle/>
        <a:p>
          <a:r>
            <a:rPr lang="ru-RU" sz="1200" b="1" dirty="0"/>
            <a:t>Темп роста чистой прибыли</a:t>
          </a:r>
        </a:p>
      </dgm:t>
    </dgm:pt>
    <dgm:pt modelId="{542D68D2-67CD-4AF5-99FF-402CE774ECD7}" type="parTrans" cxnId="{E6C84DFD-30AC-4C37-A7AE-00AC5D704FB7}">
      <dgm:prSet/>
      <dgm:spPr/>
      <dgm:t>
        <a:bodyPr/>
        <a:lstStyle/>
        <a:p>
          <a:endParaRPr lang="ru-RU"/>
        </a:p>
      </dgm:t>
    </dgm:pt>
    <dgm:pt modelId="{90981E0E-E109-47DF-8502-194D34EC4C53}" type="sibTrans" cxnId="{E6C84DFD-30AC-4C37-A7AE-00AC5D704FB7}">
      <dgm:prSet/>
      <dgm:spPr/>
      <dgm:t>
        <a:bodyPr/>
        <a:lstStyle/>
        <a:p>
          <a:endParaRPr lang="ru-RU"/>
        </a:p>
      </dgm:t>
    </dgm:pt>
    <dgm:pt modelId="{6E127A61-F46A-4967-BBF8-87ADCE3C1C70}" type="pres">
      <dgm:prSet presAssocID="{DDC285BB-DB26-40FE-A576-C3049B7642C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341AB2F-C71E-4254-A764-6CBF6A4531F6}" type="pres">
      <dgm:prSet presAssocID="{F5020708-C674-406C-B1B8-964525491CC9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1E2CBB7-6069-44E5-BD11-C0DD9A3E7701}" type="pres">
      <dgm:prSet presAssocID="{82B576CE-3BF2-4E63-BDB4-A64EAD36BA01}" presName="sibTrans" presStyleCnt="0"/>
      <dgm:spPr/>
      <dgm:t>
        <a:bodyPr/>
        <a:lstStyle/>
        <a:p>
          <a:endParaRPr lang="ru-RU"/>
        </a:p>
      </dgm:t>
    </dgm:pt>
    <dgm:pt modelId="{1BF68F08-01BA-4EB8-9AD2-D017722BA1C4}" type="pres">
      <dgm:prSet presAssocID="{7F3C9D24-70A8-4974-BA15-105BE68CEA54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B1FE41-05AF-4CA5-A81D-1D6529B14AA2}" type="pres">
      <dgm:prSet presAssocID="{6EE1DCB6-157E-4BEC-8747-C1333FB7E4B7}" presName="sibTrans" presStyleCnt="0"/>
      <dgm:spPr/>
      <dgm:t>
        <a:bodyPr/>
        <a:lstStyle/>
        <a:p>
          <a:endParaRPr lang="ru-RU"/>
        </a:p>
      </dgm:t>
    </dgm:pt>
    <dgm:pt modelId="{1175EB28-3167-47FC-99BF-295F840ACB27}" type="pres">
      <dgm:prSet presAssocID="{62FA8CD1-5B3D-4085-ACD3-02FAF30606C1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D344F9-5C46-4E33-8869-C6A32F9795A2}" type="pres">
      <dgm:prSet presAssocID="{6E99E60B-22F7-4F0B-8CB1-6EA5299CE96C}" presName="sibTrans" presStyleCnt="0"/>
      <dgm:spPr/>
      <dgm:t>
        <a:bodyPr/>
        <a:lstStyle/>
        <a:p>
          <a:endParaRPr lang="ru-RU"/>
        </a:p>
      </dgm:t>
    </dgm:pt>
    <dgm:pt modelId="{17FDD51E-ABDA-4329-ADF2-1925C6C49344}" type="pres">
      <dgm:prSet presAssocID="{69222782-1E38-4709-94C6-0FAA69C96C5C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31E701-55A0-4D69-9C6E-911CBF0B4CF0}" type="pres">
      <dgm:prSet presAssocID="{A094D819-F0E7-4C86-A23B-E32B4DCC7DEC}" presName="sibTrans" presStyleCnt="0"/>
      <dgm:spPr/>
      <dgm:t>
        <a:bodyPr/>
        <a:lstStyle/>
        <a:p>
          <a:endParaRPr lang="ru-RU"/>
        </a:p>
      </dgm:t>
    </dgm:pt>
    <dgm:pt modelId="{53CE79F4-B2DA-40D0-B27D-161A25F1633C}" type="pres">
      <dgm:prSet presAssocID="{8A4280F0-6922-4C43-9B50-17265301B7FA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284344-F552-4687-B091-04DBF967BC64}" type="pres">
      <dgm:prSet presAssocID="{82FFC9F4-DD87-401D-BEE3-8A710223DED9}" presName="sibTrans" presStyleCnt="0"/>
      <dgm:spPr/>
      <dgm:t>
        <a:bodyPr/>
        <a:lstStyle/>
        <a:p>
          <a:endParaRPr lang="ru-RU"/>
        </a:p>
      </dgm:t>
    </dgm:pt>
    <dgm:pt modelId="{00511127-A09C-43B3-A027-C8CDC165D1CC}" type="pres">
      <dgm:prSet presAssocID="{C1840C7A-CA70-4BA2-BE17-6218625A9D2A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0EE1DAF-B90A-4890-9399-C73C8636E113}" srcId="{DDC285BB-DB26-40FE-A576-C3049B7642C8}" destId="{69222782-1E38-4709-94C6-0FAA69C96C5C}" srcOrd="3" destOrd="0" parTransId="{5A4FBFEC-B03E-4EDC-9722-F1367C077867}" sibTransId="{A094D819-F0E7-4C86-A23B-E32B4DCC7DEC}"/>
    <dgm:cxn modelId="{EB29580E-09B7-416C-AA8C-E2982EBA3215}" type="presOf" srcId="{7F3C9D24-70A8-4974-BA15-105BE68CEA54}" destId="{1BF68F08-01BA-4EB8-9AD2-D017722BA1C4}" srcOrd="0" destOrd="0" presId="urn:microsoft.com/office/officeart/2005/8/layout/hList6"/>
    <dgm:cxn modelId="{20D636F8-0AEA-49D3-8FA1-CEE5A7903EC2}" srcId="{DDC285BB-DB26-40FE-A576-C3049B7642C8}" destId="{62FA8CD1-5B3D-4085-ACD3-02FAF30606C1}" srcOrd="2" destOrd="0" parTransId="{65940421-1964-4AFB-9467-0E879C36098B}" sibTransId="{6E99E60B-22F7-4F0B-8CB1-6EA5299CE96C}"/>
    <dgm:cxn modelId="{2E0E550F-55CD-4953-9EBA-B5508E564777}" type="presOf" srcId="{69222782-1E38-4709-94C6-0FAA69C96C5C}" destId="{17FDD51E-ABDA-4329-ADF2-1925C6C49344}" srcOrd="0" destOrd="0" presId="urn:microsoft.com/office/officeart/2005/8/layout/hList6"/>
    <dgm:cxn modelId="{2A9B423D-962C-464D-B637-D6C8FEEAF5BD}" type="presOf" srcId="{DDC285BB-DB26-40FE-A576-C3049B7642C8}" destId="{6E127A61-F46A-4967-BBF8-87ADCE3C1C70}" srcOrd="0" destOrd="0" presId="urn:microsoft.com/office/officeart/2005/8/layout/hList6"/>
    <dgm:cxn modelId="{E6C84DFD-30AC-4C37-A7AE-00AC5D704FB7}" srcId="{DDC285BB-DB26-40FE-A576-C3049B7642C8}" destId="{C1840C7A-CA70-4BA2-BE17-6218625A9D2A}" srcOrd="5" destOrd="0" parTransId="{542D68D2-67CD-4AF5-99FF-402CE774ECD7}" sibTransId="{90981E0E-E109-47DF-8502-194D34EC4C53}"/>
    <dgm:cxn modelId="{700CCFEC-B1DF-4D97-A5A1-446A4C4AF550}" type="presOf" srcId="{62FA8CD1-5B3D-4085-ACD3-02FAF30606C1}" destId="{1175EB28-3167-47FC-99BF-295F840ACB27}" srcOrd="0" destOrd="0" presId="urn:microsoft.com/office/officeart/2005/8/layout/hList6"/>
    <dgm:cxn modelId="{52E9AA14-513B-46EE-A70C-E08BA03E7047}" srcId="{DDC285BB-DB26-40FE-A576-C3049B7642C8}" destId="{F5020708-C674-406C-B1B8-964525491CC9}" srcOrd="0" destOrd="0" parTransId="{AC12C68D-9E84-4644-AE1B-4A18F1202E76}" sibTransId="{82B576CE-3BF2-4E63-BDB4-A64EAD36BA01}"/>
    <dgm:cxn modelId="{E43D3F59-2691-4D47-9743-69490036140B}" srcId="{DDC285BB-DB26-40FE-A576-C3049B7642C8}" destId="{7F3C9D24-70A8-4974-BA15-105BE68CEA54}" srcOrd="1" destOrd="0" parTransId="{10E70463-37CE-4AC0-B6A6-8C6FDDDF3F1D}" sibTransId="{6EE1DCB6-157E-4BEC-8747-C1333FB7E4B7}"/>
    <dgm:cxn modelId="{DBB53BA5-BFCD-4E5D-8935-9A5483A27592}" type="presOf" srcId="{8A4280F0-6922-4C43-9B50-17265301B7FA}" destId="{53CE79F4-B2DA-40D0-B27D-161A25F1633C}" srcOrd="0" destOrd="0" presId="urn:microsoft.com/office/officeart/2005/8/layout/hList6"/>
    <dgm:cxn modelId="{7D4C6A25-57F0-4C99-9C15-3711682F2A9B}" type="presOf" srcId="{F5020708-C674-406C-B1B8-964525491CC9}" destId="{C341AB2F-C71E-4254-A764-6CBF6A4531F6}" srcOrd="0" destOrd="0" presId="urn:microsoft.com/office/officeart/2005/8/layout/hList6"/>
    <dgm:cxn modelId="{7812B19F-A9B9-4D72-915D-F647BE6C3DD8}" type="presOf" srcId="{C1840C7A-CA70-4BA2-BE17-6218625A9D2A}" destId="{00511127-A09C-43B3-A027-C8CDC165D1CC}" srcOrd="0" destOrd="0" presId="urn:microsoft.com/office/officeart/2005/8/layout/hList6"/>
    <dgm:cxn modelId="{D8ADE796-B22C-49D7-98B6-36C5303FC611}" srcId="{DDC285BB-DB26-40FE-A576-C3049B7642C8}" destId="{8A4280F0-6922-4C43-9B50-17265301B7FA}" srcOrd="4" destOrd="0" parTransId="{6D50B1BC-76AC-49B6-8C61-D73B293C2C4D}" sibTransId="{82FFC9F4-DD87-401D-BEE3-8A710223DED9}"/>
    <dgm:cxn modelId="{CDBBD77A-D0F3-426A-8A02-B49CED195219}" type="presParOf" srcId="{6E127A61-F46A-4967-BBF8-87ADCE3C1C70}" destId="{C341AB2F-C71E-4254-A764-6CBF6A4531F6}" srcOrd="0" destOrd="0" presId="urn:microsoft.com/office/officeart/2005/8/layout/hList6"/>
    <dgm:cxn modelId="{5F3D0005-AC7A-49A8-A264-B732C4ADF4C0}" type="presParOf" srcId="{6E127A61-F46A-4967-BBF8-87ADCE3C1C70}" destId="{21E2CBB7-6069-44E5-BD11-C0DD9A3E7701}" srcOrd="1" destOrd="0" presId="urn:microsoft.com/office/officeart/2005/8/layout/hList6"/>
    <dgm:cxn modelId="{3360F624-7BE9-413F-A63C-758053C5AB15}" type="presParOf" srcId="{6E127A61-F46A-4967-BBF8-87ADCE3C1C70}" destId="{1BF68F08-01BA-4EB8-9AD2-D017722BA1C4}" srcOrd="2" destOrd="0" presId="urn:microsoft.com/office/officeart/2005/8/layout/hList6"/>
    <dgm:cxn modelId="{0A1F19EA-EE9F-4286-8EF3-7695E7D99F73}" type="presParOf" srcId="{6E127A61-F46A-4967-BBF8-87ADCE3C1C70}" destId="{38B1FE41-05AF-4CA5-A81D-1D6529B14AA2}" srcOrd="3" destOrd="0" presId="urn:microsoft.com/office/officeart/2005/8/layout/hList6"/>
    <dgm:cxn modelId="{148AB2EC-BEC3-46E8-B7F2-59B3ECD2F911}" type="presParOf" srcId="{6E127A61-F46A-4967-BBF8-87ADCE3C1C70}" destId="{1175EB28-3167-47FC-99BF-295F840ACB27}" srcOrd="4" destOrd="0" presId="urn:microsoft.com/office/officeart/2005/8/layout/hList6"/>
    <dgm:cxn modelId="{1A9C0378-4796-4AB8-AA13-C6281773BBAD}" type="presParOf" srcId="{6E127A61-F46A-4967-BBF8-87ADCE3C1C70}" destId="{18D344F9-5C46-4E33-8869-C6A32F9795A2}" srcOrd="5" destOrd="0" presId="urn:microsoft.com/office/officeart/2005/8/layout/hList6"/>
    <dgm:cxn modelId="{7E2359CD-0897-44BD-B063-7A074C8BF9AB}" type="presParOf" srcId="{6E127A61-F46A-4967-BBF8-87ADCE3C1C70}" destId="{17FDD51E-ABDA-4329-ADF2-1925C6C49344}" srcOrd="6" destOrd="0" presId="urn:microsoft.com/office/officeart/2005/8/layout/hList6"/>
    <dgm:cxn modelId="{262CEFB4-B551-43F4-A25E-4C923185EB42}" type="presParOf" srcId="{6E127A61-F46A-4967-BBF8-87ADCE3C1C70}" destId="{ED31E701-55A0-4D69-9C6E-911CBF0B4CF0}" srcOrd="7" destOrd="0" presId="urn:microsoft.com/office/officeart/2005/8/layout/hList6"/>
    <dgm:cxn modelId="{F00E7C58-BCBF-4084-94AB-30351EFBB14E}" type="presParOf" srcId="{6E127A61-F46A-4967-BBF8-87ADCE3C1C70}" destId="{53CE79F4-B2DA-40D0-B27D-161A25F1633C}" srcOrd="8" destOrd="0" presId="urn:microsoft.com/office/officeart/2005/8/layout/hList6"/>
    <dgm:cxn modelId="{FA9564A2-F680-4B97-8DF3-158E16F5F678}" type="presParOf" srcId="{6E127A61-F46A-4967-BBF8-87ADCE3C1C70}" destId="{39284344-F552-4687-B091-04DBF967BC64}" srcOrd="9" destOrd="0" presId="urn:microsoft.com/office/officeart/2005/8/layout/hList6"/>
    <dgm:cxn modelId="{8121CAE3-A591-4BF7-94D0-E00D2081007C}" type="presParOf" srcId="{6E127A61-F46A-4967-BBF8-87ADCE3C1C70}" destId="{00511127-A09C-43B3-A027-C8CDC165D1CC}" srcOrd="10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6A3F4D2-06BD-4DD6-82AA-325C040628DA}">
      <dsp:nvSpPr>
        <dsp:cNvPr id="0" name=""/>
        <dsp:cNvSpPr/>
      </dsp:nvSpPr>
      <dsp:spPr>
        <a:xfrm>
          <a:off x="75344" y="548"/>
          <a:ext cx="7123236" cy="44899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/>
            <a:t>Экспресс-анализ финансового состояния организации</a:t>
          </a:r>
        </a:p>
      </dsp:txBody>
      <dsp:txXfrm>
        <a:off x="75344" y="548"/>
        <a:ext cx="7123236" cy="448994"/>
      </dsp:txXfrm>
    </dsp:sp>
    <dsp:sp modelId="{C3FE8D3E-2940-469E-84A8-8F19A40D0498}">
      <dsp:nvSpPr>
        <dsp:cNvPr id="0" name=""/>
        <dsp:cNvSpPr/>
      </dsp:nvSpPr>
      <dsp:spPr>
        <a:xfrm rot="5400000">
          <a:off x="3552776" y="460767"/>
          <a:ext cx="168372" cy="202047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/>
        </a:p>
      </dsp:txBody>
      <dsp:txXfrm rot="5400000">
        <a:off x="3552776" y="460767"/>
        <a:ext cx="168372" cy="202047"/>
      </dsp:txXfrm>
    </dsp:sp>
    <dsp:sp modelId="{A323C491-4138-4096-B5E2-0884B48AE914}">
      <dsp:nvSpPr>
        <dsp:cNvPr id="0" name=""/>
        <dsp:cNvSpPr/>
      </dsp:nvSpPr>
      <dsp:spPr>
        <a:xfrm>
          <a:off x="75344" y="674039"/>
          <a:ext cx="7123236" cy="44899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/>
            <a:t>Анализ имущества и источников его формирования</a:t>
          </a:r>
        </a:p>
      </dsp:txBody>
      <dsp:txXfrm>
        <a:off x="75344" y="674039"/>
        <a:ext cx="7123236" cy="448994"/>
      </dsp:txXfrm>
    </dsp:sp>
    <dsp:sp modelId="{966F88F2-E65E-47CA-9BBE-C39A82F8BF4E}">
      <dsp:nvSpPr>
        <dsp:cNvPr id="0" name=""/>
        <dsp:cNvSpPr/>
      </dsp:nvSpPr>
      <dsp:spPr>
        <a:xfrm rot="5400000">
          <a:off x="3552776" y="1134258"/>
          <a:ext cx="168372" cy="202047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/>
        </a:p>
      </dsp:txBody>
      <dsp:txXfrm rot="5400000">
        <a:off x="3552776" y="1134258"/>
        <a:ext cx="168372" cy="202047"/>
      </dsp:txXfrm>
    </dsp:sp>
    <dsp:sp modelId="{973C4123-217A-43F3-B337-6F52D619D500}">
      <dsp:nvSpPr>
        <dsp:cNvPr id="0" name=""/>
        <dsp:cNvSpPr/>
      </dsp:nvSpPr>
      <dsp:spPr>
        <a:xfrm>
          <a:off x="75344" y="1347530"/>
          <a:ext cx="7123236" cy="44899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/>
            <a:t>Анализ оборотного капитала, анализ оборачиваемости</a:t>
          </a:r>
        </a:p>
      </dsp:txBody>
      <dsp:txXfrm>
        <a:off x="75344" y="1347530"/>
        <a:ext cx="7123236" cy="448994"/>
      </dsp:txXfrm>
    </dsp:sp>
    <dsp:sp modelId="{5656BF68-7F2B-4FA0-8166-78C3F3711C42}">
      <dsp:nvSpPr>
        <dsp:cNvPr id="0" name=""/>
        <dsp:cNvSpPr/>
      </dsp:nvSpPr>
      <dsp:spPr>
        <a:xfrm rot="5400000">
          <a:off x="3552776" y="1807749"/>
          <a:ext cx="168372" cy="202047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/>
        </a:p>
      </dsp:txBody>
      <dsp:txXfrm rot="5400000">
        <a:off x="3552776" y="1807749"/>
        <a:ext cx="168372" cy="202047"/>
      </dsp:txXfrm>
    </dsp:sp>
    <dsp:sp modelId="{0BEE4B0D-FB78-44EE-951F-8293BD47B16B}">
      <dsp:nvSpPr>
        <dsp:cNvPr id="0" name=""/>
        <dsp:cNvSpPr/>
      </dsp:nvSpPr>
      <dsp:spPr>
        <a:xfrm>
          <a:off x="75344" y="2021021"/>
          <a:ext cx="7123236" cy="44899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/>
            <a:t>Анализ финансовой устойчивости и платежеспособности </a:t>
          </a:r>
        </a:p>
      </dsp:txBody>
      <dsp:txXfrm>
        <a:off x="75344" y="2021021"/>
        <a:ext cx="7123236" cy="448994"/>
      </dsp:txXfrm>
    </dsp:sp>
    <dsp:sp modelId="{1D21471A-9163-4366-9ED9-2791EDB3800E}">
      <dsp:nvSpPr>
        <dsp:cNvPr id="0" name=""/>
        <dsp:cNvSpPr/>
      </dsp:nvSpPr>
      <dsp:spPr>
        <a:xfrm rot="5400000">
          <a:off x="3552776" y="2481240"/>
          <a:ext cx="168372" cy="202047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/>
        </a:p>
      </dsp:txBody>
      <dsp:txXfrm rot="5400000">
        <a:off x="3552776" y="2481240"/>
        <a:ext cx="168372" cy="202047"/>
      </dsp:txXfrm>
    </dsp:sp>
    <dsp:sp modelId="{195163AF-18A4-4FED-8728-1A7E3E1F635A}">
      <dsp:nvSpPr>
        <dsp:cNvPr id="0" name=""/>
        <dsp:cNvSpPr/>
      </dsp:nvSpPr>
      <dsp:spPr>
        <a:xfrm>
          <a:off x="75344" y="2694512"/>
          <a:ext cx="7123236" cy="44899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/>
            <a:t>Анализ абсолютных финансовых результатов</a:t>
          </a:r>
        </a:p>
      </dsp:txBody>
      <dsp:txXfrm>
        <a:off x="75344" y="2694512"/>
        <a:ext cx="7123236" cy="448994"/>
      </dsp:txXfrm>
    </dsp:sp>
    <dsp:sp modelId="{BF15EE5B-D59F-4925-9006-D7840EA18884}">
      <dsp:nvSpPr>
        <dsp:cNvPr id="0" name=""/>
        <dsp:cNvSpPr/>
      </dsp:nvSpPr>
      <dsp:spPr>
        <a:xfrm rot="5400000">
          <a:off x="3552776" y="3154731"/>
          <a:ext cx="168372" cy="202047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/>
        </a:p>
      </dsp:txBody>
      <dsp:txXfrm rot="5400000">
        <a:off x="3552776" y="3154731"/>
        <a:ext cx="168372" cy="202047"/>
      </dsp:txXfrm>
    </dsp:sp>
    <dsp:sp modelId="{CE60169F-5F9E-4E1E-AFC0-83AB1BA92DA6}">
      <dsp:nvSpPr>
        <dsp:cNvPr id="0" name=""/>
        <dsp:cNvSpPr/>
      </dsp:nvSpPr>
      <dsp:spPr>
        <a:xfrm>
          <a:off x="75344" y="3368003"/>
          <a:ext cx="7123236" cy="44899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/>
            <a:t>Анализ относительных финансовых результатов (рентабельности)</a:t>
          </a:r>
        </a:p>
      </dsp:txBody>
      <dsp:txXfrm>
        <a:off x="75344" y="3368003"/>
        <a:ext cx="7123236" cy="448994"/>
      </dsp:txXfrm>
    </dsp:sp>
    <dsp:sp modelId="{3EABDB00-4EB8-46EA-9C7F-E6D3A68D22C9}">
      <dsp:nvSpPr>
        <dsp:cNvPr id="0" name=""/>
        <dsp:cNvSpPr/>
      </dsp:nvSpPr>
      <dsp:spPr>
        <a:xfrm rot="5400000">
          <a:off x="3552776" y="3828222"/>
          <a:ext cx="168372" cy="202047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/>
        </a:p>
      </dsp:txBody>
      <dsp:txXfrm rot="5400000">
        <a:off x="3552776" y="3828222"/>
        <a:ext cx="168372" cy="202047"/>
      </dsp:txXfrm>
    </dsp:sp>
    <dsp:sp modelId="{F60429A1-F104-4656-A6B0-D08E896FD82F}">
      <dsp:nvSpPr>
        <dsp:cNvPr id="0" name=""/>
        <dsp:cNvSpPr/>
      </dsp:nvSpPr>
      <dsp:spPr>
        <a:xfrm>
          <a:off x="72632" y="4041494"/>
          <a:ext cx="7128660" cy="44899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/>
            <a:t>Анализ вероятности банкротства</a:t>
          </a:r>
        </a:p>
      </dsp:txBody>
      <dsp:txXfrm>
        <a:off x="72632" y="4041494"/>
        <a:ext cx="7128660" cy="448994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341AB2F-C71E-4254-A764-6CBF6A4531F6}">
      <dsp:nvSpPr>
        <dsp:cNvPr id="0" name=""/>
        <dsp:cNvSpPr/>
      </dsp:nvSpPr>
      <dsp:spPr>
        <a:xfrm rot="16200000">
          <a:off x="-1995014" y="1998385"/>
          <a:ext cx="5328568" cy="1331796"/>
        </a:xfrm>
        <a:prstGeom prst="flowChartManualOperation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l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l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l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l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25400" dir="5400000" rotWithShape="0">
            <a:srgbClr val="000000">
              <a:alpha val="50000"/>
            </a:srgbClr>
          </a:outerShdw>
        </a:effectLst>
        <a:scene3d>
          <a:camera prst="orthographicFront" fov="0">
            <a:rot lat="0" lon="0" rev="0"/>
          </a:camera>
          <a:lightRig rig="soft" dir="t">
            <a:rot lat="0" lon="0" rev="2700000"/>
          </a:lightRig>
        </a:scene3d>
        <a:sp3d prstMaterial="matte">
          <a:bevelT w="50800" h="50800"/>
          <a:contourClr>
            <a:schemeClr val="lt1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0" tIns="0" rIns="66675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b="1" kern="1200" dirty="0"/>
            <a:t>Темп роста актива баланса </a:t>
          </a:r>
          <a:r>
            <a:rPr lang="en-US" sz="1050" b="1" kern="1200" dirty="0"/>
            <a:t>&lt;</a:t>
          </a:r>
          <a:endParaRPr lang="ru-RU" sz="1050" b="1" kern="1200" dirty="0"/>
        </a:p>
      </dsp:txBody>
      <dsp:txXfrm rot="16200000">
        <a:off x="-1995014" y="1998385"/>
        <a:ext cx="5328568" cy="1331796"/>
      </dsp:txXfrm>
    </dsp:sp>
    <dsp:sp modelId="{1BF68F08-01BA-4EB8-9AD2-D017722BA1C4}">
      <dsp:nvSpPr>
        <dsp:cNvPr id="0" name=""/>
        <dsp:cNvSpPr/>
      </dsp:nvSpPr>
      <dsp:spPr>
        <a:xfrm rot="16200000">
          <a:off x="-563333" y="1998385"/>
          <a:ext cx="5328568" cy="1331796"/>
        </a:xfrm>
        <a:prstGeom prst="flowChartManualOperation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l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l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l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l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25400" dir="5400000" rotWithShape="0">
            <a:srgbClr val="000000">
              <a:alpha val="50000"/>
            </a:srgbClr>
          </a:outerShdw>
        </a:effectLst>
        <a:scene3d>
          <a:camera prst="orthographicFront" fov="0">
            <a:rot lat="0" lon="0" rev="0"/>
          </a:camera>
          <a:lightRig rig="soft" dir="t">
            <a:rot lat="0" lon="0" rev="2700000"/>
          </a:lightRig>
        </a:scene3d>
        <a:sp3d prstMaterial="matte">
          <a:bevelT w="50800" h="50800"/>
          <a:contourClr>
            <a:schemeClr val="lt1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0" tIns="0" rIns="66675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b="1" kern="1200"/>
            <a:t>Темп роста выручки </a:t>
          </a:r>
          <a:r>
            <a:rPr lang="en-US" sz="1050" b="1" kern="1200"/>
            <a:t>&lt;</a:t>
          </a:r>
          <a:endParaRPr lang="ru-RU" sz="1050" b="1" kern="1200"/>
        </a:p>
      </dsp:txBody>
      <dsp:txXfrm rot="16200000">
        <a:off x="-563333" y="1998385"/>
        <a:ext cx="5328568" cy="1331796"/>
      </dsp:txXfrm>
    </dsp:sp>
    <dsp:sp modelId="{1175EB28-3167-47FC-99BF-295F840ACB27}">
      <dsp:nvSpPr>
        <dsp:cNvPr id="0" name=""/>
        <dsp:cNvSpPr/>
      </dsp:nvSpPr>
      <dsp:spPr>
        <a:xfrm rot="16200000">
          <a:off x="868347" y="1998385"/>
          <a:ext cx="5328568" cy="1331796"/>
        </a:xfrm>
        <a:prstGeom prst="flowChartManualOperation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l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l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l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l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25400" dir="5400000" rotWithShape="0">
            <a:srgbClr val="000000">
              <a:alpha val="50000"/>
            </a:srgbClr>
          </a:outerShdw>
        </a:effectLst>
        <a:scene3d>
          <a:camera prst="orthographicFront" fov="0">
            <a:rot lat="0" lon="0" rev="0"/>
          </a:camera>
          <a:lightRig rig="soft" dir="t">
            <a:rot lat="0" lon="0" rev="2700000"/>
          </a:lightRig>
        </a:scene3d>
        <a:sp3d prstMaterial="matte">
          <a:bevelT w="50800" h="50800"/>
          <a:contourClr>
            <a:schemeClr val="lt1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0" tIns="0" rIns="66675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b="1" kern="1200"/>
            <a:t>Темп роста валовой прибыли </a:t>
          </a:r>
          <a:r>
            <a:rPr lang="en-US" sz="1050" b="1" kern="1200"/>
            <a:t>&lt;</a:t>
          </a:r>
          <a:endParaRPr lang="ru-RU" sz="1050" b="1" kern="1200"/>
        </a:p>
      </dsp:txBody>
      <dsp:txXfrm rot="16200000">
        <a:off x="868347" y="1998385"/>
        <a:ext cx="5328568" cy="1331796"/>
      </dsp:txXfrm>
    </dsp:sp>
    <dsp:sp modelId="{17FDD51E-ABDA-4329-ADF2-1925C6C49344}">
      <dsp:nvSpPr>
        <dsp:cNvPr id="0" name=""/>
        <dsp:cNvSpPr/>
      </dsp:nvSpPr>
      <dsp:spPr>
        <a:xfrm rot="16200000">
          <a:off x="2300028" y="1998385"/>
          <a:ext cx="5328568" cy="1331796"/>
        </a:xfrm>
        <a:prstGeom prst="flowChartManualOperation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l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l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l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l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25400" dir="5400000" rotWithShape="0">
            <a:srgbClr val="000000">
              <a:alpha val="50000"/>
            </a:srgbClr>
          </a:outerShdw>
        </a:effectLst>
        <a:scene3d>
          <a:camera prst="orthographicFront" fov="0">
            <a:rot lat="0" lon="0" rev="0"/>
          </a:camera>
          <a:lightRig rig="soft" dir="t">
            <a:rot lat="0" lon="0" rev="2700000"/>
          </a:lightRig>
        </a:scene3d>
        <a:sp3d prstMaterial="matte">
          <a:bevelT w="50800" h="50800"/>
          <a:contourClr>
            <a:schemeClr val="lt1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0" tIns="0" rIns="66675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b="1" kern="1200"/>
            <a:t>Темп роста прибыли от продаж </a:t>
          </a:r>
          <a:r>
            <a:rPr lang="en-US" sz="1050" b="1" kern="1200"/>
            <a:t>&lt;</a:t>
          </a:r>
          <a:endParaRPr lang="ru-RU" sz="1050" b="1" kern="1200"/>
        </a:p>
      </dsp:txBody>
      <dsp:txXfrm rot="16200000">
        <a:off x="2300028" y="1998385"/>
        <a:ext cx="5328568" cy="1331796"/>
      </dsp:txXfrm>
    </dsp:sp>
    <dsp:sp modelId="{53CE79F4-B2DA-40D0-B27D-161A25F1633C}">
      <dsp:nvSpPr>
        <dsp:cNvPr id="0" name=""/>
        <dsp:cNvSpPr/>
      </dsp:nvSpPr>
      <dsp:spPr>
        <a:xfrm rot="16200000">
          <a:off x="3731709" y="1998385"/>
          <a:ext cx="5328568" cy="1331796"/>
        </a:xfrm>
        <a:prstGeom prst="flowChartManualOperation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l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l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l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l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25400" dir="5400000" rotWithShape="0">
            <a:srgbClr val="000000">
              <a:alpha val="50000"/>
            </a:srgbClr>
          </a:outerShdw>
        </a:effectLst>
        <a:scene3d>
          <a:camera prst="orthographicFront" fov="0">
            <a:rot lat="0" lon="0" rev="0"/>
          </a:camera>
          <a:lightRig rig="soft" dir="t">
            <a:rot lat="0" lon="0" rev="2700000"/>
          </a:lightRig>
        </a:scene3d>
        <a:sp3d prstMaterial="matte">
          <a:bevelT w="50800" h="50800"/>
          <a:contourClr>
            <a:schemeClr val="lt1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0" tIns="0" rIns="6985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/>
            <a:t>Темп роста прибыли до налогообложения </a:t>
          </a:r>
          <a:r>
            <a:rPr lang="en-US" sz="1100" b="1" kern="1200"/>
            <a:t>&lt;</a:t>
          </a:r>
          <a:endParaRPr lang="ru-RU" sz="1100" b="1" kern="1200"/>
        </a:p>
      </dsp:txBody>
      <dsp:txXfrm rot="16200000">
        <a:off x="3731709" y="1998385"/>
        <a:ext cx="5328568" cy="1331796"/>
      </dsp:txXfrm>
    </dsp:sp>
    <dsp:sp modelId="{00511127-A09C-43B3-A027-C8CDC165D1CC}">
      <dsp:nvSpPr>
        <dsp:cNvPr id="0" name=""/>
        <dsp:cNvSpPr/>
      </dsp:nvSpPr>
      <dsp:spPr>
        <a:xfrm rot="16200000">
          <a:off x="5163390" y="1998385"/>
          <a:ext cx="5328568" cy="1331796"/>
        </a:xfrm>
        <a:prstGeom prst="flowChartManualOperation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l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l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l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l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25400" dir="5400000" rotWithShape="0">
            <a:srgbClr val="000000">
              <a:alpha val="50000"/>
            </a:srgbClr>
          </a:outerShdw>
        </a:effectLst>
        <a:scene3d>
          <a:camera prst="orthographicFront" fov="0">
            <a:rot lat="0" lon="0" rev="0"/>
          </a:camera>
          <a:lightRig rig="soft" dir="t">
            <a:rot lat="0" lon="0" rev="2700000"/>
          </a:lightRig>
        </a:scene3d>
        <a:sp3d prstMaterial="matte">
          <a:bevelT w="50800" h="50800"/>
          <a:contourClr>
            <a:schemeClr val="lt1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762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/>
            <a:t>Темп роста чистой прибыли</a:t>
          </a:r>
        </a:p>
      </dsp:txBody>
      <dsp:txXfrm rot="16200000">
        <a:off x="5163390" y="1998385"/>
        <a:ext cx="5328568" cy="13317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FDD173C7-221D-4A24-B52B-221499B04866}" type="datetimeFigureOut">
              <a:rPr lang="ru-RU" smtClean="0"/>
              <a:pPr/>
              <a:t>06.02.2015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A76F3D44-F116-4716-9EA6-EAAA2B49DE9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173C7-221D-4A24-B52B-221499B04866}" type="datetimeFigureOut">
              <a:rPr lang="ru-RU" smtClean="0"/>
              <a:pPr/>
              <a:t>06.02.2015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F3D44-F116-4716-9EA6-EAAA2B49D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173C7-221D-4A24-B52B-221499B04866}" type="datetimeFigureOut">
              <a:rPr lang="ru-RU" smtClean="0"/>
              <a:pPr/>
              <a:t>06.02.2015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F3D44-F116-4716-9EA6-EAAA2B49DE9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173C7-221D-4A24-B52B-221499B04866}" type="datetimeFigureOut">
              <a:rPr lang="ru-RU" smtClean="0"/>
              <a:pPr/>
              <a:t>06.02.2015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F3D44-F116-4716-9EA6-EAAA2B49DE9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FDD173C7-221D-4A24-B52B-221499B04866}" type="datetimeFigureOut">
              <a:rPr lang="ru-RU" smtClean="0"/>
              <a:pPr/>
              <a:t>06.02.2015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A76F3D44-F116-4716-9EA6-EAAA2B49DE9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173C7-221D-4A24-B52B-221499B04866}" type="datetimeFigureOut">
              <a:rPr lang="ru-RU" smtClean="0"/>
              <a:pPr/>
              <a:t>06.02.2015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F3D44-F116-4716-9EA6-EAAA2B49DE9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173C7-221D-4A24-B52B-221499B04866}" type="datetimeFigureOut">
              <a:rPr lang="ru-RU" smtClean="0"/>
              <a:pPr/>
              <a:t>06.02.2015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F3D44-F116-4716-9EA6-EAAA2B49DE9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173C7-221D-4A24-B52B-221499B04866}" type="datetimeFigureOut">
              <a:rPr lang="ru-RU" smtClean="0"/>
              <a:pPr/>
              <a:t>06.02.2015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F3D44-F116-4716-9EA6-EAAA2B49DE9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173C7-221D-4A24-B52B-221499B04866}" type="datetimeFigureOut">
              <a:rPr lang="ru-RU" smtClean="0"/>
              <a:pPr/>
              <a:t>06.02.2015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F3D44-F116-4716-9EA6-EAAA2B49DE9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173C7-221D-4A24-B52B-221499B04866}" type="datetimeFigureOut">
              <a:rPr lang="ru-RU" smtClean="0"/>
              <a:pPr/>
              <a:t>06.02.2015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F3D44-F116-4716-9EA6-EAAA2B49DE9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173C7-221D-4A24-B52B-221499B04866}" type="datetimeFigureOut">
              <a:rPr lang="ru-RU" smtClean="0"/>
              <a:pPr/>
              <a:t>06.02.2015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F3D44-F116-4716-9EA6-EAAA2B49DE9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DD173C7-221D-4A24-B52B-221499B04866}" type="datetimeFigureOut">
              <a:rPr lang="ru-RU" smtClean="0"/>
              <a:pPr/>
              <a:t>06.02.2015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76F3D44-F116-4716-9EA6-EAAA2B49DE9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219200" y="1412776"/>
            <a:ext cx="7601272" cy="3464024"/>
          </a:xfrm>
        </p:spPr>
        <p:txBody>
          <a:bodyPr>
            <a:normAutofit/>
          </a:bodyPr>
          <a:lstStyle/>
          <a:p>
            <a:r>
              <a:rPr lang="ru-RU" b="1" dirty="0" smtClean="0"/>
              <a:t>Финансовый менеджмент в образовании</a:t>
            </a:r>
            <a:endParaRPr lang="ru-RU" b="1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7313240" cy="533400"/>
          </a:xfrm>
        </p:spPr>
        <p:txBody>
          <a:bodyPr/>
          <a:lstStyle/>
          <a:p>
            <a:r>
              <a:rPr lang="ru-RU" dirty="0" smtClean="0"/>
              <a:t>Практика по теме 2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8892480" cy="5040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/>
              <a:t>4. Оценка изменения отдельных статей бухгалтерского баланса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0" y="836712"/>
            <a:ext cx="8964488" cy="5616624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ru-RU" b="1" dirty="0"/>
              <a:t>статьи, имеющие резкое изменение </a:t>
            </a:r>
            <a:r>
              <a:rPr lang="ru-RU" b="1" dirty="0" smtClean="0"/>
              <a:t>по </a:t>
            </a:r>
            <a:r>
              <a:rPr lang="ru-RU" b="1" dirty="0"/>
              <a:t>сравнению с предыдущим отчетным </a:t>
            </a:r>
            <a:r>
              <a:rPr lang="ru-RU" b="1" dirty="0" smtClean="0"/>
              <a:t>периодом</a:t>
            </a:r>
          </a:p>
          <a:p>
            <a:pPr lvl="0"/>
            <a:r>
              <a:rPr lang="ru-RU" u="sng" dirty="0" smtClean="0"/>
              <a:t>1. Отложенные налоговые активы снизились в 1,65 раза. </a:t>
            </a:r>
            <a:r>
              <a:rPr lang="ru-RU" dirty="0" smtClean="0"/>
              <a:t>Это изменение трактуется положительно, так как указывает на уменьшение временно не участвующих в обороте ресурсов</a:t>
            </a:r>
          </a:p>
          <a:p>
            <a:pPr lvl="0"/>
            <a:r>
              <a:rPr lang="ru-RU" u="sng" dirty="0" smtClean="0"/>
              <a:t>2. Запасы уменьшились в 2,2 раза</a:t>
            </a:r>
          </a:p>
          <a:p>
            <a:pPr lvl="0"/>
            <a:r>
              <a:rPr lang="ru-RU" u="sng" dirty="0" smtClean="0"/>
              <a:t>3. Дебиторская задолженность выросла в 1,5 раза</a:t>
            </a:r>
          </a:p>
          <a:p>
            <a:pPr lvl="0"/>
            <a:r>
              <a:rPr lang="ru-RU" dirty="0" smtClean="0"/>
              <a:t>Это изменение может указывать на ошибки в </a:t>
            </a:r>
            <a:r>
              <a:rPr lang="ru-RU" dirty="0" smtClean="0"/>
              <a:t>претензионной работе с должниками</a:t>
            </a:r>
          </a:p>
          <a:p>
            <a:pPr lvl="0"/>
            <a:r>
              <a:rPr lang="ru-RU" u="sng" dirty="0" smtClean="0"/>
              <a:t>4. В 1,8 раза снизились финансовые вложения и в 1,9 раза уменьшились денежные средства</a:t>
            </a:r>
          </a:p>
          <a:p>
            <a:pPr lvl="0"/>
            <a:r>
              <a:rPr lang="ru-RU" dirty="0" smtClean="0"/>
              <a:t>Резкое снижение наиболее ликвидных составляющих оборотного капитала способно снизить платежеспособность организации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145600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88640"/>
            <a:ext cx="8229600" cy="5968320"/>
          </a:xfrm>
        </p:spPr>
        <p:txBody>
          <a:bodyPr/>
          <a:lstStyle/>
          <a:p>
            <a:pPr lvl="0"/>
            <a:r>
              <a:rPr lang="ru-RU" b="1" dirty="0" smtClean="0"/>
              <a:t>статьи, темп роста которых намного превышает темп роста выручки</a:t>
            </a:r>
          </a:p>
          <a:p>
            <a:endParaRPr lang="ru-RU" dirty="0" smtClean="0"/>
          </a:p>
          <a:p>
            <a:r>
              <a:rPr lang="ru-RU" dirty="0" smtClean="0"/>
              <a:t>1. Дебиторская задолженность выросла в 1,5 раза</a:t>
            </a:r>
          </a:p>
          <a:p>
            <a:r>
              <a:rPr lang="ru-RU" dirty="0" smtClean="0"/>
              <a:t>2. Кредиторская задолженность выросла в 1,38 раза</a:t>
            </a:r>
          </a:p>
          <a:p>
            <a:endParaRPr lang="ru-RU" dirty="0" smtClean="0"/>
          </a:p>
          <a:p>
            <a:r>
              <a:rPr lang="ru-RU" dirty="0" smtClean="0"/>
              <a:t>Данные показатели указывают на то, что задолженность обоих видов не окупается в течение отчетного периода, то есть не создает положительного экономического </a:t>
            </a:r>
            <a:r>
              <a:rPr lang="ru-RU" dirty="0" err="1" smtClean="0"/>
              <a:t>эфекта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8435280" cy="5680288"/>
          </a:xfrm>
        </p:spPr>
        <p:txBody>
          <a:bodyPr/>
          <a:lstStyle/>
          <a:p>
            <a:pPr lvl="0"/>
            <a:r>
              <a:rPr lang="ru-RU" b="1" dirty="0" smtClean="0"/>
              <a:t>статьи, изменение которых трактуется однозначно </a:t>
            </a:r>
          </a:p>
          <a:p>
            <a:pPr marL="68580" lvl="0" indent="0">
              <a:buNone/>
            </a:pPr>
            <a:endParaRPr lang="ru-RU" dirty="0" smtClean="0"/>
          </a:p>
          <a:p>
            <a:pPr marL="68580" lvl="0" indent="0">
              <a:buNone/>
            </a:pPr>
            <a:endParaRPr lang="ru-RU" dirty="0" smtClean="0"/>
          </a:p>
          <a:p>
            <a:pPr marL="68580" lvl="0" indent="0">
              <a:buNone/>
            </a:pPr>
            <a:r>
              <a:rPr lang="ru-RU" dirty="0" smtClean="0"/>
              <a:t>Статьи данного типа отсутствуют</a:t>
            </a:r>
            <a:endParaRPr lang="ru-RU" dirty="0" smtClean="0"/>
          </a:p>
          <a:p>
            <a:pPr lvl="0"/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67314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/>
              <a:t>4. Оценка изменения отдельных статей бухгалтерского </a:t>
            </a:r>
            <a:r>
              <a:rPr lang="ru-RU" sz="2400" b="1" dirty="0" smtClean="0"/>
              <a:t>баланса (продолжение)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755576" y="1484784"/>
            <a:ext cx="7704856" cy="4680520"/>
          </a:xfrm>
        </p:spPr>
        <p:txBody>
          <a:bodyPr/>
          <a:lstStyle/>
          <a:p>
            <a:pPr lvl="0"/>
            <a:r>
              <a:rPr lang="ru-RU" b="1" dirty="0"/>
              <a:t>соотношение между дебиторской и кредиторской </a:t>
            </a:r>
            <a:r>
              <a:rPr lang="ru-RU" b="1" dirty="0" smtClean="0"/>
              <a:t>задолженностью</a:t>
            </a:r>
          </a:p>
          <a:p>
            <a:pPr lvl="0"/>
            <a:endParaRPr lang="ru-RU" dirty="0" smtClean="0"/>
          </a:p>
          <a:p>
            <a:pPr lvl="0"/>
            <a:r>
              <a:rPr lang="ru-RU" dirty="0" smtClean="0"/>
              <a:t>Дебиторская задолженность на 6% меньше кредиторской задолженности, что можно рассматривать как нормальное соотношение</a:t>
            </a:r>
            <a:endParaRPr lang="ru-RU" dirty="0" smtClean="0"/>
          </a:p>
          <a:p>
            <a:pPr lvl="0"/>
            <a:endParaRPr lang="ru-RU" dirty="0" smtClean="0"/>
          </a:p>
          <a:p>
            <a:pPr lvl="0"/>
            <a:endParaRPr lang="ru-RU" dirty="0" smtClean="0"/>
          </a:p>
          <a:p>
            <a:pPr marL="68580" lvl="0" indent="0" algn="ctr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117364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764704"/>
            <a:ext cx="7024744" cy="43204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/>
              <a:t>5. Выявление «больных» статей бухгалтерского баланса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755576" y="1916832"/>
            <a:ext cx="7704856" cy="4392488"/>
          </a:xfrm>
        </p:spPr>
        <p:txBody>
          <a:bodyPr/>
          <a:lstStyle/>
          <a:p>
            <a:pPr lvl="0"/>
            <a:r>
              <a:rPr lang="ru-RU" dirty="0"/>
              <a:t>«больные» статьи, свидетельствующие о крайне неудовлетворительной работе </a:t>
            </a:r>
            <a:r>
              <a:rPr lang="ru-RU" dirty="0" smtClean="0"/>
              <a:t>организации</a:t>
            </a:r>
            <a:endParaRPr lang="ru-RU" dirty="0"/>
          </a:p>
          <a:p>
            <a:pPr lvl="0"/>
            <a:r>
              <a:rPr lang="ru-RU" dirty="0"/>
              <a:t>«больные» статьи, свидетельствующие об определенных проблемах в работе </a:t>
            </a:r>
            <a:r>
              <a:rPr lang="ru-RU" dirty="0" smtClean="0"/>
              <a:t>организации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1210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568952" cy="745152"/>
          </a:xfrm>
        </p:spPr>
        <p:txBody>
          <a:bodyPr>
            <a:noAutofit/>
          </a:bodyPr>
          <a:lstStyle/>
          <a:p>
            <a:pPr algn="ctr"/>
            <a:r>
              <a:rPr lang="en-US" sz="2400" b="1" i="1" dirty="0" smtClean="0"/>
              <a:t>II. </a:t>
            </a:r>
            <a:r>
              <a:rPr lang="ru-RU" sz="2400" b="1" i="1" dirty="0" smtClean="0"/>
              <a:t>Анализ </a:t>
            </a:r>
            <a:r>
              <a:rPr lang="ru-RU" sz="2400" b="1" i="1" dirty="0"/>
              <a:t>оборачиваемости имущества и его элементов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23528" y="1124744"/>
            <a:ext cx="8496944" cy="5184576"/>
          </a:xfrm>
        </p:spPr>
        <p:txBody>
          <a:bodyPr>
            <a:normAutofit/>
          </a:bodyPr>
          <a:lstStyle/>
          <a:p>
            <a:r>
              <a:rPr lang="ru-RU" b="1" i="1" dirty="0" smtClean="0"/>
              <a:t>Оборотный капитал - </a:t>
            </a:r>
            <a:r>
              <a:rPr lang="ru-RU" dirty="0" smtClean="0"/>
              <a:t>часть </a:t>
            </a:r>
            <a:r>
              <a:rPr lang="ru-RU" dirty="0"/>
              <a:t>имущества организации, </a:t>
            </a:r>
            <a:r>
              <a:rPr lang="ru-RU" dirty="0" smtClean="0"/>
              <a:t>находящаяся </a:t>
            </a:r>
            <a:r>
              <a:rPr lang="ru-RU" dirty="0"/>
              <a:t>в запасах, ценных бумагах, расчетах с покупателями и в денежных </a:t>
            </a:r>
            <a:r>
              <a:rPr lang="ru-RU" dirty="0" smtClean="0"/>
              <a:t>средствах</a:t>
            </a:r>
          </a:p>
          <a:p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871718819"/>
              </p:ext>
            </p:extLst>
          </p:nvPr>
        </p:nvGraphicFramePr>
        <p:xfrm>
          <a:off x="683568" y="2636912"/>
          <a:ext cx="7848872" cy="3970436"/>
        </p:xfrm>
        <a:graphic>
          <a:graphicData uri="http://schemas.openxmlformats.org/drawingml/2006/table">
            <a:tbl>
              <a:tblPr firstRow="1" bandRow="1">
                <a:tableStyleId>{0660B408-B3CF-4A94-85FC-2B1E0A45F4A2}</a:tableStyleId>
              </a:tblPr>
              <a:tblGrid>
                <a:gridCol w="2716918"/>
                <a:gridCol w="5131954"/>
              </a:tblGrid>
              <a:tr h="771798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tx1"/>
                          </a:solidFill>
                        </a:rPr>
                        <a:t>Основание</a:t>
                      </a:r>
                      <a:r>
                        <a:rPr lang="ru-RU" sz="2800" baseline="0" dirty="0" smtClean="0">
                          <a:solidFill>
                            <a:schemeClr val="tx1"/>
                          </a:solidFill>
                        </a:rPr>
                        <a:t> классификации</a:t>
                      </a:r>
                      <a:endParaRPr lang="ru-RU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solidFill>
                            <a:schemeClr val="tx1"/>
                          </a:solidFill>
                        </a:rPr>
                        <a:t>Виды оборотного капитала</a:t>
                      </a:r>
                      <a:endParaRPr lang="ru-RU" sz="3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796108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Роль в процессе деятельности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 smtClean="0"/>
                        <a:t>оборотные фонды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 smtClean="0"/>
                        <a:t>фонды обращения </a:t>
                      </a:r>
                      <a:endParaRPr lang="ru-RU" dirty="0"/>
                    </a:p>
                  </a:txBody>
                  <a:tcPr/>
                </a:tc>
              </a:tr>
              <a:tr h="796108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Источники</a:t>
                      </a:r>
                      <a:r>
                        <a:rPr lang="ru-RU" b="1" baseline="0" dirty="0" smtClean="0"/>
                        <a:t> формирования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собственные оборотные средства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заемные оборотные средства</a:t>
                      </a:r>
                      <a:endParaRPr lang="ru-RU" dirty="0"/>
                    </a:p>
                  </a:txBody>
                  <a:tcPr/>
                </a:tc>
              </a:tr>
              <a:tr h="1433340">
                <a:tc>
                  <a:txBody>
                    <a:bodyPr/>
                    <a:lstStyle/>
                    <a:p>
                      <a:pPr algn="ctr"/>
                      <a:endParaRPr lang="ru-RU" b="1" dirty="0" smtClean="0"/>
                    </a:p>
                    <a:p>
                      <a:pPr algn="ctr"/>
                      <a:r>
                        <a:rPr lang="ru-RU" b="1" dirty="0" smtClean="0"/>
                        <a:t>Степень ликвидности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 smtClean="0"/>
                        <a:t>запасы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 smtClean="0"/>
                        <a:t>дебиторская задолженность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 smtClean="0"/>
                        <a:t>краткосрочные финансовые вложения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 smtClean="0"/>
                        <a:t>денежные средства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3884698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sz="quarter" idx="1"/>
          </p:nvPr>
        </p:nvSpPr>
        <p:spPr>
          <a:xfrm>
            <a:off x="539552" y="260648"/>
            <a:ext cx="8208912" cy="5976664"/>
          </a:xfrm>
        </p:spPr>
        <p:txBody>
          <a:bodyPr/>
          <a:lstStyle/>
          <a:p>
            <a:r>
              <a:rPr lang="ru-RU" b="1" i="1" dirty="0" smtClean="0"/>
              <a:t>Оборачиваемость - </a:t>
            </a:r>
            <a:r>
              <a:rPr lang="ru-RU" dirty="0" smtClean="0"/>
              <a:t>способность </a:t>
            </a:r>
            <a:r>
              <a:rPr lang="ru-RU" dirty="0"/>
              <a:t>активов проходить по стадиям производственно-коммерческого </a:t>
            </a:r>
            <a:r>
              <a:rPr lang="ru-RU" dirty="0" smtClean="0"/>
              <a:t>цикла</a:t>
            </a:r>
          </a:p>
          <a:p>
            <a:pPr marL="68580" indent="0">
              <a:buNone/>
            </a:pPr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340769"/>
            <a:ext cx="8748463" cy="4968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42762088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764704"/>
            <a:ext cx="7024744" cy="31310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 smtClean="0"/>
              <a:t>Показатели оборачиваемости</a:t>
            </a:r>
            <a:endParaRPr lang="ru-RU" sz="2000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755576" y="1628800"/>
            <a:ext cx="7632848" cy="4464496"/>
          </a:xfrm>
        </p:spPr>
        <p:txBody>
          <a:bodyPr/>
          <a:lstStyle/>
          <a:p>
            <a:pPr marL="525780" indent="-457200">
              <a:buAutoNum type="arabicPeriod"/>
            </a:pPr>
            <a:r>
              <a:rPr lang="ru-RU" b="1" i="1" dirty="0" smtClean="0"/>
              <a:t>Коэффициент </a:t>
            </a:r>
            <a:r>
              <a:rPr lang="ru-RU" b="1" i="1" dirty="0"/>
              <a:t>оборачиваемости (</a:t>
            </a:r>
            <a:r>
              <a:rPr lang="ru-RU" b="1" i="1" dirty="0" err="1"/>
              <a:t>Коб</a:t>
            </a:r>
            <a:r>
              <a:rPr lang="ru-RU" b="1" i="1" dirty="0" smtClean="0"/>
              <a:t>)</a:t>
            </a:r>
          </a:p>
          <a:p>
            <a:pPr marL="68580" indent="0">
              <a:buNone/>
            </a:pPr>
            <a:endParaRPr lang="ru-RU" dirty="0"/>
          </a:p>
          <a:p>
            <a:pPr marL="68580" indent="0" algn="ctr">
              <a:buNone/>
            </a:pPr>
            <a:r>
              <a:rPr lang="ru-RU" sz="2000" b="1" i="1" dirty="0" err="1"/>
              <a:t>Коб</a:t>
            </a:r>
            <a:r>
              <a:rPr lang="ru-RU" sz="2000" b="1" i="1" dirty="0"/>
              <a:t> = Выручка / Средняя величина актива </a:t>
            </a:r>
            <a:r>
              <a:rPr lang="ru-RU" sz="2000" b="1" i="1" dirty="0" smtClean="0"/>
              <a:t>баланса</a:t>
            </a:r>
          </a:p>
          <a:p>
            <a:pPr marL="68580" indent="0" algn="ctr">
              <a:buNone/>
            </a:pPr>
            <a:endParaRPr lang="ru-RU" b="1" i="1" dirty="0"/>
          </a:p>
          <a:p>
            <a:pPr marL="68580" indent="0" algn="just">
              <a:buNone/>
            </a:pPr>
            <a:r>
              <a:rPr lang="ru-RU" dirty="0"/>
              <a:t>О</a:t>
            </a:r>
            <a:r>
              <a:rPr lang="ru-RU" dirty="0" smtClean="0"/>
              <a:t>тражает </a:t>
            </a:r>
            <a:r>
              <a:rPr lang="ru-RU" dirty="0"/>
              <a:t>то, сколько раз за отчетный период имущество организации совершило полный оборот. Положительным считается рост данного показателя.</a:t>
            </a:r>
          </a:p>
          <a:p>
            <a:pPr marL="68580" indent="0" algn="just">
              <a:buNone/>
            </a:pPr>
            <a:endParaRPr lang="ru-RU" b="1" i="1" dirty="0" smtClean="0"/>
          </a:p>
          <a:p>
            <a:pPr marL="68580" indent="0" algn="just">
              <a:buNone/>
            </a:pPr>
            <a:endParaRPr lang="ru-RU" b="1" i="1" dirty="0"/>
          </a:p>
          <a:p>
            <a:pPr marL="68580" indent="0" algn="just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3293669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8435280" cy="5824304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Коэффициент оборачиваемости составил </a:t>
            </a:r>
            <a:r>
              <a:rPr lang="ru-RU" sz="3600" b="1" u="sng" dirty="0" smtClean="0"/>
              <a:t>5.</a:t>
            </a:r>
            <a:endParaRPr lang="ru-RU" sz="3600" dirty="0" smtClean="0"/>
          </a:p>
          <a:p>
            <a:endParaRPr lang="ru-RU" sz="3600" dirty="0" smtClean="0"/>
          </a:p>
          <a:p>
            <a:r>
              <a:rPr lang="ru-RU" sz="3600" dirty="0" smtClean="0"/>
              <a:t>Это означает, что оборотные активы компании за 2013 год совершили полный оборот по стадиям производственного цикла пять раз</a:t>
            </a:r>
            <a:endParaRPr lang="ru-RU" sz="36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764704"/>
            <a:ext cx="7024744" cy="31310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 smtClean="0"/>
              <a:t>Показатели оборачиваемости (продолжение)</a:t>
            </a:r>
            <a:endParaRPr lang="ru-RU" sz="2000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755576" y="1628800"/>
            <a:ext cx="7632848" cy="4464496"/>
          </a:xfrm>
        </p:spPr>
        <p:txBody>
          <a:bodyPr/>
          <a:lstStyle/>
          <a:p>
            <a:pPr marL="68580" indent="0">
              <a:buNone/>
            </a:pPr>
            <a:r>
              <a:rPr lang="ru-RU" b="1" i="1" dirty="0" smtClean="0">
                <a:solidFill>
                  <a:schemeClr val="bg2">
                    <a:lumMod val="75000"/>
                  </a:schemeClr>
                </a:solidFill>
              </a:rPr>
              <a:t>2. </a:t>
            </a:r>
            <a:r>
              <a:rPr lang="ru-RU" b="1" i="1" dirty="0" smtClean="0"/>
              <a:t>Продолжительность </a:t>
            </a:r>
            <a:r>
              <a:rPr lang="ru-RU" b="1" i="1" dirty="0"/>
              <a:t>оборота в днях (В</a:t>
            </a:r>
            <a:r>
              <a:rPr lang="ru-RU" b="1" i="1" dirty="0" smtClean="0"/>
              <a:t>)</a:t>
            </a:r>
          </a:p>
          <a:p>
            <a:pPr marL="68580" indent="0">
              <a:buNone/>
            </a:pPr>
            <a:endParaRPr lang="ru-RU" dirty="0"/>
          </a:p>
          <a:p>
            <a:pPr marL="68580" indent="0" algn="ctr">
              <a:buNone/>
            </a:pPr>
            <a:r>
              <a:rPr lang="ru-RU" b="1" i="1" dirty="0"/>
              <a:t>В = Число дней в году / </a:t>
            </a:r>
            <a:r>
              <a:rPr lang="ru-RU" b="1" i="1" dirty="0" err="1"/>
              <a:t>Коб</a:t>
            </a:r>
            <a:r>
              <a:rPr lang="ru-RU" b="1" i="1" dirty="0"/>
              <a:t> = </a:t>
            </a:r>
            <a:endParaRPr lang="ru-RU" dirty="0"/>
          </a:p>
          <a:p>
            <a:pPr marL="68580" indent="0" algn="ctr">
              <a:buNone/>
            </a:pPr>
            <a:r>
              <a:rPr lang="ru-RU" b="1" i="1" dirty="0" smtClean="0"/>
              <a:t>= </a:t>
            </a:r>
            <a:r>
              <a:rPr lang="ru-RU" b="1" i="1" dirty="0"/>
              <a:t>(Число дней в году*Средняя величина актива баланса)/ </a:t>
            </a:r>
            <a:r>
              <a:rPr lang="ru-RU" b="1" i="1" dirty="0" smtClean="0"/>
              <a:t>Выручка</a:t>
            </a:r>
          </a:p>
          <a:p>
            <a:pPr marL="68580" indent="0" algn="ctr">
              <a:buNone/>
            </a:pPr>
            <a:endParaRPr lang="ru-RU" b="1" i="1" dirty="0"/>
          </a:p>
          <a:p>
            <a:pPr marL="68580" indent="0" algn="just">
              <a:buNone/>
            </a:pPr>
            <a:r>
              <a:rPr lang="ru-RU" dirty="0"/>
              <a:t>Показатель продолжительности оборота в днях должен уменьшаться. Если по итогу расчетов получено дробное число, его следует округлять до целого и всегда в большую сторону. </a:t>
            </a:r>
          </a:p>
          <a:p>
            <a:pPr marL="68580" indent="0" algn="just">
              <a:buNone/>
            </a:pPr>
            <a:endParaRPr lang="ru-RU" dirty="0"/>
          </a:p>
          <a:p>
            <a:pPr marL="68580" indent="0" algn="just">
              <a:buNone/>
            </a:pPr>
            <a:endParaRPr lang="ru-RU" b="1" i="1" dirty="0" smtClean="0"/>
          </a:p>
          <a:p>
            <a:pPr marL="68580" indent="0" algn="just">
              <a:buNone/>
            </a:pPr>
            <a:endParaRPr lang="ru-RU" b="1" i="1" dirty="0"/>
          </a:p>
          <a:p>
            <a:pPr marL="68580" indent="0" algn="just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845354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692696"/>
            <a:ext cx="7776864" cy="60113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 </a:t>
            </a:r>
            <a:r>
              <a:rPr lang="ru-RU" sz="1800" b="1" dirty="0"/>
              <a:t>Структурно-логическая схема анализа финансово-хозяйственной </a:t>
            </a:r>
            <a:r>
              <a:rPr lang="ru-RU" sz="1800" b="1" dirty="0" smtClean="0"/>
              <a:t>деятельности организации </a:t>
            </a:r>
            <a:endParaRPr lang="ru-RU" sz="18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1602980605"/>
              </p:ext>
            </p:extLst>
          </p:nvPr>
        </p:nvGraphicFramePr>
        <p:xfrm>
          <a:off x="1042988" y="1341438"/>
          <a:ext cx="7273925" cy="44910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358257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8229600" cy="5824304"/>
          </a:xfrm>
        </p:spPr>
        <p:txBody>
          <a:bodyPr>
            <a:normAutofit/>
          </a:bodyPr>
          <a:lstStyle/>
          <a:p>
            <a:r>
              <a:rPr lang="ru-RU" sz="4000" dirty="0" smtClean="0"/>
              <a:t>Продолжительность оборота составила </a:t>
            </a:r>
            <a:r>
              <a:rPr lang="ru-RU" sz="4000" b="1" u="sng" dirty="0" smtClean="0"/>
              <a:t>73 дня. </a:t>
            </a:r>
          </a:p>
          <a:p>
            <a:r>
              <a:rPr lang="ru-RU" sz="4000" dirty="0" smtClean="0"/>
              <a:t>Это означает, что прохождение оборотных активов по всем стадиям производственного цикла занимает 73 дня</a:t>
            </a:r>
            <a:endParaRPr lang="ru-RU" sz="40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8229600" cy="5680288"/>
          </a:xfrm>
        </p:spPr>
        <p:txBody>
          <a:bodyPr>
            <a:noAutofit/>
          </a:bodyPr>
          <a:lstStyle/>
          <a:p>
            <a:r>
              <a:rPr lang="ru-RU" sz="3200" dirty="0" smtClean="0"/>
              <a:t>Для сравнения были рассчитаны показатели оборачиваемости капитала для 2012 года.</a:t>
            </a:r>
          </a:p>
          <a:p>
            <a:endParaRPr lang="ru-RU" sz="3200" dirty="0" smtClean="0"/>
          </a:p>
          <a:p>
            <a:r>
              <a:rPr lang="ru-RU" sz="3200" dirty="0" smtClean="0"/>
              <a:t>Коэффициент оборачиваемости составил </a:t>
            </a:r>
            <a:r>
              <a:rPr lang="ru-RU" sz="3200" b="1" u="sng" dirty="0" smtClean="0"/>
              <a:t>2,3.</a:t>
            </a:r>
          </a:p>
          <a:p>
            <a:r>
              <a:rPr lang="ru-RU" sz="3200" dirty="0" smtClean="0"/>
              <a:t>Продолжительность оборота составила </a:t>
            </a:r>
            <a:r>
              <a:rPr lang="ru-RU" sz="3200" b="1" u="sng" dirty="0" smtClean="0"/>
              <a:t>159 дней.</a:t>
            </a:r>
          </a:p>
          <a:p>
            <a:endParaRPr lang="ru-RU" sz="3200" b="1" u="sng" dirty="0" smtClean="0"/>
          </a:p>
          <a:p>
            <a:r>
              <a:rPr lang="ru-RU" sz="3200" dirty="0" smtClean="0"/>
              <a:t>Таким образом, в исследуемом периоде показатели оборачиваемости имущества ОАО «ЯСК» изменились в лучшую сторону</a:t>
            </a:r>
            <a:endParaRPr lang="ru-RU" sz="32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640960" cy="74515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/>
              <a:t>Анализ финансовой устойчивости и платежеспособности организации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755576" y="1124744"/>
            <a:ext cx="8064896" cy="5112568"/>
          </a:xfrm>
        </p:spPr>
        <p:txBody>
          <a:bodyPr/>
          <a:lstStyle/>
          <a:p>
            <a:endParaRPr lang="ru-RU" b="1" i="1" dirty="0" smtClean="0"/>
          </a:p>
          <a:p>
            <a:r>
              <a:rPr lang="ru-RU" sz="2800" b="1" i="1" dirty="0" smtClean="0"/>
              <a:t>Финансовая </a:t>
            </a:r>
            <a:r>
              <a:rPr lang="ru-RU" sz="2800" b="1" i="1" dirty="0"/>
              <a:t>устойчивость – </a:t>
            </a:r>
            <a:r>
              <a:rPr lang="ru-RU" sz="2800" dirty="0"/>
              <a:t>это характеристика стабильности финансового состояния предприятия, которая обеспечивается высокой долей собственных средств в общей сумме источников формирования </a:t>
            </a:r>
            <a:r>
              <a:rPr lang="ru-RU" sz="2800" dirty="0" smtClean="0"/>
              <a:t>имущества</a:t>
            </a:r>
          </a:p>
          <a:p>
            <a:endParaRPr lang="ru-RU" sz="2800" dirty="0" smtClean="0"/>
          </a:p>
          <a:p>
            <a:r>
              <a:rPr lang="ru-RU" sz="2800" b="1" i="1" dirty="0"/>
              <a:t>З</a:t>
            </a:r>
            <a:r>
              <a:rPr lang="ru-RU" sz="2800" b="1" i="1" dirty="0" smtClean="0"/>
              <a:t>адача </a:t>
            </a:r>
            <a:r>
              <a:rPr lang="ru-RU" sz="2800" b="1" i="1" dirty="0"/>
              <a:t>анализа финансовой устойчивости </a:t>
            </a:r>
            <a:r>
              <a:rPr lang="ru-RU" sz="2800" dirty="0" smtClean="0"/>
              <a:t>– </a:t>
            </a:r>
            <a:r>
              <a:rPr lang="ru-RU" sz="2800" dirty="0"/>
              <a:t>оценка степени независимости предприятия от заемных источников, а также изменения степени этой независимости с течением </a:t>
            </a:r>
            <a:r>
              <a:rPr lang="ru-RU" sz="2800" dirty="0" smtClean="0"/>
              <a:t>времени</a:t>
            </a:r>
          </a:p>
          <a:p>
            <a:pPr marL="6858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0872021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568952" cy="72008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/>
              <a:t>Сравнительная характеристика собственного и заемного капитала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1066710009"/>
              </p:ext>
            </p:extLst>
          </p:nvPr>
        </p:nvGraphicFramePr>
        <p:xfrm>
          <a:off x="323528" y="1268760"/>
          <a:ext cx="8568952" cy="5359660"/>
        </p:xfrm>
        <a:graphic>
          <a:graphicData uri="http://schemas.openxmlformats.org/drawingml/2006/table">
            <a:tbl>
              <a:tblPr firstRow="1" firstCol="1" bandRow="1">
                <a:tableStyleId>{0660B408-B3CF-4A94-85FC-2B1E0A45F4A2}</a:tableStyleId>
              </a:tblPr>
              <a:tblGrid>
                <a:gridCol w="2016224"/>
                <a:gridCol w="3215328"/>
                <a:gridCol w="3337400"/>
              </a:tblGrid>
              <a:tr h="4140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Признак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Собственный капитал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Заемный капитал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</a:tr>
              <a:tr h="16561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</a:rPr>
                        <a:t>Возможность 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наращивания капитала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</a:rPr>
                        <a:t>Ограниченная 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возможность существенного наращивания 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</a:rPr>
                        <a:t>Относительная 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легкость привлечения и наращивания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</a:tr>
              <a:tr h="8280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</a:rPr>
                        <a:t>Стоимость 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капитала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Высокая стоимость по сравнению с другими источниками финансирования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Более низкая стоимость привлечения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</a:tr>
              <a:tr h="20702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</a:rPr>
                        <a:t>Возможность 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наращивания рентабельности деятельности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</a:rPr>
                        <a:t>Невозможность 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обеспечить значительный прирост рентабельности деятельности организации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</a:rPr>
                        <a:t>Возможность 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существенного наращивания рентабельности деятельности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2140994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764704"/>
            <a:ext cx="7704856" cy="36004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 smtClean="0"/>
              <a:t>Коэффициенты финансовой устойчивости</a:t>
            </a:r>
            <a:endParaRPr lang="ru-RU" sz="2000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827584" y="1268760"/>
            <a:ext cx="7560840" cy="4968552"/>
          </a:xfrm>
        </p:spPr>
        <p:txBody>
          <a:bodyPr>
            <a:normAutofit/>
          </a:bodyPr>
          <a:lstStyle/>
          <a:p>
            <a:pPr marL="525780" indent="-457200">
              <a:buAutoNum type="arabicPeriod"/>
            </a:pPr>
            <a:r>
              <a:rPr lang="ru-RU" b="1" i="1" dirty="0" smtClean="0"/>
              <a:t>Коэффициент </a:t>
            </a:r>
            <a:r>
              <a:rPr lang="ru-RU" b="1" i="1" dirty="0"/>
              <a:t>финансовой устойчивости </a:t>
            </a:r>
            <a:r>
              <a:rPr lang="ru-RU" dirty="0"/>
              <a:t>показывает долю активов компании, финансируемых за счет устойчивых </a:t>
            </a:r>
            <a:r>
              <a:rPr lang="ru-RU" dirty="0" smtClean="0"/>
              <a:t>источников</a:t>
            </a:r>
            <a:endParaRPr lang="ru-RU" dirty="0"/>
          </a:p>
          <a:p>
            <a:pPr marL="68580" indent="0">
              <a:buNone/>
            </a:pPr>
            <a:endParaRPr lang="ru-RU" dirty="0" smtClean="0"/>
          </a:p>
          <a:p>
            <a:pPr marL="68580" indent="0" algn="ctr">
              <a:buNone/>
            </a:pPr>
            <a:r>
              <a:rPr lang="ru-RU" b="1" i="1" dirty="0" smtClean="0"/>
              <a:t>(</a:t>
            </a:r>
            <a:r>
              <a:rPr lang="ru-RU" b="1" i="1" dirty="0"/>
              <a:t>Собственный капитал + Долгосрочные обязательства) /Актив баланса = </a:t>
            </a:r>
            <a:endParaRPr lang="ru-RU" dirty="0"/>
          </a:p>
          <a:p>
            <a:pPr marL="68580" indent="0" algn="ctr">
              <a:buNone/>
            </a:pPr>
            <a:r>
              <a:rPr lang="ru-RU" b="1" i="1" dirty="0"/>
              <a:t>(стр. 1300 + Стр. 1400) / стр. 1700 </a:t>
            </a:r>
            <a:endParaRPr lang="ru-RU" b="1" i="1" dirty="0" smtClean="0"/>
          </a:p>
          <a:p>
            <a:pPr marL="68580" indent="0" algn="ctr">
              <a:buNone/>
            </a:pPr>
            <a:endParaRPr lang="ru-RU" dirty="0"/>
          </a:p>
          <a:p>
            <a:r>
              <a:rPr lang="ru-RU" dirty="0" smtClean="0"/>
              <a:t>Рекомендуемый интервал значений: 0,5-0,9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0339557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Величина коэффициента финансовой устойчивости составила </a:t>
            </a:r>
            <a:r>
              <a:rPr lang="ru-RU" sz="4000" b="1" u="sng" dirty="0" smtClean="0"/>
              <a:t>0,16.</a:t>
            </a:r>
          </a:p>
          <a:p>
            <a:r>
              <a:rPr lang="ru-RU" sz="4000" dirty="0" smtClean="0"/>
              <a:t>Это указывает не недостаточную финансовую устойчивость исследуемой организации</a:t>
            </a:r>
            <a:endParaRPr lang="ru-RU" sz="40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764704"/>
            <a:ext cx="7704856" cy="36004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 smtClean="0"/>
              <a:t>Коэффициенты финансовой устойчивости</a:t>
            </a:r>
            <a:endParaRPr lang="ru-RU" sz="2000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827584" y="1268760"/>
            <a:ext cx="7560840" cy="4968552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ru-RU" b="1" i="1" dirty="0">
                <a:solidFill>
                  <a:schemeClr val="bg2">
                    <a:lumMod val="75000"/>
                  </a:schemeClr>
                </a:solidFill>
              </a:rPr>
              <a:t>2. </a:t>
            </a:r>
            <a:r>
              <a:rPr lang="ru-RU" b="1" i="1" dirty="0"/>
              <a:t>Коэффициент финансовой </a:t>
            </a:r>
            <a:r>
              <a:rPr lang="ru-RU" b="1" i="1" dirty="0" smtClean="0"/>
              <a:t>зависимости </a:t>
            </a:r>
            <a:r>
              <a:rPr lang="ru-RU" dirty="0" smtClean="0"/>
              <a:t>показывает</a:t>
            </a:r>
            <a:r>
              <a:rPr lang="ru-RU" dirty="0"/>
              <a:t>, </a:t>
            </a:r>
            <a:r>
              <a:rPr lang="ru-RU" dirty="0" smtClean="0"/>
              <a:t>сколько </a:t>
            </a:r>
            <a:r>
              <a:rPr lang="ru-RU" dirty="0"/>
              <a:t>заемных средств привлекла организация на 1 руб. собственного </a:t>
            </a:r>
            <a:r>
              <a:rPr lang="ru-RU" dirty="0" smtClean="0"/>
              <a:t>капитала</a:t>
            </a:r>
            <a:endParaRPr lang="ru-RU" dirty="0"/>
          </a:p>
          <a:p>
            <a:pPr marL="68580" indent="0" algn="ctr">
              <a:buNone/>
            </a:pPr>
            <a:endParaRPr lang="ru-RU" b="1" i="1" dirty="0" smtClean="0"/>
          </a:p>
          <a:p>
            <a:pPr marL="68580" indent="0" algn="ctr">
              <a:buNone/>
            </a:pPr>
            <a:r>
              <a:rPr lang="ru-RU" b="1" i="1" dirty="0" smtClean="0"/>
              <a:t>(Кредиты + займы + кредиторская </a:t>
            </a:r>
            <a:r>
              <a:rPr lang="ru-RU" b="1" i="1" dirty="0"/>
              <a:t>задолженность) / Собственный капитал = (Стр. 1400 + Стр. 1510 + Стр. 1520 + Стр. 1550) / Стр. 1300 </a:t>
            </a:r>
            <a:endParaRPr lang="ru-RU" b="1" i="1" dirty="0" smtClean="0"/>
          </a:p>
          <a:p>
            <a:pPr marL="68580" indent="0" algn="ctr">
              <a:buNone/>
            </a:pPr>
            <a:endParaRPr lang="ru-RU" dirty="0"/>
          </a:p>
          <a:p>
            <a:r>
              <a:rPr lang="ru-RU" dirty="0"/>
              <a:t>Рекомендуемое значение коэффициента - меньше </a:t>
            </a:r>
            <a:r>
              <a:rPr lang="ru-RU" dirty="0" smtClean="0"/>
              <a:t>0,7 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72734038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ru-RU" sz="4000" dirty="0" smtClean="0"/>
              <a:t>Значение коэффициента финансовой зависимости составило </a:t>
            </a:r>
            <a:r>
              <a:rPr lang="ru-RU" sz="4000" b="1" u="sng" dirty="0" smtClean="0"/>
              <a:t>5. </a:t>
            </a:r>
          </a:p>
          <a:p>
            <a:endParaRPr lang="ru-RU" sz="4000" dirty="0" smtClean="0"/>
          </a:p>
          <a:p>
            <a:r>
              <a:rPr lang="ru-RU" sz="4000" dirty="0" smtClean="0"/>
              <a:t>Это означает, что на каждый рубль собственного капитала организация привлекла 5 рублей заемного капитала</a:t>
            </a:r>
            <a:endParaRPr lang="ru-RU" sz="40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764704"/>
            <a:ext cx="7704856" cy="36004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 smtClean="0"/>
              <a:t>Коэффициенты финансовой устойчивости</a:t>
            </a:r>
            <a:endParaRPr lang="ru-RU" sz="2000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827584" y="1268760"/>
            <a:ext cx="7560840" cy="4968552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ru-RU" b="1" i="1" dirty="0">
                <a:solidFill>
                  <a:schemeClr val="bg2">
                    <a:lumMod val="75000"/>
                  </a:schemeClr>
                </a:solidFill>
              </a:rPr>
              <a:t>3. </a:t>
            </a:r>
            <a:r>
              <a:rPr lang="ru-RU" b="1" i="1" dirty="0"/>
              <a:t>Коэффициент автономии </a:t>
            </a:r>
            <a:r>
              <a:rPr lang="ru-RU" b="1" i="1" dirty="0" smtClean="0"/>
              <a:t>(финансовой </a:t>
            </a:r>
            <a:r>
              <a:rPr lang="ru-RU" b="1" i="1" dirty="0"/>
              <a:t>независимости) </a:t>
            </a:r>
            <a:r>
              <a:rPr lang="ru-RU" dirty="0"/>
              <a:t>характеризует то, в какой степени используемые организацией активы сформированы за счет собственного </a:t>
            </a:r>
            <a:r>
              <a:rPr lang="ru-RU" dirty="0" smtClean="0"/>
              <a:t>капитала</a:t>
            </a:r>
            <a:endParaRPr lang="ru-RU" dirty="0"/>
          </a:p>
          <a:p>
            <a:pPr marL="68580" indent="0">
              <a:buNone/>
            </a:pPr>
            <a:endParaRPr lang="ru-RU" b="1" i="1" dirty="0" smtClean="0"/>
          </a:p>
          <a:p>
            <a:pPr marL="68580" indent="0" algn="ctr">
              <a:buNone/>
            </a:pPr>
            <a:r>
              <a:rPr lang="ru-RU" b="1" i="1" dirty="0" smtClean="0"/>
              <a:t>Собственный </a:t>
            </a:r>
            <a:r>
              <a:rPr lang="ru-RU" b="1" i="1" dirty="0"/>
              <a:t>капитал / Активы = Стр. 1300 / Стр. 1600 </a:t>
            </a:r>
            <a:endParaRPr lang="ru-RU" b="1" i="1" dirty="0" smtClean="0"/>
          </a:p>
          <a:p>
            <a:pPr marL="68580" indent="0" algn="ctr">
              <a:buNone/>
            </a:pPr>
            <a:endParaRPr lang="ru-RU" dirty="0"/>
          </a:p>
          <a:p>
            <a:r>
              <a:rPr lang="ru-RU" dirty="0"/>
              <a:t>Рекомендуемое значение </a:t>
            </a:r>
            <a:r>
              <a:rPr lang="ru-RU" dirty="0" smtClean="0"/>
              <a:t>коэффициента: </a:t>
            </a:r>
            <a:r>
              <a:rPr lang="ru-RU" dirty="0"/>
              <a:t>больше либо равно </a:t>
            </a:r>
            <a:r>
              <a:rPr lang="ru-RU" dirty="0" smtClean="0"/>
              <a:t>0,5</a:t>
            </a:r>
            <a:endParaRPr lang="ru-RU" dirty="0"/>
          </a:p>
          <a:p>
            <a:pPr marL="6858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68477413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8229600" cy="5824304"/>
          </a:xfrm>
        </p:spPr>
        <p:txBody>
          <a:bodyPr>
            <a:normAutofit/>
          </a:bodyPr>
          <a:lstStyle/>
          <a:p>
            <a:r>
              <a:rPr lang="ru-RU" sz="4000" dirty="0" smtClean="0"/>
              <a:t>Значение коэффициента автономии составило </a:t>
            </a:r>
            <a:r>
              <a:rPr lang="ru-RU" sz="4000" b="1" u="sng" dirty="0" smtClean="0"/>
              <a:t>0,16.</a:t>
            </a:r>
          </a:p>
          <a:p>
            <a:endParaRPr lang="ru-RU" sz="4000" dirty="0" smtClean="0"/>
          </a:p>
          <a:p>
            <a:r>
              <a:rPr lang="ru-RU" sz="4000" dirty="0" smtClean="0"/>
              <a:t>Это существенно ниже порогового минимального уровня, что указывает на слабую долю собственных средств в формировании активов организации</a:t>
            </a:r>
            <a:endParaRPr lang="ru-RU" sz="4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ru-RU" b="1" dirty="0" smtClean="0"/>
              <a:t>ПРАКТИКА АНАЛИЗА ФИНАНСОВО-ХОЗЯЙСТВЕННОЙ ДЕЯТЕЛЬНОСТИ ОРГАНИЗАЦИИ </a:t>
            </a:r>
          </a:p>
          <a:p>
            <a:pPr algn="ctr"/>
            <a:r>
              <a:rPr lang="ru-RU" b="1" dirty="0" smtClean="0"/>
              <a:t>(на примере ОАО «ЯСК»)</a:t>
            </a:r>
            <a:endParaRPr lang="ru-RU" b="1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764704"/>
            <a:ext cx="7704856" cy="36004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 smtClean="0"/>
              <a:t>Коэффициенты финансовой устойчивости</a:t>
            </a:r>
            <a:endParaRPr lang="ru-RU" sz="2000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827584" y="1268760"/>
            <a:ext cx="7560840" cy="4968552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ru-RU" b="1" i="1" dirty="0">
                <a:solidFill>
                  <a:schemeClr val="bg2">
                    <a:lumMod val="75000"/>
                  </a:schemeClr>
                </a:solidFill>
              </a:rPr>
              <a:t>4. </a:t>
            </a:r>
            <a:r>
              <a:rPr lang="ru-RU" b="1" i="1" dirty="0"/>
              <a:t>Коэффициент маневренности собственных оборотных средств </a:t>
            </a:r>
            <a:r>
              <a:rPr lang="ru-RU" dirty="0"/>
              <a:t>характеризует то, какую долю в общей сумме собственного капитала организации занимает собственный капитал, инвестированный в оборотные </a:t>
            </a:r>
            <a:r>
              <a:rPr lang="ru-RU" dirty="0" smtClean="0"/>
              <a:t>средства</a:t>
            </a:r>
          </a:p>
          <a:p>
            <a:pPr marL="68580" indent="0">
              <a:buNone/>
            </a:pPr>
            <a:endParaRPr lang="ru-RU" dirty="0"/>
          </a:p>
          <a:p>
            <a:pPr marL="68580" indent="0" algn="ctr">
              <a:buNone/>
            </a:pPr>
            <a:r>
              <a:rPr lang="ru-RU" b="1" i="1" dirty="0"/>
              <a:t>Собственные оборотные средства / Собственный капитал = </a:t>
            </a:r>
            <a:endParaRPr lang="ru-RU" dirty="0"/>
          </a:p>
          <a:p>
            <a:pPr marL="68580" indent="0" algn="ctr">
              <a:buNone/>
            </a:pPr>
            <a:r>
              <a:rPr lang="ru-RU" b="1" i="1" dirty="0"/>
              <a:t>= (Стр. 1300 - Стр. 1100) / Стр. 1300 </a:t>
            </a:r>
            <a:endParaRPr lang="ru-RU" b="1" i="1" dirty="0" smtClean="0"/>
          </a:p>
          <a:p>
            <a:pPr marL="68580" indent="0">
              <a:buNone/>
            </a:pPr>
            <a:endParaRPr lang="ru-RU" dirty="0"/>
          </a:p>
          <a:p>
            <a:r>
              <a:rPr lang="ru-RU" dirty="0"/>
              <a:t>Рекомендуемое значение 0,2 - 0,5</a:t>
            </a:r>
          </a:p>
        </p:txBody>
      </p:sp>
    </p:spTree>
    <p:extLst>
      <p:ext uri="{BB962C8B-B14F-4D97-AF65-F5344CB8AC3E}">
        <p14:creationId xmlns="" xmlns:p14="http://schemas.microsoft.com/office/powerpoint/2010/main" val="370281154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8229600" cy="5824304"/>
          </a:xfrm>
        </p:spPr>
        <p:txBody>
          <a:bodyPr>
            <a:normAutofit/>
          </a:bodyPr>
          <a:lstStyle/>
          <a:p>
            <a:r>
              <a:rPr lang="ru-RU" sz="4000" dirty="0" smtClean="0"/>
              <a:t>Значение коэффициента маневренности собственных оборотных средств составило </a:t>
            </a:r>
            <a:r>
              <a:rPr lang="ru-RU" sz="4000" u="sng" dirty="0" smtClean="0"/>
              <a:t>-0,29</a:t>
            </a:r>
            <a:r>
              <a:rPr lang="ru-RU" sz="4000" dirty="0" smtClean="0"/>
              <a:t>.</a:t>
            </a:r>
          </a:p>
          <a:p>
            <a:endParaRPr lang="ru-RU" sz="4000" dirty="0" smtClean="0"/>
          </a:p>
          <a:p>
            <a:r>
              <a:rPr lang="ru-RU" sz="4000" dirty="0" smtClean="0"/>
              <a:t>Отрицательное значение данного показателя указывает на то, что  собственный капитал организации вообще не инвестируется в оборотные активы</a:t>
            </a:r>
            <a:endParaRPr lang="ru-RU" sz="4000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416824" cy="38511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 smtClean="0"/>
              <a:t>Анализ платежеспособности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67544" y="764704"/>
            <a:ext cx="8280920" cy="5760640"/>
          </a:xfrm>
        </p:spPr>
        <p:txBody>
          <a:bodyPr>
            <a:normAutofit/>
          </a:bodyPr>
          <a:lstStyle/>
          <a:p>
            <a:r>
              <a:rPr lang="ru-RU" b="1" dirty="0"/>
              <a:t>Платежеспособность </a:t>
            </a:r>
            <a:r>
              <a:rPr lang="ru-RU" dirty="0" smtClean="0"/>
              <a:t>–способность </a:t>
            </a:r>
            <a:r>
              <a:rPr lang="ru-RU" dirty="0"/>
              <a:t>организации своевременно и полностью рассчитаться по всем своим </a:t>
            </a:r>
            <a:r>
              <a:rPr lang="ru-RU" dirty="0" smtClean="0"/>
              <a:t>обязательствам</a:t>
            </a:r>
          </a:p>
          <a:p>
            <a:endParaRPr lang="ru-RU" dirty="0" smtClean="0"/>
          </a:p>
          <a:p>
            <a:r>
              <a:rPr lang="ru-RU" b="1" dirty="0"/>
              <a:t>Кредитоспособность – </a:t>
            </a:r>
            <a:r>
              <a:rPr lang="ru-RU" dirty="0"/>
              <a:t>частный случай платежеспособности, возможность своевременно и полностью исполнить обязательства по оплате кредитов и процентов по </a:t>
            </a:r>
            <a:r>
              <a:rPr lang="ru-RU" dirty="0" smtClean="0"/>
              <a:t>ним</a:t>
            </a:r>
          </a:p>
          <a:p>
            <a:endParaRPr lang="ru-RU" dirty="0"/>
          </a:p>
          <a:p>
            <a:r>
              <a:rPr lang="ru-RU" b="1" dirty="0"/>
              <a:t>Ликвидность – </a:t>
            </a:r>
            <a:r>
              <a:rPr lang="ru-RU" dirty="0"/>
              <a:t>синоним платежеспособности, который применяют как к организации в целом, так и к ее активам либо к </a:t>
            </a:r>
            <a:r>
              <a:rPr lang="ru-RU" dirty="0" smtClean="0"/>
              <a:t>балансу 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19153922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60648"/>
            <a:ext cx="7024744" cy="45712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 smtClean="0"/>
              <a:t>Показатели платежеспособности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827584" y="1412776"/>
            <a:ext cx="7488832" cy="4608512"/>
          </a:xfrm>
        </p:spPr>
        <p:txBody>
          <a:bodyPr/>
          <a:lstStyle/>
          <a:p>
            <a:pPr marL="525780" indent="-457200">
              <a:buAutoNum type="arabicPeriod"/>
            </a:pPr>
            <a:r>
              <a:rPr lang="ru-RU" b="1" i="1" dirty="0" smtClean="0"/>
              <a:t>Общий </a:t>
            </a:r>
            <a:r>
              <a:rPr lang="ru-RU" b="1" i="1" dirty="0"/>
              <a:t>показатель платежеспособности</a:t>
            </a:r>
            <a:r>
              <a:rPr lang="ru-RU" dirty="0"/>
              <a:t> </a:t>
            </a:r>
            <a:endParaRPr lang="ru-RU" dirty="0" smtClean="0"/>
          </a:p>
          <a:p>
            <a:pPr marL="68580" indent="0">
              <a:buNone/>
            </a:pPr>
            <a:endParaRPr lang="ru-RU" dirty="0"/>
          </a:p>
          <a:p>
            <a:pPr marL="68580" indent="0" algn="ctr">
              <a:buNone/>
            </a:pPr>
            <a:r>
              <a:rPr lang="ru-RU" sz="1800" b="1" i="1" dirty="0"/>
              <a:t>(Наиболее ликвидные активы + 0,5* (Быстро реализуемые активы) + 0,3*(Медленно реализуемые активы) / (Наиболее срочные обязательства + 0,5*(Краткосрочные пассивы) + 0,3*(Долгосрочные пассивы) =</a:t>
            </a:r>
            <a:endParaRPr lang="ru-RU" sz="1800" dirty="0"/>
          </a:p>
          <a:p>
            <a:pPr marL="68580" indent="0" algn="ctr">
              <a:buNone/>
            </a:pPr>
            <a:r>
              <a:rPr lang="ru-RU" sz="1800" b="1" i="1" dirty="0"/>
              <a:t>=  ((Стр. 1250 + Стр. 1240) + 0,5*(Стр. 1230 + Стр. 1260) + 0,3* (Стр. 1210 + Стр. 1220 + + Стр. 1170)) / (Стр. 1520 + 0,5*(Стр. 1510 + Стр. 1550) + 0,3 (Стр. 1400))</a:t>
            </a:r>
            <a:endParaRPr lang="ru-RU" sz="1800" dirty="0"/>
          </a:p>
          <a:p>
            <a:pPr marL="68580" indent="0">
              <a:buNone/>
            </a:pPr>
            <a:endParaRPr lang="ru-RU" dirty="0" smtClean="0"/>
          </a:p>
          <a:p>
            <a:r>
              <a:rPr lang="ru-RU" dirty="0"/>
              <a:t>Рекомендуемое значение </a:t>
            </a:r>
            <a:r>
              <a:rPr lang="ru-RU" dirty="0" smtClean="0"/>
              <a:t>показателя: больше </a:t>
            </a:r>
            <a:r>
              <a:rPr lang="ru-RU" dirty="0"/>
              <a:t>либо равно </a:t>
            </a:r>
            <a:r>
              <a:rPr lang="ru-RU" dirty="0" smtClean="0"/>
              <a:t>1</a:t>
            </a:r>
            <a:endParaRPr lang="ru-RU" dirty="0"/>
          </a:p>
          <a:p>
            <a:pPr marL="6858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56281556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8229600" cy="5824304"/>
          </a:xfrm>
        </p:spPr>
        <p:txBody>
          <a:bodyPr>
            <a:noAutofit/>
          </a:bodyPr>
          <a:lstStyle/>
          <a:p>
            <a:r>
              <a:rPr lang="ru-RU" sz="4000" dirty="0" smtClean="0"/>
              <a:t>Значение общего показателя платежеспособности составило </a:t>
            </a:r>
            <a:r>
              <a:rPr lang="ru-RU" sz="4000" b="1" u="sng" dirty="0" smtClean="0"/>
              <a:t>0,66.</a:t>
            </a:r>
            <a:endParaRPr lang="ru-RU" sz="4000" b="1" u="sng" dirty="0" smtClean="0"/>
          </a:p>
          <a:p>
            <a:r>
              <a:rPr lang="ru-RU" sz="4000" dirty="0" smtClean="0"/>
              <a:t>Это означает, что даже при условии реализации организацией всего имеющегося у нее оборотного капитала она не будет способна погасить все свои обязательства в полном объеме</a:t>
            </a:r>
            <a:endParaRPr lang="ru-RU" sz="4000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764704"/>
            <a:ext cx="7024744" cy="45712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 smtClean="0"/>
              <a:t>Показатели платежеспособности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827584" y="1412776"/>
            <a:ext cx="7488832" cy="4608512"/>
          </a:xfrm>
        </p:spPr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ru-RU" b="1" i="1" dirty="0">
                <a:solidFill>
                  <a:schemeClr val="bg2">
                    <a:lumMod val="75000"/>
                  </a:schemeClr>
                </a:solidFill>
              </a:rPr>
              <a:t>2. </a:t>
            </a:r>
            <a:r>
              <a:rPr lang="ru-RU" b="1" i="1" dirty="0"/>
              <a:t>Коэффициент текущей платежеспособности (ликвидности) </a:t>
            </a:r>
            <a:endParaRPr lang="ru-RU" b="1" i="1" dirty="0" smtClean="0"/>
          </a:p>
          <a:p>
            <a:pPr marL="68580" indent="0">
              <a:buNone/>
            </a:pPr>
            <a:endParaRPr lang="ru-RU" b="1" i="1" dirty="0"/>
          </a:p>
          <a:p>
            <a:pPr marL="68580" indent="0" algn="ctr">
              <a:buNone/>
            </a:pPr>
            <a:r>
              <a:rPr lang="ru-RU" b="1" i="1" dirty="0" smtClean="0"/>
              <a:t>Оборотные </a:t>
            </a:r>
            <a:r>
              <a:rPr lang="ru-RU" b="1" i="1" dirty="0"/>
              <a:t>активы / Краткосрочные обязательства = </a:t>
            </a:r>
            <a:endParaRPr lang="ru-RU" dirty="0" smtClean="0"/>
          </a:p>
          <a:p>
            <a:pPr marL="68580" indent="0" algn="ctr">
              <a:buNone/>
            </a:pPr>
            <a:r>
              <a:rPr lang="ru-RU" b="1" i="1" dirty="0" smtClean="0"/>
              <a:t>= </a:t>
            </a:r>
            <a:r>
              <a:rPr lang="ru-RU" b="1" i="1" dirty="0"/>
              <a:t>Стр. 1200 / Стр. 1500 </a:t>
            </a:r>
            <a:endParaRPr lang="ru-RU" b="1" i="1" dirty="0" smtClean="0"/>
          </a:p>
          <a:p>
            <a:pPr marL="68580" indent="0" algn="ctr">
              <a:buNone/>
            </a:pPr>
            <a:endParaRPr lang="ru-RU" dirty="0"/>
          </a:p>
          <a:p>
            <a:r>
              <a:rPr lang="ru-RU" dirty="0"/>
              <a:t>Значение </a:t>
            </a:r>
            <a:r>
              <a:rPr lang="ru-RU" dirty="0" smtClean="0"/>
              <a:t>коэффициента: больше </a:t>
            </a:r>
            <a:r>
              <a:rPr lang="ru-RU" dirty="0"/>
              <a:t>или </a:t>
            </a:r>
            <a:r>
              <a:rPr lang="ru-RU" dirty="0" smtClean="0"/>
              <a:t>равно 2</a:t>
            </a:r>
            <a:endParaRPr lang="ru-RU" dirty="0"/>
          </a:p>
          <a:p>
            <a:pPr marL="6858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17528816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8435280" cy="5824304"/>
          </a:xfrm>
        </p:spPr>
        <p:txBody>
          <a:bodyPr>
            <a:normAutofit/>
          </a:bodyPr>
          <a:lstStyle/>
          <a:p>
            <a:r>
              <a:rPr lang="ru-RU" sz="4000" dirty="0" smtClean="0"/>
              <a:t>Значение коэффициента текущей ликвидности составило </a:t>
            </a:r>
            <a:r>
              <a:rPr lang="ru-RU" sz="4000" b="1" u="sng" dirty="0" smtClean="0"/>
              <a:t>0,94</a:t>
            </a:r>
            <a:r>
              <a:rPr lang="ru-RU" sz="4000" dirty="0" smtClean="0"/>
              <a:t>.</a:t>
            </a:r>
          </a:p>
          <a:p>
            <a:endParaRPr lang="ru-RU" sz="4000" dirty="0" smtClean="0"/>
          </a:p>
          <a:p>
            <a:r>
              <a:rPr lang="ru-RU" sz="4000" dirty="0" smtClean="0"/>
              <a:t>Это означает, что предприятие сможет покрыть лишь 94% своих краткосрочных обязательств за счет имеющихся оборотных средств при условии их полной реализации</a:t>
            </a:r>
            <a:endParaRPr lang="ru-RU" sz="4000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764704"/>
            <a:ext cx="7024744" cy="45712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 smtClean="0"/>
              <a:t>Показатели платежеспособности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827584" y="1412776"/>
            <a:ext cx="7488832" cy="4608512"/>
          </a:xfrm>
        </p:spPr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ru-RU" b="1" i="1" dirty="0">
                <a:solidFill>
                  <a:schemeClr val="bg2">
                    <a:lumMod val="75000"/>
                  </a:schemeClr>
                </a:solidFill>
              </a:rPr>
              <a:t>3. </a:t>
            </a:r>
            <a:r>
              <a:rPr lang="ru-RU" b="1" i="1" dirty="0"/>
              <a:t>Коэффициент абсолютной платежеспособности </a:t>
            </a:r>
            <a:endParaRPr lang="ru-RU" b="1" i="1" dirty="0" smtClean="0"/>
          </a:p>
          <a:p>
            <a:endParaRPr lang="ru-RU" b="1" i="1" dirty="0"/>
          </a:p>
          <a:p>
            <a:pPr marL="68580" indent="0" algn="ctr">
              <a:buNone/>
            </a:pPr>
            <a:r>
              <a:rPr lang="ru-RU" b="1" i="1" dirty="0" smtClean="0"/>
              <a:t>Легкореализуемые </a:t>
            </a:r>
            <a:r>
              <a:rPr lang="ru-RU" b="1" i="1" dirty="0"/>
              <a:t>активы / (Наиболее срочные пассивы + Краткосрочные пассивы) = </a:t>
            </a:r>
            <a:endParaRPr lang="ru-RU" b="1" i="1" dirty="0" smtClean="0"/>
          </a:p>
          <a:p>
            <a:pPr marL="68580" indent="0" algn="ctr">
              <a:buNone/>
            </a:pPr>
            <a:r>
              <a:rPr lang="ru-RU" b="1" i="1" dirty="0" smtClean="0"/>
              <a:t>= </a:t>
            </a:r>
            <a:r>
              <a:rPr lang="ru-RU" b="1" i="1" dirty="0"/>
              <a:t>(Стр. 1250 + Стр. 1240)) / (Стр. 1520 + Стр. 1510 + Стр. 1550)</a:t>
            </a:r>
            <a:endParaRPr lang="ru-RU" dirty="0"/>
          </a:p>
          <a:p>
            <a:pPr marL="68580" indent="0">
              <a:buNone/>
            </a:pPr>
            <a:endParaRPr lang="ru-RU" dirty="0"/>
          </a:p>
          <a:p>
            <a:r>
              <a:rPr lang="ru-RU" dirty="0"/>
              <a:t>Рекомендуемое </a:t>
            </a:r>
            <a:r>
              <a:rPr lang="ru-RU" dirty="0" smtClean="0"/>
              <a:t>значение: от </a:t>
            </a:r>
            <a:r>
              <a:rPr lang="ru-RU" dirty="0"/>
              <a:t>0,2 до </a:t>
            </a:r>
            <a:r>
              <a:rPr lang="ru-RU" dirty="0" smtClean="0"/>
              <a:t>0,5</a:t>
            </a:r>
            <a:endParaRPr lang="ru-RU" dirty="0"/>
          </a:p>
          <a:p>
            <a:pPr marL="6858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46448444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8435280" cy="5752296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Значение коэффициента абсолютной платежеспособности составило </a:t>
            </a:r>
            <a:r>
              <a:rPr lang="ru-RU" sz="3600" b="1" u="sng" dirty="0" smtClean="0"/>
              <a:t>0,2.</a:t>
            </a:r>
          </a:p>
          <a:p>
            <a:endParaRPr lang="ru-RU" sz="3600" dirty="0" smtClean="0"/>
          </a:p>
          <a:p>
            <a:r>
              <a:rPr lang="ru-RU" sz="3600" dirty="0" smtClean="0"/>
              <a:t>Это означает, что предприятие может немедленно (то есть на отчетную дату) покрыть лишь 20% своих краткосрочных обязательств за счет своих наиболее ликвидных активов</a:t>
            </a:r>
            <a:endParaRPr lang="ru-RU" sz="3600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i="1" dirty="0"/>
              <a:t>Анализ относительных результатов деятельности организации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95536" y="1484784"/>
            <a:ext cx="8352928" cy="4680520"/>
          </a:xfrm>
        </p:spPr>
        <p:txBody>
          <a:bodyPr/>
          <a:lstStyle/>
          <a:p>
            <a:r>
              <a:rPr lang="ru-RU" sz="3200" b="1" dirty="0" smtClean="0"/>
              <a:t>Прибыль - </a:t>
            </a:r>
            <a:r>
              <a:rPr lang="ru-RU" sz="3200" dirty="0" smtClean="0"/>
              <a:t>абсолютный </a:t>
            </a:r>
            <a:r>
              <a:rPr lang="ru-RU" sz="3200" dirty="0"/>
              <a:t>финансовый результат деятельности </a:t>
            </a:r>
            <a:r>
              <a:rPr lang="ru-RU" sz="3200" dirty="0" smtClean="0"/>
              <a:t>организации</a:t>
            </a:r>
          </a:p>
          <a:p>
            <a:r>
              <a:rPr lang="ru-RU" sz="3200" b="1" dirty="0"/>
              <a:t>Р</a:t>
            </a:r>
            <a:r>
              <a:rPr lang="ru-RU" sz="3200" b="1" dirty="0" smtClean="0"/>
              <a:t>ентабельность </a:t>
            </a:r>
            <a:r>
              <a:rPr lang="ru-RU" sz="3200" b="1" dirty="0"/>
              <a:t>– </a:t>
            </a:r>
            <a:r>
              <a:rPr lang="ru-RU" sz="3200" dirty="0"/>
              <a:t>относительный </a:t>
            </a:r>
            <a:r>
              <a:rPr lang="ru-RU" sz="3200" dirty="0" smtClean="0"/>
              <a:t>результат деятельности организации</a:t>
            </a:r>
          </a:p>
          <a:p>
            <a:pPr marL="68580" indent="0">
              <a:buNone/>
            </a:pPr>
            <a:endParaRPr lang="ru-RU" dirty="0"/>
          </a:p>
          <a:p>
            <a:pPr marL="68580" indent="0" algn="ctr">
              <a:buNone/>
            </a:pPr>
            <a:r>
              <a:rPr lang="ru-RU" sz="4400" b="1" i="1" dirty="0"/>
              <a:t>Рентабельность =(Эффект/Ресурсы или затраты)*100%</a:t>
            </a:r>
            <a:endParaRPr lang="ru-RU" sz="4400" dirty="0"/>
          </a:p>
          <a:p>
            <a:pPr marL="68580" indent="0" algn="ctr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5920744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764704"/>
            <a:ext cx="7272808" cy="36004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i="1" dirty="0"/>
              <a:t>Экспресс-анализ финансового состояния организации</a:t>
            </a:r>
            <a:endParaRPr lang="ru-RU" sz="2000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539552" y="1196752"/>
            <a:ext cx="8280920" cy="4896544"/>
          </a:xfrm>
        </p:spPr>
        <p:txBody>
          <a:bodyPr>
            <a:normAutofit/>
          </a:bodyPr>
          <a:lstStyle/>
          <a:p>
            <a:pPr marL="582930" indent="-514350" algn="ctr">
              <a:buNone/>
            </a:pPr>
            <a:r>
              <a:rPr lang="ru-RU" b="1" dirty="0" smtClean="0"/>
              <a:t>            </a:t>
            </a:r>
            <a:r>
              <a:rPr lang="ru-RU" b="1" dirty="0" smtClean="0"/>
              <a:t>Подготовительный этап</a:t>
            </a:r>
          </a:p>
          <a:p>
            <a:pPr marL="582930" indent="-514350">
              <a:buFont typeface="+mj-lt"/>
              <a:buAutoNum type="arabicPeriod"/>
            </a:pPr>
            <a:endParaRPr lang="ru-RU" b="1" dirty="0" smtClean="0"/>
          </a:p>
          <a:p>
            <a:pPr marL="514350" indent="-514350">
              <a:buFont typeface="+mj-lt"/>
              <a:buAutoNum type="arabicPeriod"/>
            </a:pPr>
            <a:r>
              <a:rPr lang="ru-RU" sz="4000" dirty="0" smtClean="0"/>
              <a:t>проверка </a:t>
            </a:r>
            <a:r>
              <a:rPr lang="ru-RU" sz="4000" u="sng" dirty="0"/>
              <a:t>комплектности</a:t>
            </a:r>
            <a:r>
              <a:rPr lang="ru-RU" sz="4000" dirty="0"/>
              <a:t> </a:t>
            </a:r>
            <a:r>
              <a:rPr lang="ru-RU" sz="4000" dirty="0" smtClean="0"/>
              <a:t>отчетности</a:t>
            </a:r>
            <a:endParaRPr lang="ru-RU" sz="4000" dirty="0"/>
          </a:p>
          <a:p>
            <a:pPr marL="514350" lvl="0" indent="-514350">
              <a:buFont typeface="+mj-lt"/>
              <a:buAutoNum type="arabicPeriod"/>
            </a:pPr>
            <a:r>
              <a:rPr lang="ru-RU" sz="4000" dirty="0"/>
              <a:t>проверка наличия в отчетности всех необходимых </a:t>
            </a:r>
            <a:r>
              <a:rPr lang="ru-RU" sz="4000" u="sng" dirty="0" smtClean="0"/>
              <a:t>реквизитов</a:t>
            </a:r>
            <a:endParaRPr lang="ru-RU" sz="4000" dirty="0"/>
          </a:p>
          <a:p>
            <a:pPr marL="514350" lvl="0" indent="-514350">
              <a:buFont typeface="+mj-lt"/>
              <a:buAutoNum type="arabicPeriod"/>
            </a:pPr>
            <a:r>
              <a:rPr lang="ru-RU" sz="4000" dirty="0" smtClean="0"/>
              <a:t>проверка </a:t>
            </a:r>
            <a:r>
              <a:rPr lang="ru-RU" sz="4000" dirty="0"/>
              <a:t>взаимосвязи форм </a:t>
            </a:r>
            <a:r>
              <a:rPr lang="ru-RU" sz="4000" dirty="0" smtClean="0"/>
              <a:t>отчетности</a:t>
            </a:r>
            <a:endParaRPr lang="ru-RU" sz="4000" dirty="0"/>
          </a:p>
        </p:txBody>
      </p:sp>
    </p:spTree>
    <p:extLst>
      <p:ext uri="{BB962C8B-B14F-4D97-AF65-F5344CB8AC3E}">
        <p14:creationId xmlns="" xmlns:p14="http://schemas.microsoft.com/office/powerpoint/2010/main" val="3678235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7632848" cy="52912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Показатели рентабельности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95536" y="1196752"/>
            <a:ext cx="8352928" cy="4896544"/>
          </a:xfrm>
        </p:spPr>
        <p:txBody>
          <a:bodyPr/>
          <a:lstStyle/>
          <a:p>
            <a:pPr marL="525780" indent="-457200">
              <a:buAutoNum type="arabicPeriod"/>
            </a:pPr>
            <a:r>
              <a:rPr lang="ru-RU" sz="3200" b="1" i="1" dirty="0" smtClean="0"/>
              <a:t>Рентабельность </a:t>
            </a:r>
            <a:r>
              <a:rPr lang="ru-RU" sz="3200" b="1" i="1" dirty="0"/>
              <a:t>продаж </a:t>
            </a:r>
            <a:r>
              <a:rPr lang="ru-RU" sz="3200" dirty="0"/>
              <a:t>показывает, сколько прибыли приходится на единицу реализованной </a:t>
            </a:r>
            <a:r>
              <a:rPr lang="ru-RU" sz="3200" dirty="0" smtClean="0"/>
              <a:t>продукции</a:t>
            </a:r>
          </a:p>
          <a:p>
            <a:pPr marL="525780" indent="-457200">
              <a:buAutoNum type="arabicPeriod"/>
            </a:pPr>
            <a:endParaRPr lang="ru-RU" sz="3200" dirty="0"/>
          </a:p>
          <a:p>
            <a:pPr marL="68580" indent="0" algn="ctr">
              <a:buNone/>
            </a:pPr>
            <a:r>
              <a:rPr lang="ru-RU" sz="3200" b="1" i="1" dirty="0"/>
              <a:t>Прибыль от продаж / Выручка = </a:t>
            </a:r>
            <a:endParaRPr lang="ru-RU" sz="3200" b="1" i="1" dirty="0" smtClean="0"/>
          </a:p>
          <a:p>
            <a:pPr marL="68580" indent="0" algn="ctr">
              <a:buNone/>
            </a:pPr>
            <a:r>
              <a:rPr lang="ru-RU" sz="3200" b="1" i="1" dirty="0" err="1" smtClean="0"/>
              <a:t>=</a:t>
            </a:r>
            <a:r>
              <a:rPr lang="ru-RU" sz="3200" b="1" i="1" dirty="0" err="1" smtClean="0"/>
              <a:t>Стр</a:t>
            </a:r>
            <a:r>
              <a:rPr lang="ru-RU" sz="3200" b="1" i="1" dirty="0"/>
              <a:t>. 2200 / Стр. 2110 </a:t>
            </a:r>
            <a:endParaRPr lang="ru-RU" sz="3200" b="1" i="1" dirty="0" smtClean="0"/>
          </a:p>
          <a:p>
            <a:pPr marL="68580" indent="0" algn="ctr">
              <a:buNone/>
            </a:pPr>
            <a:endParaRPr lang="ru-RU" sz="3200" dirty="0"/>
          </a:p>
          <a:p>
            <a:r>
              <a:rPr lang="ru-RU" sz="3200" dirty="0" smtClean="0"/>
              <a:t>Нормальное значение: 15-25%</a:t>
            </a:r>
            <a:endParaRPr lang="ru-RU" sz="3200" dirty="0"/>
          </a:p>
          <a:p>
            <a:pPr marL="6858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21520688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8229600" cy="5680288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Значение показателя рентабельности продаж составило </a:t>
            </a:r>
            <a:r>
              <a:rPr lang="ru-RU" sz="3600" b="1" u="sng" dirty="0" smtClean="0"/>
              <a:t>1,4%. </a:t>
            </a:r>
          </a:p>
          <a:p>
            <a:endParaRPr lang="ru-RU" sz="3600" dirty="0" smtClean="0"/>
          </a:p>
          <a:p>
            <a:r>
              <a:rPr lang="ru-RU" sz="3600" dirty="0" smtClean="0"/>
              <a:t>Это означает, что в каждом рубле дохода от продаж основной продукции предприятия прибыль занимает всего лишь 1,4 копейки</a:t>
            </a:r>
            <a:endParaRPr lang="ru-RU" sz="3600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7632848" cy="52912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Показатели рентабельности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827584" y="1052736"/>
            <a:ext cx="7920880" cy="5184576"/>
          </a:xfrm>
        </p:spPr>
        <p:txBody>
          <a:bodyPr/>
          <a:lstStyle/>
          <a:p>
            <a:pPr marL="68580" indent="0">
              <a:buNone/>
            </a:pPr>
            <a:r>
              <a:rPr lang="ru-RU" b="1" i="1" dirty="0" smtClean="0">
                <a:solidFill>
                  <a:schemeClr val="bg2">
                    <a:lumMod val="75000"/>
                  </a:schemeClr>
                </a:solidFill>
              </a:rPr>
              <a:t>2. </a:t>
            </a:r>
            <a:r>
              <a:rPr lang="ru-RU" sz="3200" b="1" i="1" dirty="0" smtClean="0"/>
              <a:t>Рентабельность </a:t>
            </a:r>
            <a:r>
              <a:rPr lang="ru-RU" sz="3200" b="1" i="1" dirty="0"/>
              <a:t>совокупного капитала </a:t>
            </a:r>
            <a:r>
              <a:rPr lang="ru-RU" sz="3200" dirty="0"/>
              <a:t>показывает, сколько прибыли приходится на рубль совокупного капитала, вложенного в активы </a:t>
            </a:r>
            <a:r>
              <a:rPr lang="ru-RU" sz="3200" dirty="0" smtClean="0"/>
              <a:t>организации</a:t>
            </a:r>
          </a:p>
          <a:p>
            <a:pPr marL="68580" indent="0">
              <a:buNone/>
            </a:pPr>
            <a:endParaRPr lang="ru-RU" sz="3200" dirty="0" smtClean="0"/>
          </a:p>
          <a:p>
            <a:pPr marL="68580" indent="0" algn="ctr">
              <a:buNone/>
            </a:pPr>
            <a:r>
              <a:rPr lang="ru-RU" sz="3200" b="1" i="1" dirty="0" smtClean="0"/>
              <a:t>Балансовая </a:t>
            </a:r>
            <a:r>
              <a:rPr lang="ru-RU" sz="3200" b="1" i="1" dirty="0"/>
              <a:t>прибыль / Средняя стоимость пассивов =</a:t>
            </a:r>
            <a:endParaRPr lang="ru-RU" sz="3200" dirty="0"/>
          </a:p>
          <a:p>
            <a:pPr marL="68580" indent="0" algn="ctr">
              <a:buNone/>
            </a:pPr>
            <a:r>
              <a:rPr lang="ru-RU" sz="3200" b="1" i="1" dirty="0" smtClean="0"/>
              <a:t>= </a:t>
            </a:r>
            <a:r>
              <a:rPr lang="ru-RU" sz="3200" b="1" i="1" dirty="0"/>
              <a:t>Стр. 2300  / стр. 1700 (среднее)</a:t>
            </a:r>
            <a:endParaRPr lang="ru-RU" sz="3200" dirty="0"/>
          </a:p>
          <a:p>
            <a:pPr marL="6858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0076908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8507288" cy="5752296"/>
          </a:xfrm>
        </p:spPr>
        <p:txBody>
          <a:bodyPr>
            <a:normAutofit/>
          </a:bodyPr>
          <a:lstStyle/>
          <a:p>
            <a:r>
              <a:rPr lang="ru-RU" sz="4000" dirty="0" smtClean="0"/>
              <a:t>Значение рентабельности совокупного капитала организации составило </a:t>
            </a:r>
            <a:r>
              <a:rPr lang="ru-RU" sz="4000" b="1" u="sng" dirty="0" smtClean="0"/>
              <a:t>3,5%.  </a:t>
            </a:r>
          </a:p>
          <a:p>
            <a:endParaRPr lang="ru-RU" sz="4000" b="1" u="sng" dirty="0" smtClean="0"/>
          </a:p>
          <a:p>
            <a:r>
              <a:rPr lang="ru-RU" sz="4000" dirty="0" smtClean="0"/>
              <a:t>Это означает, что  каждая единица имущества компании приносит лишь 3,5% прибыли </a:t>
            </a:r>
            <a:endParaRPr lang="ru-RU" sz="4000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764704"/>
            <a:ext cx="7632848" cy="52912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Показатели рентабельности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827584" y="1844824"/>
            <a:ext cx="7560840" cy="3987805"/>
          </a:xfrm>
        </p:spPr>
        <p:txBody>
          <a:bodyPr/>
          <a:lstStyle/>
          <a:p>
            <a:pPr marL="68580" indent="0">
              <a:buNone/>
            </a:pPr>
            <a:r>
              <a:rPr lang="ru-RU" b="1" i="1" dirty="0">
                <a:solidFill>
                  <a:schemeClr val="bg2">
                    <a:lumMod val="75000"/>
                  </a:schemeClr>
                </a:solidFill>
              </a:rPr>
              <a:t>3. </a:t>
            </a:r>
            <a:r>
              <a:rPr lang="ru-RU" b="1" i="1" dirty="0"/>
              <a:t>Рентабельность собственного капитала </a:t>
            </a:r>
            <a:r>
              <a:rPr lang="ru-RU" dirty="0"/>
              <a:t>определяет эффективность использования средств собственников, вложенных в </a:t>
            </a:r>
            <a:r>
              <a:rPr lang="ru-RU" dirty="0" smtClean="0"/>
              <a:t>бизнес</a:t>
            </a:r>
          </a:p>
          <a:p>
            <a:pPr marL="68580" indent="0">
              <a:buNone/>
            </a:pPr>
            <a:endParaRPr lang="ru-RU" b="1" i="1" dirty="0"/>
          </a:p>
          <a:p>
            <a:pPr marL="68580" indent="0" algn="ctr">
              <a:buNone/>
            </a:pPr>
            <a:r>
              <a:rPr lang="ru-RU" b="1" i="1" dirty="0" smtClean="0"/>
              <a:t>Чистая </a:t>
            </a:r>
            <a:r>
              <a:rPr lang="ru-RU" b="1" i="1" dirty="0"/>
              <a:t>прибыль отчетного периода / Средняя стоимость собственного капитала </a:t>
            </a:r>
            <a:r>
              <a:rPr lang="ru-RU" b="1" i="1" dirty="0" smtClean="0"/>
              <a:t>=</a:t>
            </a:r>
          </a:p>
          <a:p>
            <a:pPr marL="68580" indent="0" algn="ctr">
              <a:buNone/>
            </a:pPr>
            <a:r>
              <a:rPr lang="ru-RU" b="1" i="1" dirty="0"/>
              <a:t>=</a:t>
            </a:r>
            <a:r>
              <a:rPr lang="ru-RU" b="1" i="1" dirty="0" smtClean="0"/>
              <a:t> </a:t>
            </a:r>
            <a:r>
              <a:rPr lang="ru-RU" b="1" i="1" dirty="0"/>
              <a:t>Стр. 2400 / Стр. 1300 (среднее)</a:t>
            </a:r>
            <a:endParaRPr lang="ru-RU" dirty="0"/>
          </a:p>
          <a:p>
            <a:pPr marL="6858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59573569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8229600" cy="5680288"/>
          </a:xfrm>
        </p:spPr>
        <p:txBody>
          <a:bodyPr>
            <a:normAutofit/>
          </a:bodyPr>
          <a:lstStyle/>
          <a:p>
            <a:r>
              <a:rPr lang="ru-RU" sz="4000" dirty="0" smtClean="0"/>
              <a:t>Значение показателя рентабельности собственного капитала составило </a:t>
            </a:r>
            <a:r>
              <a:rPr lang="ru-RU" sz="4000" b="1" u="sng" dirty="0" smtClean="0"/>
              <a:t>14%.</a:t>
            </a:r>
          </a:p>
          <a:p>
            <a:endParaRPr lang="ru-RU" sz="4000" dirty="0" smtClean="0"/>
          </a:p>
          <a:p>
            <a:r>
              <a:rPr lang="ru-RU" sz="4000" dirty="0" smtClean="0"/>
              <a:t>Это означает, что на каждый рубль собственного капитала  приходится 14 копеек прибыли в отчетном периоде</a:t>
            </a:r>
            <a:endParaRPr lang="ru-RU" sz="4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95536" y="260648"/>
            <a:ext cx="8748464" cy="72008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/>
              <a:t/>
            </a:r>
            <a:br>
              <a:rPr lang="ru-RU" sz="2400" b="1" dirty="0"/>
            </a:br>
            <a:r>
              <a:rPr lang="ru-RU" sz="2400" b="1" dirty="0" smtClean="0"/>
              <a:t>2</a:t>
            </a:r>
            <a:r>
              <a:rPr lang="ru-RU" sz="2400" b="1" dirty="0"/>
              <a:t>. Оценка взаимосвязей между </a:t>
            </a:r>
            <a:r>
              <a:rPr lang="ru-RU" sz="2400" b="1" dirty="0" smtClean="0"/>
              <a:t>разделами баланса</a:t>
            </a:r>
            <a:r>
              <a:rPr lang="ru-RU" sz="2400" b="1" dirty="0"/>
              <a:t/>
            </a:r>
            <a:br>
              <a:rPr lang="ru-RU" sz="2400" b="1" dirty="0"/>
            </a:br>
            <a:endParaRPr lang="ru-RU" sz="2400" dirty="0"/>
          </a:p>
        </p:txBody>
      </p:sp>
      <p:sp>
        <p:nvSpPr>
          <p:cNvPr id="4" name="Заголовок 1"/>
          <p:cNvSpPr>
            <a:spLocks noGrp="1"/>
          </p:cNvSpPr>
          <p:nvPr>
            <p:ph sz="quarter" idx="1"/>
          </p:nvPr>
        </p:nvSpPr>
        <p:spPr>
          <a:xfrm>
            <a:off x="1043492" y="1628800"/>
            <a:ext cx="7272924" cy="4203829"/>
          </a:xfrm>
        </p:spPr>
        <p:txBody>
          <a:bodyPr>
            <a:normAutofit fontScale="85000" lnSpcReduction="20000"/>
          </a:bodyPr>
          <a:lstStyle/>
          <a:p>
            <a:pPr marL="68580" indent="0" algn="ctr">
              <a:buNone/>
            </a:pPr>
            <a:r>
              <a:rPr lang="ru-RU" b="1" i="1" dirty="0" smtClean="0"/>
              <a:t>1. Актив </a:t>
            </a:r>
            <a:r>
              <a:rPr lang="ru-RU" b="1" i="1" dirty="0"/>
              <a:t>баланса = Пассив </a:t>
            </a:r>
            <a:r>
              <a:rPr lang="ru-RU" b="1" i="1" dirty="0" smtClean="0"/>
              <a:t>баланса</a:t>
            </a:r>
          </a:p>
          <a:p>
            <a:pPr marL="525780" indent="-457200">
              <a:buAutoNum type="arabicPeriod"/>
            </a:pPr>
            <a:endParaRPr lang="ru-RU" dirty="0"/>
          </a:p>
          <a:p>
            <a:pPr marL="68580" indent="0" algn="ctr">
              <a:buNone/>
            </a:pPr>
            <a:r>
              <a:rPr lang="ru-RU" b="1" i="1" dirty="0" smtClean="0"/>
              <a:t>2</a:t>
            </a:r>
            <a:r>
              <a:rPr lang="ru-RU" b="1" i="1" dirty="0"/>
              <a:t>. Собственные средства </a:t>
            </a:r>
            <a:r>
              <a:rPr lang="ru-RU" i="1" dirty="0"/>
              <a:t>(</a:t>
            </a:r>
            <a:r>
              <a:rPr lang="en-US" i="1" dirty="0"/>
              <a:t>III</a:t>
            </a:r>
            <a:r>
              <a:rPr lang="ru-RU" i="1" dirty="0"/>
              <a:t> раздел) </a:t>
            </a:r>
            <a:r>
              <a:rPr lang="ru-RU" b="1" i="1" dirty="0"/>
              <a:t>&gt; </a:t>
            </a:r>
            <a:r>
              <a:rPr lang="ru-RU" b="1" i="1" dirty="0" err="1"/>
              <a:t>Внеоборотные</a:t>
            </a:r>
            <a:r>
              <a:rPr lang="ru-RU" b="1" i="1" dirty="0"/>
              <a:t> активы </a:t>
            </a:r>
            <a:r>
              <a:rPr lang="ru-RU" i="1" dirty="0"/>
              <a:t>(</a:t>
            </a:r>
            <a:r>
              <a:rPr lang="en-US" i="1" dirty="0"/>
              <a:t>I</a:t>
            </a:r>
            <a:r>
              <a:rPr lang="ru-RU" i="1" dirty="0"/>
              <a:t> </a:t>
            </a:r>
            <a:r>
              <a:rPr lang="ru-RU" i="1" dirty="0" smtClean="0"/>
              <a:t>раздел)</a:t>
            </a:r>
          </a:p>
          <a:p>
            <a:pPr marL="68580" indent="0">
              <a:buNone/>
            </a:pPr>
            <a:endParaRPr lang="ru-RU" dirty="0"/>
          </a:p>
          <a:p>
            <a:pPr marL="68580" indent="0" algn="ctr">
              <a:buNone/>
            </a:pPr>
            <a:r>
              <a:rPr lang="ru-RU" b="1" i="1" dirty="0" smtClean="0"/>
              <a:t>3</a:t>
            </a:r>
            <a:r>
              <a:rPr lang="ru-RU" b="1" i="1" dirty="0"/>
              <a:t>. Оборотные активы </a:t>
            </a:r>
            <a:r>
              <a:rPr lang="ru-RU" i="1" dirty="0"/>
              <a:t>(</a:t>
            </a:r>
            <a:r>
              <a:rPr lang="en-US" i="1" dirty="0"/>
              <a:t>II</a:t>
            </a:r>
            <a:r>
              <a:rPr lang="ru-RU" i="1" dirty="0"/>
              <a:t> раздел) </a:t>
            </a:r>
            <a:r>
              <a:rPr lang="ru-RU" b="1" i="1" dirty="0"/>
              <a:t>&gt; Заемные средства </a:t>
            </a:r>
            <a:r>
              <a:rPr lang="ru-RU" i="1" dirty="0"/>
              <a:t>(</a:t>
            </a:r>
            <a:r>
              <a:rPr lang="en-US" i="1" dirty="0"/>
              <a:t>IV</a:t>
            </a:r>
            <a:r>
              <a:rPr lang="ru-RU" i="1" dirty="0"/>
              <a:t> + </a:t>
            </a:r>
            <a:r>
              <a:rPr lang="en-US" i="1" dirty="0"/>
              <a:t>V</a:t>
            </a:r>
            <a:r>
              <a:rPr lang="ru-RU" i="1" dirty="0"/>
              <a:t> разделы</a:t>
            </a:r>
            <a:r>
              <a:rPr lang="ru-RU" i="1" dirty="0" smtClean="0"/>
              <a:t>)</a:t>
            </a:r>
          </a:p>
          <a:p>
            <a:pPr marL="68580" indent="0">
              <a:buNone/>
            </a:pPr>
            <a:endParaRPr lang="ru-RU" dirty="0"/>
          </a:p>
          <a:p>
            <a:pPr marL="68580" indent="0" algn="ctr">
              <a:buNone/>
            </a:pPr>
            <a:r>
              <a:rPr lang="ru-RU" b="1" i="1" dirty="0" smtClean="0"/>
              <a:t>4</a:t>
            </a:r>
            <a:r>
              <a:rPr lang="ru-RU" b="1" i="1" dirty="0"/>
              <a:t>. Собственные оборотные средства ≥ </a:t>
            </a:r>
            <a:r>
              <a:rPr lang="ru-RU" b="1" i="1" dirty="0" smtClean="0"/>
              <a:t>0</a:t>
            </a:r>
          </a:p>
          <a:p>
            <a:pPr marL="68580" indent="0" algn="ctr">
              <a:buNone/>
            </a:pPr>
            <a:endParaRPr lang="ru-RU" dirty="0"/>
          </a:p>
          <a:p>
            <a:pPr marL="68580" indent="0" algn="ctr">
              <a:buNone/>
            </a:pPr>
            <a:r>
              <a:rPr lang="ru-RU" sz="1900" b="1" i="1" dirty="0" smtClean="0"/>
              <a:t>Собственные </a:t>
            </a:r>
            <a:r>
              <a:rPr lang="ru-RU" sz="1900" b="1" i="1" dirty="0"/>
              <a:t>оборотные средства = (Собственные средства </a:t>
            </a:r>
            <a:r>
              <a:rPr lang="ru-RU" sz="1900" i="1" dirty="0"/>
              <a:t>(</a:t>
            </a:r>
            <a:r>
              <a:rPr lang="en-US" sz="1900" i="1" dirty="0"/>
              <a:t>III </a:t>
            </a:r>
            <a:r>
              <a:rPr lang="ru-RU" sz="1900" i="1" dirty="0"/>
              <a:t>раздел) </a:t>
            </a:r>
            <a:r>
              <a:rPr lang="ru-RU" sz="1900" b="1" i="1" dirty="0"/>
              <a:t>+ Долгосрочные обязательств</a:t>
            </a:r>
            <a:r>
              <a:rPr lang="ru-RU" sz="1900" i="1" dirty="0"/>
              <a:t> (</a:t>
            </a:r>
            <a:r>
              <a:rPr lang="en-US" sz="1900" i="1" dirty="0"/>
              <a:t>IV</a:t>
            </a:r>
            <a:r>
              <a:rPr lang="ru-RU" sz="1900" i="1" dirty="0"/>
              <a:t> раздел) </a:t>
            </a:r>
            <a:r>
              <a:rPr lang="ru-RU" sz="1900" b="1" i="1" dirty="0"/>
              <a:t>+ Доходы будущих периодов + Оценочные обязательства </a:t>
            </a:r>
            <a:r>
              <a:rPr lang="ru-RU" sz="1900" i="1" dirty="0"/>
              <a:t>(из </a:t>
            </a:r>
            <a:r>
              <a:rPr lang="en-US" sz="1900" i="1" dirty="0"/>
              <a:t>V </a:t>
            </a:r>
            <a:r>
              <a:rPr lang="ru-RU" sz="1900" i="1" dirty="0"/>
              <a:t>раздела)</a:t>
            </a:r>
            <a:r>
              <a:rPr lang="ru-RU" sz="1900" b="1" i="1" dirty="0"/>
              <a:t>)</a:t>
            </a:r>
            <a:r>
              <a:rPr lang="ru-RU" sz="1900" i="1" dirty="0"/>
              <a:t> </a:t>
            </a:r>
            <a:r>
              <a:rPr lang="ru-RU" sz="1900" b="1" i="1" dirty="0"/>
              <a:t>– </a:t>
            </a:r>
            <a:r>
              <a:rPr lang="ru-RU" sz="1900" b="1" i="1" dirty="0" err="1"/>
              <a:t>Внеоборотные</a:t>
            </a:r>
            <a:r>
              <a:rPr lang="ru-RU" sz="1900" b="1" i="1" dirty="0"/>
              <a:t> активы </a:t>
            </a:r>
            <a:r>
              <a:rPr lang="ru-RU" sz="1900" i="1" dirty="0"/>
              <a:t>(</a:t>
            </a:r>
            <a:r>
              <a:rPr lang="en-US" sz="1900" i="1" dirty="0"/>
              <a:t>I</a:t>
            </a:r>
            <a:r>
              <a:rPr lang="ru-RU" sz="1900" i="1" dirty="0"/>
              <a:t> раздел)</a:t>
            </a:r>
            <a:endParaRPr lang="ru-RU" sz="1900" dirty="0"/>
          </a:p>
          <a:p>
            <a:pPr marL="6858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433229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8686800" cy="6120680"/>
          </a:xfrm>
        </p:spPr>
        <p:txBody>
          <a:bodyPr/>
          <a:lstStyle/>
          <a:p>
            <a:r>
              <a:rPr lang="ru-RU" dirty="0" smtClean="0"/>
              <a:t>1. Основное балансовое равенство выполняется</a:t>
            </a:r>
          </a:p>
          <a:p>
            <a:endParaRPr lang="ru-RU" dirty="0" smtClean="0"/>
          </a:p>
          <a:p>
            <a:r>
              <a:rPr lang="ru-RU" dirty="0" smtClean="0"/>
              <a:t>2. Собственные средства меньше </a:t>
            </a:r>
            <a:r>
              <a:rPr lang="ru-RU" dirty="0" err="1" smtClean="0"/>
              <a:t>внеоборотных</a:t>
            </a:r>
            <a:r>
              <a:rPr lang="ru-RU" dirty="0" smtClean="0"/>
              <a:t> активов, что указывает на формирование </a:t>
            </a:r>
            <a:r>
              <a:rPr lang="ru-RU" dirty="0" err="1" smtClean="0"/>
              <a:t>внеоборотных</a:t>
            </a:r>
            <a:r>
              <a:rPr lang="ru-RU" dirty="0" smtClean="0"/>
              <a:t> активов за счет заемных источников</a:t>
            </a:r>
          </a:p>
          <a:p>
            <a:endParaRPr lang="ru-RU" dirty="0" smtClean="0"/>
          </a:p>
          <a:p>
            <a:r>
              <a:rPr lang="ru-RU" dirty="0" smtClean="0"/>
              <a:t>3. Оборотные активы больше величины заемных средств, что указывает на формирование оборотного капитала организации частично за счет собственных источников</a:t>
            </a:r>
          </a:p>
          <a:p>
            <a:endParaRPr lang="ru-RU" dirty="0" smtClean="0"/>
          </a:p>
          <a:p>
            <a:r>
              <a:rPr lang="ru-RU" dirty="0" smtClean="0"/>
              <a:t>4. Величина собственных оборотных средств отрицательна, что указывает на формирование всего оборотного капитала полностью и части </a:t>
            </a:r>
            <a:r>
              <a:rPr lang="ru-RU" dirty="0" err="1" smtClean="0"/>
              <a:t>внеоборотного</a:t>
            </a:r>
            <a:r>
              <a:rPr lang="ru-RU" dirty="0" smtClean="0"/>
              <a:t> капитала за счет заемных источников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8229600" cy="5680288"/>
          </a:xfrm>
        </p:spPr>
        <p:txBody>
          <a:bodyPr>
            <a:normAutofit/>
          </a:bodyPr>
          <a:lstStyle/>
          <a:p>
            <a:r>
              <a:rPr lang="ru-RU" sz="4000" b="1" u="sng" dirty="0" smtClean="0"/>
              <a:t>Вывод по первому шагу экспресс-анализа: </a:t>
            </a:r>
            <a:r>
              <a:rPr lang="ru-RU" sz="4000" dirty="0" smtClean="0"/>
              <a:t>исследуемая организация испытывает существенные сложности по формированию активов за счет собственных средств, что может быть признаком нестабильного финансового положения</a:t>
            </a:r>
            <a:endParaRPr lang="ru-RU" sz="4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260648"/>
            <a:ext cx="7272808" cy="45712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/>
              <a:t>3. Оценка пропорций роста показателей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2798540504"/>
              </p:ext>
            </p:extLst>
          </p:nvPr>
        </p:nvGraphicFramePr>
        <p:xfrm>
          <a:off x="251520" y="908720"/>
          <a:ext cx="8496944" cy="5328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766597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404664"/>
            <a:ext cx="8748464" cy="5904656"/>
          </a:xfrm>
        </p:spPr>
        <p:txBody>
          <a:bodyPr>
            <a:normAutofit/>
          </a:bodyPr>
          <a:lstStyle/>
          <a:p>
            <a:r>
              <a:rPr lang="ru-RU" dirty="0" smtClean="0"/>
              <a:t>1. Темп роста актива баланса = 1,1</a:t>
            </a:r>
          </a:p>
          <a:p>
            <a:r>
              <a:rPr lang="ru-RU" dirty="0" smtClean="0"/>
              <a:t>2. Темп роста выручки = 1,12</a:t>
            </a:r>
          </a:p>
          <a:p>
            <a:r>
              <a:rPr lang="ru-RU" dirty="0" smtClean="0"/>
              <a:t>3. Темп роста валовой прибыли = 1,16</a:t>
            </a:r>
          </a:p>
          <a:p>
            <a:r>
              <a:rPr lang="ru-RU" dirty="0" smtClean="0"/>
              <a:t>4. Темпа роста прибыли от продаж = </a:t>
            </a:r>
            <a:r>
              <a:rPr lang="ru-RU" b="1" dirty="0" smtClean="0">
                <a:solidFill>
                  <a:srgbClr val="FF0000"/>
                </a:solidFill>
              </a:rPr>
              <a:t>0,29</a:t>
            </a:r>
          </a:p>
          <a:p>
            <a:r>
              <a:rPr lang="ru-RU" dirty="0" smtClean="0"/>
              <a:t>       Невыполнение неравенства указывает на отсутствии экономии в сфере коммерческих расходов</a:t>
            </a:r>
          </a:p>
          <a:p>
            <a:r>
              <a:rPr lang="ru-RU" dirty="0" smtClean="0"/>
              <a:t>5. Темп роста прибыли до налогообложения = </a:t>
            </a:r>
            <a:r>
              <a:rPr lang="ru-RU" b="1" dirty="0" smtClean="0">
                <a:solidFill>
                  <a:srgbClr val="FF0000"/>
                </a:solidFill>
              </a:rPr>
              <a:t>0,28</a:t>
            </a:r>
          </a:p>
          <a:p>
            <a:r>
              <a:rPr lang="ru-RU" dirty="0" smtClean="0"/>
              <a:t>        Невыполнение неравенства на резкий рост процентов к уплате (в 1,46 раза по сравнению с предыдущим периодом)</a:t>
            </a:r>
          </a:p>
          <a:p>
            <a:r>
              <a:rPr lang="ru-RU" dirty="0" smtClean="0"/>
              <a:t>6. Темп роста чистой прибыли = 0,26</a:t>
            </a:r>
          </a:p>
          <a:p>
            <a:r>
              <a:rPr lang="ru-RU" dirty="0" smtClean="0"/>
              <a:t>        Схемы налоговой оптимизации организацией не применяются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507</TotalTime>
  <Words>1798</Words>
  <Application>Microsoft Office PowerPoint</Application>
  <PresentationFormat>Экран (4:3)</PresentationFormat>
  <Paragraphs>252</Paragraphs>
  <Slides>45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45</vt:i4>
      </vt:variant>
    </vt:vector>
  </HeadingPairs>
  <TitlesOfParts>
    <vt:vector size="46" baseType="lpstr">
      <vt:lpstr>Начальная</vt:lpstr>
      <vt:lpstr>Финансовый менеджмент в образовании</vt:lpstr>
      <vt:lpstr> Структурно-логическая схема анализа финансово-хозяйственной деятельности организации </vt:lpstr>
      <vt:lpstr>Слайд 3</vt:lpstr>
      <vt:lpstr>Экспресс-анализ финансового состояния организации</vt:lpstr>
      <vt:lpstr>  2. Оценка взаимосвязей между разделами баланса </vt:lpstr>
      <vt:lpstr>Слайд 6</vt:lpstr>
      <vt:lpstr>Слайд 7</vt:lpstr>
      <vt:lpstr>3. Оценка пропорций роста показателей</vt:lpstr>
      <vt:lpstr>Слайд 9</vt:lpstr>
      <vt:lpstr>4. Оценка изменения отдельных статей бухгалтерского баланса</vt:lpstr>
      <vt:lpstr>Слайд 11</vt:lpstr>
      <vt:lpstr>Слайд 12</vt:lpstr>
      <vt:lpstr>4. Оценка изменения отдельных статей бухгалтерского баланса (продолжение)</vt:lpstr>
      <vt:lpstr>5. Выявление «больных» статей бухгалтерского баланса</vt:lpstr>
      <vt:lpstr>II. Анализ оборачиваемости имущества и его элементов</vt:lpstr>
      <vt:lpstr>Слайд 16</vt:lpstr>
      <vt:lpstr>Показатели оборачиваемости</vt:lpstr>
      <vt:lpstr>Слайд 18</vt:lpstr>
      <vt:lpstr>Показатели оборачиваемости (продолжение)</vt:lpstr>
      <vt:lpstr>Слайд 20</vt:lpstr>
      <vt:lpstr>Слайд 21</vt:lpstr>
      <vt:lpstr>Анализ финансовой устойчивости и платежеспособности организации</vt:lpstr>
      <vt:lpstr>Сравнительная характеристика собственного и заемного капитала</vt:lpstr>
      <vt:lpstr>Коэффициенты финансовой устойчивости</vt:lpstr>
      <vt:lpstr>Слайд 25</vt:lpstr>
      <vt:lpstr>Коэффициенты финансовой устойчивости</vt:lpstr>
      <vt:lpstr>Слайд 27</vt:lpstr>
      <vt:lpstr>Коэффициенты финансовой устойчивости</vt:lpstr>
      <vt:lpstr>Слайд 29</vt:lpstr>
      <vt:lpstr>Коэффициенты финансовой устойчивости</vt:lpstr>
      <vt:lpstr>Слайд 31</vt:lpstr>
      <vt:lpstr>Анализ платежеспособности</vt:lpstr>
      <vt:lpstr>Показатели платежеспособности</vt:lpstr>
      <vt:lpstr>Слайд 34</vt:lpstr>
      <vt:lpstr>Показатели платежеспособности</vt:lpstr>
      <vt:lpstr>Слайд 36</vt:lpstr>
      <vt:lpstr>Показатели платежеспособности</vt:lpstr>
      <vt:lpstr>Слайд 38</vt:lpstr>
      <vt:lpstr>Анализ относительных результатов деятельности организации</vt:lpstr>
      <vt:lpstr>Показатели рентабельности</vt:lpstr>
      <vt:lpstr>Слайд 41</vt:lpstr>
      <vt:lpstr>Показатели рентабельности</vt:lpstr>
      <vt:lpstr>Слайд 43</vt:lpstr>
      <vt:lpstr>Показатели рентабельности</vt:lpstr>
      <vt:lpstr>Слайд 45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ФИНАНСОВЫЙ МЕНЕДЖМЕНТ В ОБРАЗОВАНИИ</dc:title>
  <dc:creator>Анна Анатольевна Кладова</dc:creator>
  <cp:lastModifiedBy>Miha</cp:lastModifiedBy>
  <cp:revision>268</cp:revision>
  <dcterms:created xsi:type="dcterms:W3CDTF">2015-02-03T06:05:44Z</dcterms:created>
  <dcterms:modified xsi:type="dcterms:W3CDTF">2015-02-05T21:22:42Z</dcterms:modified>
</cp:coreProperties>
</file>