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67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9" r:id="rId40"/>
    <p:sldId id="300" r:id="rId41"/>
    <p:sldId id="294" r:id="rId42"/>
    <p:sldId id="295" r:id="rId43"/>
    <p:sldId id="296" r:id="rId44"/>
    <p:sldId id="297" r:id="rId45"/>
    <p:sldId id="298" r:id="rId46"/>
    <p:sldId id="301" r:id="rId47"/>
    <p:sldId id="302" r:id="rId48"/>
    <p:sldId id="303" r:id="rId49"/>
    <p:sldId id="304" r:id="rId50"/>
    <p:sldId id="305" r:id="rId51"/>
    <p:sldId id="307" r:id="rId52"/>
    <p:sldId id="306" r:id="rId53"/>
    <p:sldId id="310" r:id="rId54"/>
    <p:sldId id="308" r:id="rId55"/>
    <p:sldId id="309" r:id="rId56"/>
    <p:sldId id="312" r:id="rId57"/>
    <p:sldId id="311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7DA9E4E-5072-435B-808A-01300A5A8C4E}" type="datetimeFigureOut">
              <a:rPr lang="ru-RU" smtClean="0"/>
              <a:t>21.04.2015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F324D69-93F0-4E02-BFBE-17B2672BAF16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A9E4E-5072-435B-808A-01300A5A8C4E}" type="datetimeFigureOut">
              <a:rPr lang="ru-RU" smtClean="0"/>
              <a:t>21.04.2015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4D69-93F0-4E02-BFBE-17B2672BAF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A9E4E-5072-435B-808A-01300A5A8C4E}" type="datetimeFigureOut">
              <a:rPr lang="ru-RU" smtClean="0"/>
              <a:t>21.04.2015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4D69-93F0-4E02-BFBE-17B2672BAF1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A9E4E-5072-435B-808A-01300A5A8C4E}" type="datetimeFigureOut">
              <a:rPr lang="ru-RU" smtClean="0"/>
              <a:t>21.04.2015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4D69-93F0-4E02-BFBE-17B2672BAF1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7DA9E4E-5072-435B-808A-01300A5A8C4E}" type="datetimeFigureOut">
              <a:rPr lang="ru-RU" smtClean="0"/>
              <a:t>21.04.2015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F324D69-93F0-4E02-BFBE-17B2672BAF1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A9E4E-5072-435B-808A-01300A5A8C4E}" type="datetimeFigureOut">
              <a:rPr lang="ru-RU" smtClean="0"/>
              <a:t>21.04.2015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4D69-93F0-4E02-BFBE-17B2672BAF1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A9E4E-5072-435B-808A-01300A5A8C4E}" type="datetimeFigureOut">
              <a:rPr lang="ru-RU" smtClean="0"/>
              <a:t>21.04.2015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4D69-93F0-4E02-BFBE-17B2672BAF1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A9E4E-5072-435B-808A-01300A5A8C4E}" type="datetimeFigureOut">
              <a:rPr lang="ru-RU" smtClean="0"/>
              <a:t>21.04.2015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4D69-93F0-4E02-BFBE-17B2672BAF16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A9E4E-5072-435B-808A-01300A5A8C4E}" type="datetimeFigureOut">
              <a:rPr lang="ru-RU" smtClean="0"/>
              <a:t>21.04.2015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4D69-93F0-4E02-BFBE-17B2672BAF16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A9E4E-5072-435B-808A-01300A5A8C4E}" type="datetimeFigureOut">
              <a:rPr lang="ru-RU" smtClean="0"/>
              <a:t>21.04.2015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4D69-93F0-4E02-BFBE-17B2672BAF1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A9E4E-5072-435B-808A-01300A5A8C4E}" type="datetimeFigureOut">
              <a:rPr lang="ru-RU" smtClean="0"/>
              <a:t>21.04.2015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4D69-93F0-4E02-BFBE-17B2672BAF1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7DA9E4E-5072-435B-808A-01300A5A8C4E}" type="datetimeFigureOut">
              <a:rPr lang="ru-RU" smtClean="0"/>
              <a:t>21.04.2015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F324D69-93F0-4E02-BFBE-17B2672BAF16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9200" y="3500438"/>
            <a:ext cx="7139014" cy="1376362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/>
              <a:t>Финансовая система и бюджет РФ</a:t>
            </a:r>
            <a:endParaRPr lang="ru-RU" sz="4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Тема 3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871543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>Предпосылки внедрения категории </a:t>
            </a:r>
            <a:br>
              <a:rPr lang="ru-RU" sz="2800" b="1" dirty="0" smtClean="0"/>
            </a:br>
            <a:r>
              <a:rPr lang="ru-RU" sz="2800" b="1" dirty="0" smtClean="0"/>
              <a:t>«бюджетный федерализм» в российскую практику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219200"/>
            <a:ext cx="8858312" cy="5138758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/>
              <a:t>Понятие </a:t>
            </a:r>
            <a:r>
              <a:rPr lang="ru-RU" sz="2800" u="sng" dirty="0" smtClean="0"/>
              <a:t>«бюджетный федерализм» (или «бюджетно-налоговый федерализм»)</a:t>
            </a:r>
            <a:r>
              <a:rPr lang="ru-RU" sz="2800" dirty="0" smtClean="0"/>
              <a:t> получило распространение среди российских специалистов благодаря </a:t>
            </a:r>
            <a:r>
              <a:rPr lang="ru-RU" sz="2800" b="1" dirty="0" smtClean="0"/>
              <a:t>исследованию, проведенному и опубликованному миссией Всемирного банка в 1994 г.(«Россия и вызовы бюджетного федерализма»</a:t>
            </a:r>
            <a:r>
              <a:rPr lang="en-US" sz="2800" b="1" dirty="0" smtClean="0"/>
              <a:t>)</a:t>
            </a:r>
            <a:endParaRPr lang="ru-RU" sz="2800" b="1" dirty="0" smtClean="0"/>
          </a:p>
          <a:p>
            <a:r>
              <a:rPr lang="ru-RU" sz="2800" dirty="0" smtClean="0"/>
              <a:t>Это исследование, основанное на </a:t>
            </a:r>
            <a:r>
              <a:rPr lang="ru-RU" sz="2800" u="sng" dirty="0" smtClean="0"/>
              <a:t>богатом международном фактическом материале </a:t>
            </a:r>
            <a:r>
              <a:rPr lang="ru-RU" sz="2800" dirty="0" smtClean="0"/>
              <a:t>и учитывающее реальную ситуацию в российских регионах того периода, во многом определило </a:t>
            </a:r>
            <a:r>
              <a:rPr lang="ru-RU" sz="2800" b="1" dirty="0" smtClean="0"/>
              <a:t>контуры современной модели российских межбюджетных отношений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52400"/>
            <a:ext cx="8786874" cy="9906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Значение категории «бюджетный федерализм» в современной российской бюджетной деятельности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19200"/>
            <a:ext cx="8715436" cy="51387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/>
              <a:t>Прогноз социально-экономического развития РФ на период до 2030 года </a:t>
            </a:r>
            <a:r>
              <a:rPr lang="ru-RU" sz="2800" dirty="0" smtClean="0"/>
              <a:t>в качестве </a:t>
            </a:r>
            <a:r>
              <a:rPr lang="ru-RU" sz="2800" b="1" dirty="0" smtClean="0"/>
              <a:t>принципиальных институциональных преобразований </a:t>
            </a:r>
            <a:r>
              <a:rPr lang="ru-RU" sz="2800" dirty="0" smtClean="0"/>
              <a:t>в российской экономике, призванных </a:t>
            </a:r>
            <a:r>
              <a:rPr lang="ru-RU" sz="2800" b="1" dirty="0" smtClean="0"/>
              <a:t>повысить ее конкурентоспособность</a:t>
            </a:r>
            <a:r>
              <a:rPr lang="ru-RU" sz="2800" dirty="0" smtClean="0"/>
              <a:t>, называет :</a:t>
            </a:r>
          </a:p>
          <a:p>
            <a:r>
              <a:rPr lang="ru-RU" sz="2800" dirty="0" smtClean="0"/>
              <a:t>формирование </a:t>
            </a:r>
            <a:r>
              <a:rPr lang="ru-RU" sz="2800" u="sng" dirty="0" smtClean="0"/>
              <a:t>сбалансированной модели бюджетного федерализма</a:t>
            </a:r>
            <a:r>
              <a:rPr lang="ru-RU" sz="2800" dirty="0" smtClean="0"/>
              <a:t>, </a:t>
            </a:r>
          </a:p>
          <a:p>
            <a:r>
              <a:rPr lang="ru-RU" sz="2800" u="sng" dirty="0" smtClean="0"/>
              <a:t>снижение</a:t>
            </a:r>
            <a:r>
              <a:rPr lang="ru-RU" sz="2800" dirty="0" smtClean="0"/>
              <a:t> числа </a:t>
            </a:r>
            <a:r>
              <a:rPr lang="ru-RU" sz="2800" u="sng" dirty="0" smtClean="0"/>
              <a:t>дотационных регионов</a:t>
            </a:r>
            <a:r>
              <a:rPr lang="ru-RU" sz="2800" dirty="0" smtClean="0"/>
              <a:t>, </a:t>
            </a:r>
          </a:p>
          <a:p>
            <a:r>
              <a:rPr lang="ru-RU" sz="2800" u="sng" dirty="0" smtClean="0"/>
              <a:t>повышение собственной налоговой обеспеченности </a:t>
            </a:r>
            <a:r>
              <a:rPr lang="ru-RU" sz="2800" dirty="0" smtClean="0"/>
              <a:t>региональных и муниципальных бюджетов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Категория «бюджетный федерализм» и смежные с ней категории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219200"/>
            <a:ext cx="8786874" cy="50673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200" dirty="0" smtClean="0"/>
              <a:t>Категория «бюджетный федерализм» зачастую употребляется в совокупности с </a:t>
            </a:r>
            <a:r>
              <a:rPr lang="ru-RU" sz="3200" u="sng" dirty="0" smtClean="0"/>
              <a:t>близкими ей категориями</a:t>
            </a:r>
            <a:r>
              <a:rPr lang="ru-RU" sz="3200" dirty="0" smtClean="0"/>
              <a:t>, которые, однако, </a:t>
            </a:r>
            <a:r>
              <a:rPr lang="ru-RU" sz="3200" u="sng" dirty="0" smtClean="0"/>
              <a:t>отличаются от нее по содержанию</a:t>
            </a:r>
            <a:r>
              <a:rPr lang="ru-RU" sz="3200" dirty="0" smtClean="0"/>
              <a:t>, в том числе:</a:t>
            </a:r>
          </a:p>
          <a:p>
            <a:r>
              <a:rPr lang="ru-RU" sz="3200" b="1" dirty="0" smtClean="0"/>
              <a:t>бюджетное регулирование</a:t>
            </a:r>
          </a:p>
          <a:p>
            <a:r>
              <a:rPr lang="ru-RU" sz="3200" b="1" dirty="0" smtClean="0"/>
              <a:t>вертикальная сбалансированность бюджетной системы</a:t>
            </a:r>
          </a:p>
          <a:p>
            <a:r>
              <a:rPr lang="ru-RU" sz="3200" b="1" dirty="0" smtClean="0"/>
              <a:t> горизонтальная сбалансированность бюджетной системы</a:t>
            </a:r>
          </a:p>
          <a:p>
            <a:r>
              <a:rPr lang="ru-RU" sz="3200" b="1" dirty="0" smtClean="0"/>
              <a:t>межбюджетные отношения</a:t>
            </a: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Бюджетное регулирование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219200"/>
            <a:ext cx="8858312" cy="506732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Комплекс </a:t>
            </a:r>
            <a:r>
              <a:rPr lang="ru-RU" sz="3200" b="1" dirty="0" smtClean="0"/>
              <a:t>механизмов управления </a:t>
            </a:r>
            <a:r>
              <a:rPr lang="ru-RU" sz="3200" dirty="0" smtClean="0"/>
              <a:t>(регулирования) </a:t>
            </a:r>
            <a:r>
              <a:rPr lang="ru-RU" sz="3200" b="1" dirty="0" smtClean="0"/>
              <a:t>бюджетной системы </a:t>
            </a:r>
            <a:r>
              <a:rPr lang="ru-RU" sz="3200" dirty="0" smtClean="0"/>
              <a:t>в </a:t>
            </a:r>
            <a:r>
              <a:rPr lang="ru-RU" sz="3200" b="1" u="sng" dirty="0" smtClean="0"/>
              <a:t>целях</a:t>
            </a:r>
            <a:r>
              <a:rPr lang="ru-RU" sz="3200" dirty="0" smtClean="0"/>
              <a:t> обеспечения её </a:t>
            </a:r>
            <a:r>
              <a:rPr lang="ru-RU" sz="3200" b="1" dirty="0" smtClean="0"/>
              <a:t>сбалансированности</a:t>
            </a:r>
          </a:p>
          <a:p>
            <a:pPr>
              <a:buNone/>
            </a:pPr>
            <a:endParaRPr lang="ru-RU" sz="3200" b="1" dirty="0" smtClean="0"/>
          </a:p>
          <a:p>
            <a:r>
              <a:rPr lang="ru-RU" sz="3200" dirty="0" smtClean="0"/>
              <a:t>Главные </a:t>
            </a:r>
            <a:r>
              <a:rPr lang="ru-RU" sz="3200" b="1" u="sng" dirty="0" smtClean="0"/>
              <a:t>формы бюджетного регулирования</a:t>
            </a:r>
            <a:r>
              <a:rPr lang="ru-RU" sz="3200" dirty="0" smtClean="0"/>
              <a:t>:</a:t>
            </a:r>
          </a:p>
          <a:p>
            <a:pPr>
              <a:buNone/>
            </a:pPr>
            <a:r>
              <a:rPr lang="ru-RU" sz="3200" dirty="0" smtClean="0"/>
              <a:t>- достижение </a:t>
            </a:r>
            <a:r>
              <a:rPr lang="ru-RU" sz="3200" u="sng" dirty="0" smtClean="0"/>
              <a:t>вертикальной сбалансированности </a:t>
            </a:r>
            <a:r>
              <a:rPr lang="ru-RU" sz="3200" dirty="0" smtClean="0"/>
              <a:t>бюджетной системы</a:t>
            </a:r>
          </a:p>
          <a:p>
            <a:pPr>
              <a:buNone/>
            </a:pPr>
            <a:r>
              <a:rPr lang="ru-RU" sz="3200" dirty="0" smtClean="0"/>
              <a:t>- достижение </a:t>
            </a:r>
            <a:r>
              <a:rPr lang="ru-RU" sz="3200" u="sng" dirty="0" smtClean="0"/>
              <a:t>горизонтальной сбалансированности </a:t>
            </a:r>
            <a:r>
              <a:rPr lang="ru-RU" sz="3200" dirty="0" smtClean="0"/>
              <a:t>бюджетной системы</a:t>
            </a:r>
            <a:endParaRPr lang="ru-RU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Достижение вертикальной сбалансированности бюджетной системы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19200"/>
            <a:ext cx="8715436" cy="513875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Процесс </a:t>
            </a:r>
            <a:r>
              <a:rPr lang="ru-RU" b="1" u="sng" dirty="0" smtClean="0"/>
              <a:t>устранения несоответствия </a:t>
            </a:r>
            <a:r>
              <a:rPr lang="ru-RU" dirty="0" smtClean="0"/>
              <a:t>между </a:t>
            </a:r>
            <a:r>
              <a:rPr lang="ru-RU" b="1" dirty="0" smtClean="0"/>
              <a:t>объемом обязательств </a:t>
            </a:r>
            <a:r>
              <a:rPr lang="ru-RU" dirty="0" smtClean="0"/>
              <a:t>каждого уровня власти </a:t>
            </a:r>
            <a:r>
              <a:rPr lang="ru-RU" b="1" dirty="0" smtClean="0"/>
              <a:t>по расходам</a:t>
            </a:r>
            <a:r>
              <a:rPr lang="ru-RU" dirty="0" smtClean="0"/>
              <a:t> с </a:t>
            </a:r>
            <a:r>
              <a:rPr lang="ru-RU" b="1" dirty="0" smtClean="0"/>
              <a:t>доходным потенциалом </a:t>
            </a:r>
            <a:r>
              <a:rPr lang="ru-RU" dirty="0" smtClean="0"/>
              <a:t>бюджетов всех уровней </a:t>
            </a:r>
            <a:r>
              <a:rPr lang="ru-RU" b="1" dirty="0" smtClean="0">
                <a:solidFill>
                  <a:srgbClr val="FF0000"/>
                </a:solidFill>
              </a:rPr>
              <a:t>по вертикали</a:t>
            </a:r>
            <a:r>
              <a:rPr lang="ru-RU" b="1" dirty="0" smtClean="0"/>
              <a:t> </a:t>
            </a:r>
            <a:r>
              <a:rPr lang="ru-RU" dirty="0" smtClean="0"/>
              <a:t>(федеральный – региональный– местный)</a:t>
            </a:r>
            <a:endParaRPr lang="ru-RU" b="1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Если </a:t>
            </a:r>
            <a:r>
              <a:rPr lang="ru-RU" u="sng" dirty="0" smtClean="0"/>
              <a:t>потенциальные возможности по обеспечению доходной части </a:t>
            </a:r>
            <a:r>
              <a:rPr lang="ru-RU" dirty="0" smtClean="0"/>
              <a:t>на </a:t>
            </a:r>
            <a:r>
              <a:rPr lang="ru-RU" b="1" u="sng" dirty="0" smtClean="0"/>
              <a:t>нижестоящем</a:t>
            </a:r>
            <a:r>
              <a:rPr lang="ru-RU" b="1" dirty="0" smtClean="0"/>
              <a:t> </a:t>
            </a:r>
            <a:r>
              <a:rPr lang="ru-RU" dirty="0" smtClean="0"/>
              <a:t>уровне </a:t>
            </a:r>
            <a:r>
              <a:rPr lang="ru-RU" b="1" dirty="0" smtClean="0"/>
              <a:t>недостаточны </a:t>
            </a:r>
            <a:r>
              <a:rPr lang="ru-RU" dirty="0" smtClean="0"/>
              <a:t>для выполнения возложенных на него функций, </a:t>
            </a:r>
            <a:r>
              <a:rPr lang="ru-RU" b="1" u="sng" dirty="0" smtClean="0"/>
              <a:t>вышестоящий</a:t>
            </a:r>
            <a:r>
              <a:rPr lang="ru-RU" dirty="0" smtClean="0"/>
              <a:t> уровень власти теоретически </a:t>
            </a:r>
            <a:r>
              <a:rPr lang="ru-RU" b="1" dirty="0" smtClean="0"/>
              <a:t>обязан предоставить </a:t>
            </a:r>
            <a:r>
              <a:rPr lang="ru-RU" dirty="0" smtClean="0"/>
              <a:t>этому органу власти </a:t>
            </a:r>
            <a:r>
              <a:rPr lang="ru-RU" u="sng" dirty="0" smtClean="0"/>
              <a:t>недостающие бюджетные ресурсы </a:t>
            </a:r>
          </a:p>
          <a:p>
            <a:r>
              <a:rPr lang="ru-RU" b="1" dirty="0" smtClean="0"/>
              <a:t>Цель вертикальной сбалансированности </a:t>
            </a:r>
            <a:r>
              <a:rPr lang="ru-RU" dirty="0" smtClean="0"/>
              <a:t>бюджетной системы - </a:t>
            </a:r>
            <a:r>
              <a:rPr lang="ru-RU" u="sng" dirty="0" smtClean="0"/>
              <a:t>обеспечение финансовой базы для реализации расходных полномочий различных уровней власти</a:t>
            </a:r>
            <a:endParaRPr lang="ru-RU" u="sng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Достижение горизонтальной сбалансированности бюджетной системы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19200"/>
            <a:ext cx="8715436" cy="5138758"/>
          </a:xfrm>
        </p:spPr>
        <p:txBody>
          <a:bodyPr>
            <a:normAutofit/>
          </a:bodyPr>
          <a:lstStyle/>
          <a:p>
            <a:r>
              <a:rPr lang="ru-RU" dirty="0" smtClean="0"/>
              <a:t>Процесс </a:t>
            </a:r>
            <a:r>
              <a:rPr lang="ru-RU" b="1" u="sng" dirty="0" smtClean="0"/>
              <a:t>устранения несоответствия </a:t>
            </a:r>
            <a:r>
              <a:rPr lang="ru-RU" dirty="0" smtClean="0"/>
              <a:t>в бюджетной обеспеченности между </a:t>
            </a:r>
            <a:r>
              <a:rPr lang="ru-RU" b="1" dirty="0" smtClean="0"/>
              <a:t>бюджетами одного уровня </a:t>
            </a:r>
            <a:r>
              <a:rPr lang="ru-RU" dirty="0" smtClean="0"/>
              <a:t>(по горизонтали), вызванного объективными причинами</a:t>
            </a:r>
            <a:endParaRPr lang="en-US" dirty="0" smtClean="0"/>
          </a:p>
          <a:p>
            <a:r>
              <a:rPr lang="ru-RU" b="1" dirty="0" smtClean="0"/>
              <a:t>Цель</a:t>
            </a:r>
            <a:r>
              <a:rPr lang="ru-RU" dirty="0" smtClean="0"/>
              <a:t> - </a:t>
            </a:r>
            <a:r>
              <a:rPr lang="ru-RU" u="sng" dirty="0" smtClean="0"/>
              <a:t>обеспечение </a:t>
            </a:r>
            <a:r>
              <a:rPr lang="ru-RU" b="1" dirty="0" smtClean="0"/>
              <a:t>стандартного, сопоставимого уровня потребления общественных услуг населением</a:t>
            </a:r>
            <a:r>
              <a:rPr lang="ru-RU" dirty="0" smtClean="0"/>
              <a:t>, независимо от </a:t>
            </a:r>
          </a:p>
          <a:p>
            <a:pPr>
              <a:buFontTx/>
              <a:buChar char="-"/>
            </a:pPr>
            <a:r>
              <a:rPr lang="ru-RU" u="sng" dirty="0" smtClean="0"/>
              <a:t>отличий в доходной обеспеченности</a:t>
            </a:r>
            <a:r>
              <a:rPr lang="ru-RU" dirty="0" smtClean="0"/>
              <a:t> территории проживания, </a:t>
            </a:r>
          </a:p>
          <a:p>
            <a:pPr>
              <a:buFontTx/>
              <a:buChar char="-"/>
            </a:pPr>
            <a:r>
              <a:rPr lang="ru-RU" dirty="0" smtClean="0"/>
              <a:t>а также от её </a:t>
            </a:r>
            <a:r>
              <a:rPr lang="ru-RU" u="sng" dirty="0" smtClean="0"/>
              <a:t>особых</a:t>
            </a:r>
            <a:r>
              <a:rPr lang="ru-RU" dirty="0" smtClean="0"/>
              <a:t> инфраструктурных, климатических и других </a:t>
            </a:r>
            <a:r>
              <a:rPr lang="ru-RU" u="sng" dirty="0" smtClean="0"/>
              <a:t>объективных факторов </a:t>
            </a:r>
            <a:endParaRPr lang="ru-RU" u="sng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Межбюджетные отношения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19200"/>
            <a:ext cx="8715436" cy="5281634"/>
          </a:xfrm>
        </p:spPr>
        <p:txBody>
          <a:bodyPr>
            <a:normAutofit fontScale="92500"/>
          </a:bodyPr>
          <a:lstStyle/>
          <a:p>
            <a:r>
              <a:rPr lang="ru-RU" u="sng" dirty="0" smtClean="0"/>
              <a:t>Объективно обусловленная </a:t>
            </a:r>
            <a:r>
              <a:rPr lang="ru-RU" b="1" dirty="0" smtClean="0"/>
              <a:t>система отношений по оказанию помощи региональным и местным бюджетам</a:t>
            </a:r>
          </a:p>
          <a:p>
            <a:r>
              <a:rPr lang="ru-RU" dirty="0" smtClean="0"/>
              <a:t>Межбюджетные отношения </a:t>
            </a:r>
            <a:r>
              <a:rPr lang="ru-RU" u="sng" dirty="0" smtClean="0"/>
              <a:t>не могут отождествляться </a:t>
            </a:r>
            <a:r>
              <a:rPr lang="ru-RU" dirty="0" smtClean="0"/>
              <a:t>со всей </a:t>
            </a:r>
            <a:r>
              <a:rPr lang="ru-RU" u="sng" dirty="0" smtClean="0"/>
              <a:t>совокупностью отношений бюджетного федерализма</a:t>
            </a:r>
          </a:p>
          <a:p>
            <a:r>
              <a:rPr lang="ru-RU" b="1" dirty="0" smtClean="0"/>
              <a:t>Бюджетный федерализм </a:t>
            </a:r>
            <a:r>
              <a:rPr lang="ru-RU" dirty="0" smtClean="0"/>
              <a:t>существенно </a:t>
            </a:r>
            <a:r>
              <a:rPr lang="ru-RU" b="1" dirty="0" smtClean="0"/>
              <a:t>шире</a:t>
            </a:r>
            <a:r>
              <a:rPr lang="ru-RU" dirty="0" smtClean="0"/>
              <a:t>: он представляет собой </a:t>
            </a:r>
            <a:r>
              <a:rPr lang="ru-RU" u="sng" dirty="0" smtClean="0"/>
              <a:t>систему бюджетно-налоговых отношений</a:t>
            </a:r>
            <a:r>
              <a:rPr lang="ru-RU" dirty="0" smtClean="0"/>
              <a:t>, которая предполагает </a:t>
            </a:r>
            <a:r>
              <a:rPr lang="ru-RU" u="sng" dirty="0" smtClean="0"/>
              <a:t>реальное участие всех звеньев бюджетной системы в едином бюджетном процессе</a:t>
            </a:r>
            <a:r>
              <a:rPr lang="ru-RU" dirty="0" smtClean="0"/>
              <a:t>, в равной степени ориентированном </a:t>
            </a:r>
            <a:r>
              <a:rPr lang="ru-RU" u="sng" dirty="0" smtClean="0"/>
              <a:t>на учет интересов всех его участников</a:t>
            </a:r>
          </a:p>
          <a:p>
            <a:r>
              <a:rPr lang="ru-RU" b="1" dirty="0" smtClean="0"/>
              <a:t>Межбюджетные отношения </a:t>
            </a:r>
            <a:r>
              <a:rPr lang="ru-RU" dirty="0" smtClean="0"/>
              <a:t>– это:</a:t>
            </a:r>
          </a:p>
          <a:p>
            <a:pPr>
              <a:buFontTx/>
              <a:buChar char="-"/>
            </a:pPr>
            <a:r>
              <a:rPr lang="ru-RU" dirty="0" smtClean="0"/>
              <a:t>неотъемлемая </a:t>
            </a:r>
            <a:r>
              <a:rPr lang="ru-RU" u="sng" dirty="0" smtClean="0"/>
              <a:t>составная часть </a:t>
            </a:r>
            <a:r>
              <a:rPr lang="ru-RU" dirty="0" smtClean="0"/>
              <a:t>в структуре отношений бюджетного федерализма,</a:t>
            </a:r>
          </a:p>
          <a:p>
            <a:pPr>
              <a:buFontTx/>
              <a:buChar char="-"/>
            </a:pPr>
            <a:r>
              <a:rPr lang="ru-RU" dirty="0" smtClean="0"/>
              <a:t>обособленный, вполне </a:t>
            </a:r>
            <a:r>
              <a:rPr lang="ru-RU" u="sng" dirty="0" smtClean="0"/>
              <a:t>конкретный вид отношений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52400"/>
            <a:ext cx="8786874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3.2. Классификация моделей бюджетного федерализма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19200"/>
            <a:ext cx="8715436" cy="513875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Мировой опыт демонстрирует </a:t>
            </a:r>
            <a:r>
              <a:rPr lang="ru-RU" sz="2800" b="1" dirty="0" smtClean="0"/>
              <a:t>отсутствие идеальной модели бюджетного федерализма</a:t>
            </a:r>
          </a:p>
          <a:p>
            <a:r>
              <a:rPr lang="ru-RU" sz="2800" dirty="0" smtClean="0"/>
              <a:t>Причина - сильнейшее </a:t>
            </a:r>
            <a:r>
              <a:rPr lang="ru-RU" sz="2800" u="sng" dirty="0" smtClean="0"/>
              <a:t>влияние политики и исторических традиций на бюджетно-налоговое устройство</a:t>
            </a:r>
            <a:r>
              <a:rPr lang="ru-RU" sz="2800" dirty="0" smtClean="0"/>
              <a:t> разных стран</a:t>
            </a:r>
          </a:p>
          <a:p>
            <a:r>
              <a:rPr lang="ru-RU" sz="2800" dirty="0" smtClean="0"/>
              <a:t>В настоящее время различается несколько </a:t>
            </a:r>
            <a:r>
              <a:rPr lang="ru-RU" sz="2800" u="sng" dirty="0" smtClean="0"/>
              <a:t>моделей бюджетного федерализма</a:t>
            </a:r>
            <a:r>
              <a:rPr lang="ru-RU" sz="2800" dirty="0" smtClean="0"/>
              <a:t>: </a:t>
            </a:r>
          </a:p>
          <a:p>
            <a:pPr>
              <a:buFontTx/>
              <a:buChar char="-"/>
            </a:pPr>
            <a:r>
              <a:rPr lang="ru-RU" sz="2800" b="1" dirty="0" smtClean="0"/>
              <a:t>модель фискального федерализма</a:t>
            </a:r>
          </a:p>
          <a:p>
            <a:pPr>
              <a:buFontTx/>
              <a:buChar char="-"/>
            </a:pPr>
            <a:r>
              <a:rPr lang="ru-RU" sz="2800" b="1" dirty="0" smtClean="0"/>
              <a:t>модель бюджетно-налогового федерализма</a:t>
            </a:r>
          </a:p>
          <a:p>
            <a:pPr>
              <a:buFontTx/>
              <a:buChar char="-"/>
            </a:pPr>
            <a:r>
              <a:rPr lang="ru-RU" sz="2800" b="1" dirty="0" smtClean="0"/>
              <a:t>модель конкурентного федерализма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Модель фискального федерализма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19200"/>
            <a:ext cx="8786874" cy="5067320"/>
          </a:xfrm>
        </p:spPr>
        <p:txBody>
          <a:bodyPr>
            <a:normAutofit lnSpcReduction="10000"/>
          </a:bodyPr>
          <a:lstStyle/>
          <a:p>
            <a:r>
              <a:rPr lang="ru-RU" u="sng" dirty="0" smtClean="0"/>
              <a:t>Наиболее распространенная </a:t>
            </a:r>
            <a:r>
              <a:rPr lang="ru-RU" dirty="0" smtClean="0"/>
              <a:t>в мировой практике (особенно в </a:t>
            </a:r>
            <a:r>
              <a:rPr lang="ru-RU" u="sng" dirty="0" smtClean="0"/>
              <a:t>европейской</a:t>
            </a:r>
            <a:r>
              <a:rPr lang="ru-RU" dirty="0" smtClean="0"/>
              <a:t>) модель</a:t>
            </a:r>
          </a:p>
          <a:p>
            <a:r>
              <a:rPr lang="ru-RU" dirty="0" smtClean="0"/>
              <a:t>Считается, что данная модель присуща и России</a:t>
            </a:r>
          </a:p>
          <a:p>
            <a:r>
              <a:rPr lang="ru-RU" dirty="0" smtClean="0"/>
              <a:t>Напрямую </a:t>
            </a:r>
            <a:r>
              <a:rPr lang="ru-RU" b="1" dirty="0" smtClean="0"/>
              <a:t>зависит</a:t>
            </a:r>
            <a:r>
              <a:rPr lang="ru-RU" dirty="0" smtClean="0"/>
              <a:t> от</a:t>
            </a:r>
          </a:p>
          <a:p>
            <a:pPr>
              <a:buFontTx/>
              <a:buChar char="-"/>
            </a:pPr>
            <a:r>
              <a:rPr lang="ru-RU" u="sng" dirty="0" smtClean="0"/>
              <a:t>типа налоговой системы </a:t>
            </a:r>
            <a:r>
              <a:rPr lang="ru-RU" dirty="0" smtClean="0"/>
              <a:t>страны,</a:t>
            </a:r>
          </a:p>
          <a:p>
            <a:pPr>
              <a:buFontTx/>
              <a:buChar char="-"/>
            </a:pPr>
            <a:r>
              <a:rPr lang="ru-RU" u="sng" dirty="0" smtClean="0"/>
              <a:t>порядка распределения налогов по уровням бюджетной системы</a:t>
            </a:r>
            <a:r>
              <a:rPr lang="ru-RU" dirty="0" smtClean="0"/>
              <a:t> страны</a:t>
            </a:r>
          </a:p>
          <a:p>
            <a:r>
              <a:rPr lang="ru-RU" dirty="0" smtClean="0"/>
              <a:t>Предполагает основной упор на </a:t>
            </a:r>
            <a:r>
              <a:rPr lang="ru-RU" b="1" dirty="0" smtClean="0"/>
              <a:t>совместное использование центром и регионами федерально-территориальных налогов</a:t>
            </a:r>
          </a:p>
          <a:p>
            <a:r>
              <a:rPr lang="ru-RU" dirty="0" smtClean="0"/>
              <a:t>Такие </a:t>
            </a:r>
            <a:r>
              <a:rPr lang="ru-RU" b="1" dirty="0" smtClean="0"/>
              <a:t>налоги</a:t>
            </a:r>
            <a:r>
              <a:rPr lang="ru-RU" dirty="0" smtClean="0"/>
              <a:t> называются </a:t>
            </a:r>
            <a:r>
              <a:rPr lang="ru-RU" b="1" dirty="0" smtClean="0"/>
              <a:t>совместными</a:t>
            </a:r>
            <a:r>
              <a:rPr lang="ru-RU" dirty="0" smtClean="0"/>
              <a:t> (в российской терминологии – </a:t>
            </a:r>
            <a:r>
              <a:rPr lang="ru-RU" b="1" dirty="0" smtClean="0"/>
              <a:t>регулирующими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Модель фискального федерализма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19200"/>
            <a:ext cx="8786874" cy="5067320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Преимущества модели:</a:t>
            </a:r>
          </a:p>
          <a:p>
            <a:pPr>
              <a:buFontTx/>
              <a:buChar char="-"/>
            </a:pPr>
            <a:r>
              <a:rPr lang="ru-RU" dirty="0" smtClean="0"/>
              <a:t>экономичность централизованного сбора доходов</a:t>
            </a:r>
          </a:p>
          <a:p>
            <a:pPr>
              <a:buFontTx/>
              <a:buChar char="-"/>
            </a:pPr>
            <a:r>
              <a:rPr lang="ru-RU" dirty="0" smtClean="0"/>
              <a:t>широкие возможности централизации части средств для целей горизонтального выравнивания </a:t>
            </a:r>
          </a:p>
          <a:p>
            <a:pPr>
              <a:buFontTx/>
              <a:buChar char="-"/>
            </a:pPr>
            <a:r>
              <a:rPr lang="ru-RU" dirty="0" smtClean="0"/>
              <a:t>активная политика бюджетного выравнивания</a:t>
            </a:r>
          </a:p>
          <a:p>
            <a:r>
              <a:rPr lang="ru-RU" b="1" dirty="0" smtClean="0"/>
              <a:t>Недостатки модели</a:t>
            </a:r>
            <a:r>
              <a:rPr lang="ru-RU" dirty="0" smtClean="0"/>
              <a:t>:</a:t>
            </a:r>
          </a:p>
          <a:p>
            <a:pPr>
              <a:buFontTx/>
              <a:buChar char="-"/>
            </a:pPr>
            <a:r>
              <a:rPr lang="ru-RU" dirty="0" smtClean="0"/>
              <a:t>стремление к излишней централизации налоговых функций</a:t>
            </a:r>
          </a:p>
          <a:p>
            <a:pPr>
              <a:buFontTx/>
              <a:buChar char="-"/>
            </a:pPr>
            <a:r>
              <a:rPr lang="ru-RU" dirty="0" smtClean="0"/>
              <a:t>стремление к унитарному типу государственного управления, т.е. к ограничению финансовой самостоятельности субфедеральных и местных органов власти</a:t>
            </a:r>
          </a:p>
          <a:p>
            <a:pPr>
              <a:buNone/>
            </a:pP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54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/>
              <a:t>Тема 3. Бюджетный федерализм и межбюджетные отношения </a:t>
            </a:r>
            <a:br>
              <a:rPr lang="ru-RU" sz="4000" b="1" dirty="0" smtClean="0"/>
            </a:br>
            <a:r>
              <a:rPr lang="ru-RU" sz="4000" b="1" dirty="0" smtClean="0"/>
              <a:t>в РФ </a:t>
            </a:r>
            <a:endParaRPr lang="ru-RU" sz="4000" b="1" dirty="0"/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500034" y="2786058"/>
            <a:ext cx="8501122" cy="364986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/>
              <a:t>3.1. Сущность бюджетного федерализма</a:t>
            </a:r>
          </a:p>
          <a:p>
            <a:pPr>
              <a:buNone/>
            </a:pPr>
            <a:r>
              <a:rPr lang="ru-RU" sz="2800" b="1" dirty="0" smtClean="0"/>
              <a:t>3.2. Классификация моделей бюджетного федерализма</a:t>
            </a:r>
          </a:p>
          <a:p>
            <a:pPr>
              <a:buNone/>
            </a:pPr>
            <a:r>
              <a:rPr lang="ru-RU" sz="2800" b="1" dirty="0" smtClean="0"/>
              <a:t>3.3. Особенности российского бюджетного федерализма</a:t>
            </a:r>
          </a:p>
          <a:p>
            <a:pPr>
              <a:buNone/>
            </a:pPr>
            <a:r>
              <a:rPr lang="ru-RU" sz="2800" b="1" dirty="0" smtClean="0"/>
              <a:t>3.4. Межбюджетные трансферты</a:t>
            </a:r>
            <a:endParaRPr lang="ru-RU" sz="28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Модель фискального федерализма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19200"/>
            <a:ext cx="8786874" cy="5067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u="sng" dirty="0" smtClean="0"/>
              <a:t> Европейские страны</a:t>
            </a:r>
            <a:r>
              <a:rPr lang="ru-RU" dirty="0" smtClean="0"/>
              <a:t>, использующие модель фискального федерализма, </a:t>
            </a:r>
            <a:r>
              <a:rPr lang="ru-RU" b="1" u="sng" dirty="0" smtClean="0"/>
              <a:t>нивелируют её недостатки</a:t>
            </a:r>
            <a:r>
              <a:rPr lang="ru-RU" dirty="0" smtClean="0"/>
              <a:t> с помощью:</a:t>
            </a:r>
          </a:p>
          <a:p>
            <a:r>
              <a:rPr lang="ru-RU" dirty="0" smtClean="0"/>
              <a:t> четкого распределения бюджетных полномочий между всеми уровнями власти </a:t>
            </a:r>
          </a:p>
          <a:p>
            <a:r>
              <a:rPr lang="ru-RU" dirty="0" smtClean="0"/>
              <a:t>долговременного определения доли в совместных налогах</a:t>
            </a:r>
          </a:p>
          <a:p>
            <a:r>
              <a:rPr lang="ru-RU" dirty="0" smtClean="0"/>
              <a:t> закрепления согласованных пропорций в федеральном законодательстве самого высокого уровня</a:t>
            </a:r>
          </a:p>
          <a:p>
            <a:r>
              <a:rPr lang="ru-RU" dirty="0" smtClean="0"/>
              <a:t>использования эффективных форм межбюджетного выравнивания (в первую очередь, трансфертов)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Модель бюджетно-налогового федерализма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142984"/>
            <a:ext cx="8786874" cy="5143536"/>
          </a:xfrm>
        </p:spPr>
        <p:txBody>
          <a:bodyPr>
            <a:noAutofit/>
          </a:bodyPr>
          <a:lstStyle/>
          <a:p>
            <a:r>
              <a:rPr lang="ru-RU" sz="2800" dirty="0" smtClean="0"/>
              <a:t>Используется в </a:t>
            </a:r>
            <a:r>
              <a:rPr lang="ru-RU" sz="2800" u="sng" dirty="0" smtClean="0"/>
              <a:t>США, Канаде</a:t>
            </a:r>
          </a:p>
          <a:p>
            <a:r>
              <a:rPr lang="ru-RU" sz="2800" dirty="0" smtClean="0"/>
              <a:t>Бюджетный федерализм в этой модели акцентирует </a:t>
            </a:r>
            <a:r>
              <a:rPr lang="ru-RU" sz="2800" b="1" u="sng" dirty="0" smtClean="0"/>
              <a:t>ориентиры бюджетной политики </a:t>
            </a:r>
            <a:r>
              <a:rPr lang="ru-RU" sz="2800" dirty="0" smtClean="0"/>
              <a:t>на: </a:t>
            </a:r>
          </a:p>
          <a:p>
            <a:pPr>
              <a:buNone/>
            </a:pPr>
            <a:r>
              <a:rPr lang="ru-RU" sz="2800" dirty="0" smtClean="0"/>
              <a:t>- территориальное развитие </a:t>
            </a:r>
          </a:p>
          <a:p>
            <a:pPr>
              <a:buNone/>
            </a:pPr>
            <a:r>
              <a:rPr lang="ru-RU" sz="2800" dirty="0" smtClean="0"/>
              <a:t>- </a:t>
            </a:r>
            <a:r>
              <a:rPr lang="ru-RU" sz="2800" dirty="0" err="1" smtClean="0"/>
              <a:t>самообеспечение</a:t>
            </a:r>
            <a:r>
              <a:rPr lang="ru-RU" sz="2800" dirty="0" smtClean="0"/>
              <a:t> территорий</a:t>
            </a:r>
          </a:p>
          <a:p>
            <a:pPr>
              <a:buNone/>
            </a:pPr>
            <a:r>
              <a:rPr lang="ru-RU" sz="2800" dirty="0" smtClean="0"/>
              <a:t>- их экономическую самодостаточность </a:t>
            </a:r>
          </a:p>
          <a:p>
            <a:r>
              <a:rPr lang="ru-RU" sz="2800" b="1" dirty="0" smtClean="0"/>
              <a:t>Основная ставка </a:t>
            </a:r>
            <a:r>
              <a:rPr lang="ru-RU" sz="2800" dirty="0" smtClean="0"/>
              <a:t>- на </a:t>
            </a:r>
            <a:r>
              <a:rPr lang="ru-RU" sz="2800" b="1" dirty="0" smtClean="0"/>
              <a:t>переговорный процесс</a:t>
            </a:r>
            <a:r>
              <a:rPr lang="ru-RU" sz="2800" dirty="0" smtClean="0"/>
              <a:t>, </a:t>
            </a:r>
            <a:r>
              <a:rPr lang="ru-RU" sz="2800" b="1" dirty="0" smtClean="0"/>
              <a:t>добровольные соглашения </a:t>
            </a:r>
            <a:r>
              <a:rPr lang="ru-RU" sz="2800" dirty="0" smtClean="0"/>
              <a:t>на принципах взаимной выгоды</a:t>
            </a:r>
          </a:p>
          <a:p>
            <a:r>
              <a:rPr lang="ru-RU" sz="2800" b="1" dirty="0" smtClean="0"/>
              <a:t>Основа соглашений </a:t>
            </a:r>
            <a:r>
              <a:rPr lang="ru-RU" sz="2800" dirty="0" smtClean="0"/>
              <a:t>- </a:t>
            </a:r>
            <a:r>
              <a:rPr lang="ru-RU" sz="2800" b="1" dirty="0" smtClean="0"/>
              <a:t>обоюдный интерес </a:t>
            </a:r>
            <a:r>
              <a:rPr lang="ru-RU" sz="2800" dirty="0" smtClean="0"/>
              <a:t>в </a:t>
            </a:r>
            <a:r>
              <a:rPr lang="ru-RU" sz="2800" u="sng" dirty="0" smtClean="0"/>
              <a:t>реализации конкретных задач, программ</a:t>
            </a:r>
            <a:endParaRPr lang="ru-RU" sz="2800" u="sng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Модель бюджетно-налогового федерализма: опыт Канады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19200"/>
            <a:ext cx="8786874" cy="5067320"/>
          </a:xfrm>
        </p:spPr>
        <p:txBody>
          <a:bodyPr>
            <a:noAutofit/>
          </a:bodyPr>
          <a:lstStyle/>
          <a:p>
            <a:r>
              <a:rPr lang="ru-RU" sz="2500" dirty="0" smtClean="0"/>
              <a:t>Канада прошла </a:t>
            </a:r>
            <a:r>
              <a:rPr lang="ru-RU" sz="2500" u="sng" dirty="0" smtClean="0"/>
              <a:t>путь от фактически унитарного</a:t>
            </a:r>
            <a:r>
              <a:rPr lang="ru-RU" sz="2500" dirty="0" smtClean="0"/>
              <a:t> государства к </a:t>
            </a:r>
            <a:r>
              <a:rPr lang="ru-RU" sz="2500" u="sng" dirty="0" smtClean="0"/>
              <a:t>федеративному</a:t>
            </a:r>
            <a:r>
              <a:rPr lang="ru-RU" sz="2500" dirty="0" smtClean="0"/>
              <a:t> с существенной </a:t>
            </a:r>
            <a:r>
              <a:rPr lang="ru-RU" sz="2500" u="sng" dirty="0" smtClean="0"/>
              <a:t>независимостью федерального и провинциальных правительств</a:t>
            </a:r>
          </a:p>
          <a:p>
            <a:r>
              <a:rPr lang="ru-RU" sz="2500" dirty="0" smtClean="0"/>
              <a:t>В </a:t>
            </a:r>
            <a:r>
              <a:rPr lang="ru-RU" sz="2500" b="1" dirty="0" smtClean="0"/>
              <a:t>основе</a:t>
            </a:r>
            <a:r>
              <a:rPr lang="ru-RU" sz="2500" dirty="0" smtClean="0"/>
              <a:t> канадской модели бюджетно-налогового федерализма - </a:t>
            </a:r>
            <a:r>
              <a:rPr lang="ru-RU" sz="2500" b="1" dirty="0" smtClean="0"/>
              <a:t>налоговая система</a:t>
            </a:r>
            <a:r>
              <a:rPr lang="ru-RU" sz="2500" dirty="0" smtClean="0"/>
              <a:t>, в которой имеются:</a:t>
            </a:r>
          </a:p>
          <a:p>
            <a:pPr>
              <a:buFontTx/>
              <a:buChar char="-"/>
            </a:pPr>
            <a:r>
              <a:rPr lang="ru-RU" sz="2500" b="1" dirty="0" smtClean="0"/>
              <a:t>параллельные и независимые системы сбора налогов</a:t>
            </a:r>
            <a:r>
              <a:rPr lang="ru-RU" sz="2500" dirty="0" smtClean="0"/>
              <a:t>,</a:t>
            </a:r>
          </a:p>
          <a:p>
            <a:pPr>
              <a:buFontTx/>
              <a:buChar char="-"/>
            </a:pPr>
            <a:r>
              <a:rPr lang="ru-RU" sz="2500" b="1" dirty="0" smtClean="0"/>
              <a:t>одновременное использование двумя уровнями власти одной налоговой базы</a:t>
            </a:r>
            <a:r>
              <a:rPr lang="ru-RU" sz="2500" dirty="0" smtClean="0"/>
              <a:t> при </a:t>
            </a:r>
            <a:r>
              <a:rPr lang="ru-RU" sz="2500" u="sng" dirty="0" smtClean="0"/>
              <a:t>конституционном разграничении предметов ведения и налоговых полномочий </a:t>
            </a:r>
          </a:p>
          <a:p>
            <a:r>
              <a:rPr lang="ru-RU" sz="2500" dirty="0" smtClean="0"/>
              <a:t>Канадские специалисты считают, что </a:t>
            </a:r>
            <a:r>
              <a:rPr lang="ru-RU" sz="2500" u="sng" dirty="0" smtClean="0"/>
              <a:t>четко фиксировать расходные полномочия в конституции </a:t>
            </a:r>
            <a:r>
              <a:rPr lang="ru-RU" sz="2500" b="1" u="sng" dirty="0" smtClean="0"/>
              <a:t>не следует</a:t>
            </a:r>
            <a:r>
              <a:rPr lang="ru-RU" sz="2500" dirty="0" smtClean="0"/>
              <a:t>, поскольку конституции крайне сложно поддаются изменениям</a:t>
            </a:r>
            <a:endParaRPr lang="ru-RU" sz="25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Модель бюджетно-налогового федерализма: опыт Канады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19200"/>
            <a:ext cx="8786874" cy="5067320"/>
          </a:xfrm>
        </p:spPr>
        <p:txBody>
          <a:bodyPr>
            <a:normAutofit/>
          </a:bodyPr>
          <a:lstStyle/>
          <a:p>
            <a:r>
              <a:rPr lang="ru-RU" dirty="0" smtClean="0"/>
              <a:t>Канадский опыт доказывает, что </a:t>
            </a:r>
            <a:r>
              <a:rPr lang="ru-RU" u="sng" dirty="0" smtClean="0"/>
              <a:t>региональные правительства</a:t>
            </a:r>
            <a:r>
              <a:rPr lang="ru-RU" dirty="0" smtClean="0"/>
              <a:t>, </a:t>
            </a:r>
            <a:r>
              <a:rPr lang="ru-RU" b="1" dirty="0" smtClean="0"/>
              <a:t>быстрее реагируют на стимулы</a:t>
            </a:r>
            <a:r>
              <a:rPr lang="ru-RU" dirty="0" smtClean="0"/>
              <a:t>, чем на директивы</a:t>
            </a:r>
          </a:p>
          <a:p>
            <a:r>
              <a:rPr lang="ru-RU" dirty="0" smtClean="0"/>
              <a:t>В канадской модели сделана ставка на экономические стимулы (программно-целевой подход), а не на административные инструменты (налоги)</a:t>
            </a:r>
          </a:p>
          <a:p>
            <a:r>
              <a:rPr lang="ru-RU" b="1" dirty="0" smtClean="0"/>
              <a:t>Федеральное правительство Канады </a:t>
            </a:r>
            <a:r>
              <a:rPr lang="ru-RU" dirty="0" smtClean="0"/>
              <a:t>вместо обеспечения всего набора общественных услуг населению (эта тактическая задача переложена на правительства провинций) </a:t>
            </a:r>
            <a:r>
              <a:rPr lang="ru-RU" b="1" dirty="0" smtClean="0"/>
              <a:t>занимается стратегией национального развития</a:t>
            </a:r>
            <a:r>
              <a:rPr lang="ru-RU" dirty="0" smtClean="0"/>
              <a:t> - задает цели, создает стимулы для их достижения и отслеживает результаты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Модель конкурентного федерализма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19200"/>
            <a:ext cx="8715436" cy="5067320"/>
          </a:xfrm>
        </p:spPr>
        <p:txBody>
          <a:bodyPr/>
          <a:lstStyle/>
          <a:p>
            <a:r>
              <a:rPr lang="ru-RU" dirty="0" smtClean="0"/>
              <a:t>Была свойственна одному из этапов развития канадской модели бюджетного федерализма в 1970-1980-е гг.</a:t>
            </a:r>
          </a:p>
          <a:p>
            <a:r>
              <a:rPr lang="ru-RU" dirty="0" smtClean="0"/>
              <a:t>В настоящее время присуща </a:t>
            </a:r>
            <a:r>
              <a:rPr lang="ru-RU" u="sng" dirty="0" smtClean="0"/>
              <a:t>Германии</a:t>
            </a:r>
          </a:p>
          <a:p>
            <a:r>
              <a:rPr lang="ru-RU" b="1" dirty="0" smtClean="0"/>
              <a:t>Участники федерализма </a:t>
            </a:r>
            <a:r>
              <a:rPr lang="ru-RU" dirty="0" smtClean="0"/>
              <a:t>в этой модели рассматриваются </a:t>
            </a:r>
            <a:r>
              <a:rPr lang="ru-RU" b="1" dirty="0" smtClean="0"/>
              <a:t>не как партнеры</a:t>
            </a:r>
            <a:r>
              <a:rPr lang="ru-RU" dirty="0" smtClean="0"/>
              <a:t>, а как </a:t>
            </a:r>
            <a:r>
              <a:rPr lang="ru-RU" b="1" dirty="0" smtClean="0"/>
              <a:t>конкурентные игроки </a:t>
            </a:r>
            <a:r>
              <a:rPr lang="ru-RU" dirty="0" smtClean="0"/>
              <a:t>во </a:t>
            </a:r>
            <a:r>
              <a:rPr lang="ru-RU" u="sng" dirty="0" smtClean="0"/>
              <a:t>взаимоотношениях</a:t>
            </a:r>
            <a:r>
              <a:rPr lang="ru-RU" dirty="0" smtClean="0"/>
              <a:t>: </a:t>
            </a:r>
          </a:p>
          <a:p>
            <a:pPr>
              <a:buFontTx/>
              <a:buChar char="-"/>
            </a:pPr>
            <a:r>
              <a:rPr lang="ru-RU" dirty="0" smtClean="0"/>
              <a:t>центра и регионов, </a:t>
            </a:r>
          </a:p>
          <a:p>
            <a:pPr>
              <a:buFontTx/>
              <a:buChar char="-"/>
            </a:pPr>
            <a:r>
              <a:rPr lang="ru-RU" dirty="0" smtClean="0"/>
              <a:t>центрального правительства и региональных правительств, </a:t>
            </a:r>
          </a:p>
          <a:p>
            <a:pPr>
              <a:buFontTx/>
              <a:buChar char="-"/>
            </a:pPr>
            <a:r>
              <a:rPr lang="ru-RU" dirty="0" smtClean="0"/>
              <a:t>региональной власти, юридических и физических лиц, действующих на территории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Модель конкурентного федерализма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19200"/>
            <a:ext cx="8715436" cy="5067320"/>
          </a:xfrm>
        </p:spPr>
        <p:txBody>
          <a:bodyPr>
            <a:normAutofit/>
          </a:bodyPr>
          <a:lstStyle/>
          <a:p>
            <a:r>
              <a:rPr lang="ru-RU" dirty="0" smtClean="0"/>
              <a:t>В модели конкурентного федерализма </a:t>
            </a:r>
            <a:r>
              <a:rPr lang="ru-RU" b="1" u="sng" dirty="0" smtClean="0"/>
              <a:t>фирмы и население</a:t>
            </a:r>
            <a:r>
              <a:rPr lang="ru-RU" dirty="0" smtClean="0"/>
              <a:t> стремятся выбирать </a:t>
            </a:r>
            <a:r>
              <a:rPr lang="ru-RU" b="1" dirty="0" smtClean="0"/>
              <a:t>наиболее выгодные и приемлемые </a:t>
            </a:r>
            <a:r>
              <a:rPr lang="ru-RU" dirty="0" smtClean="0"/>
              <a:t>для себя и своего бизнеса условия жизнедеятельности в </a:t>
            </a:r>
            <a:r>
              <a:rPr lang="ru-RU" b="1" u="sng" dirty="0" smtClean="0"/>
              <a:t>конкретном субъекте федерации</a:t>
            </a:r>
          </a:p>
          <a:p>
            <a:endParaRPr lang="ru-RU" dirty="0" smtClean="0"/>
          </a:p>
          <a:p>
            <a:r>
              <a:rPr lang="ru-RU" dirty="0" smtClean="0"/>
              <a:t>Их </a:t>
            </a:r>
            <a:r>
              <a:rPr lang="ru-RU" u="sng" dirty="0" smtClean="0"/>
              <a:t>выбор</a:t>
            </a:r>
            <a:r>
              <a:rPr lang="ru-RU" dirty="0" smtClean="0"/>
              <a:t> проявляется в разных </a:t>
            </a:r>
            <a:r>
              <a:rPr lang="ru-RU" u="sng" dirty="0" smtClean="0"/>
              <a:t>формах</a:t>
            </a:r>
            <a:r>
              <a:rPr lang="ru-RU" dirty="0" smtClean="0"/>
              <a:t>: </a:t>
            </a:r>
          </a:p>
          <a:p>
            <a:pPr>
              <a:buFontTx/>
              <a:buChar char="-"/>
            </a:pPr>
            <a:r>
              <a:rPr lang="ru-RU" dirty="0" smtClean="0"/>
              <a:t>смена юридического адреса, </a:t>
            </a:r>
          </a:p>
          <a:p>
            <a:pPr>
              <a:buFontTx/>
              <a:buChar char="-"/>
            </a:pPr>
            <a:r>
              <a:rPr lang="ru-RU" dirty="0" smtClean="0"/>
              <a:t>концентрация деятельности в наиболее благоприятном налоговом, инвестиционном климате,</a:t>
            </a:r>
          </a:p>
          <a:p>
            <a:pPr>
              <a:buFontTx/>
              <a:buChar char="-"/>
            </a:pPr>
            <a:r>
              <a:rPr lang="ru-RU" dirty="0" smtClean="0"/>
              <a:t>тот или иной вариант политической активности в рамках избирательных кампаний и т.п.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Модель конкурентного федерализма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19200"/>
            <a:ext cx="8715436" cy="506732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Задача модели </a:t>
            </a:r>
            <a:r>
              <a:rPr lang="ru-RU" dirty="0" smtClean="0"/>
              <a:t>- разработка </a:t>
            </a:r>
            <a:r>
              <a:rPr lang="ru-RU" b="1" dirty="0" smtClean="0"/>
              <a:t>системы правил конкуренции между органами власти по горизонтали и по вертикали </a:t>
            </a:r>
            <a:r>
              <a:rPr lang="ru-RU" dirty="0" smtClean="0"/>
              <a:t>в </a:t>
            </a:r>
            <a:r>
              <a:rPr lang="ru-RU" u="sng" dirty="0" smtClean="0"/>
              <a:t>противовес подходу фискального федерализма</a:t>
            </a:r>
            <a:r>
              <a:rPr lang="ru-RU" dirty="0" smtClean="0"/>
              <a:t>, стремящемуся найти </a:t>
            </a:r>
            <a:r>
              <a:rPr lang="ru-RU" u="sng" dirty="0" smtClean="0"/>
              <a:t>оптимальную, статичную систему распределения полномочий и налогообложения</a:t>
            </a:r>
          </a:p>
          <a:p>
            <a:r>
              <a:rPr lang="ru-RU" dirty="0" smtClean="0"/>
              <a:t>Конкурентный федерализм считает </a:t>
            </a:r>
            <a:r>
              <a:rPr lang="ru-RU" b="1" dirty="0" smtClean="0"/>
              <a:t>поиск оптимальной модели бессмысленным</a:t>
            </a:r>
            <a:r>
              <a:rPr lang="ru-RU" dirty="0" smtClean="0"/>
              <a:t> в силу нестабильности статичной модели в динамично изменяющихся условиях переходной экономики</a:t>
            </a:r>
          </a:p>
          <a:p>
            <a:r>
              <a:rPr lang="ru-RU" dirty="0" smtClean="0"/>
              <a:t>Разработка правил конкуренции между органами власти ставит акцент на необходимости </a:t>
            </a:r>
            <a:r>
              <a:rPr lang="ru-RU" b="1" dirty="0" smtClean="0"/>
              <a:t>большей самостоятельности субфедеральных и муниципальных органов власти</a:t>
            </a:r>
            <a:r>
              <a:rPr lang="ru-RU" dirty="0" smtClean="0"/>
              <a:t>, возможности их </a:t>
            </a:r>
            <a:r>
              <a:rPr lang="ru-RU" b="1" dirty="0" smtClean="0"/>
              <a:t>«конкурентоспособной» экономической и политической инициативы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Модель конкурентного федерализма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19200"/>
            <a:ext cx="8715436" cy="5067320"/>
          </a:xfrm>
        </p:spPr>
        <p:txBody>
          <a:bodyPr>
            <a:normAutofit/>
          </a:bodyPr>
          <a:lstStyle/>
          <a:p>
            <a:r>
              <a:rPr lang="ru-RU" dirty="0" smtClean="0"/>
              <a:t>Исторически, экономически, политически </a:t>
            </a:r>
            <a:r>
              <a:rPr lang="ru-RU" u="sng" dirty="0" smtClean="0"/>
              <a:t>каждой территории </a:t>
            </a:r>
            <a:r>
              <a:rPr lang="ru-RU" dirty="0" smtClean="0"/>
              <a:t>присущи </a:t>
            </a:r>
            <a:r>
              <a:rPr lang="ru-RU" b="1" dirty="0" smtClean="0"/>
              <a:t>свои стартовые условия</a:t>
            </a:r>
            <a:endParaRPr lang="ru-RU" dirty="0" smtClean="0"/>
          </a:p>
          <a:p>
            <a:r>
              <a:rPr lang="ru-RU" dirty="0" smtClean="0"/>
              <a:t>В связи с этим конкурентный федерализм исходит из </a:t>
            </a:r>
            <a:r>
              <a:rPr lang="ru-RU" b="1" dirty="0" smtClean="0"/>
              <a:t>наличия многообразия конкурентных моделей или правил в регионах</a:t>
            </a:r>
            <a:r>
              <a:rPr lang="ru-RU" dirty="0" smtClean="0"/>
              <a:t>: </a:t>
            </a:r>
          </a:p>
          <a:p>
            <a:pPr>
              <a:buFontTx/>
              <a:buChar char="-"/>
            </a:pPr>
            <a:r>
              <a:rPr lang="ru-RU" dirty="0" smtClean="0"/>
              <a:t>одни модели могут основываться на </a:t>
            </a:r>
            <a:r>
              <a:rPr lang="ru-RU" u="sng" dirty="0" smtClean="0"/>
              <a:t>разрешении конфликтов и поиске компромиссов</a:t>
            </a:r>
            <a:r>
              <a:rPr lang="ru-RU" dirty="0" smtClean="0"/>
              <a:t>, </a:t>
            </a:r>
          </a:p>
          <a:p>
            <a:pPr>
              <a:buFontTx/>
              <a:buChar char="-"/>
            </a:pPr>
            <a:r>
              <a:rPr lang="ru-RU" dirty="0" smtClean="0"/>
              <a:t>другие - на использовании в реальности </a:t>
            </a:r>
            <a:r>
              <a:rPr lang="ru-RU" u="sng" dirty="0" smtClean="0"/>
              <a:t>разрушительных конкурентных стратегий на местном уровне</a:t>
            </a:r>
          </a:p>
          <a:p>
            <a:r>
              <a:rPr lang="ru-RU" b="1" dirty="0" smtClean="0"/>
              <a:t>Вмешательство центральных властей </a:t>
            </a:r>
            <a:r>
              <a:rPr lang="ru-RU" dirty="0" smtClean="0"/>
              <a:t>может быть как </a:t>
            </a:r>
            <a:r>
              <a:rPr lang="ru-RU" b="1" dirty="0" smtClean="0"/>
              <a:t>конструктивным</a:t>
            </a:r>
            <a:r>
              <a:rPr lang="ru-RU" dirty="0" smtClean="0"/>
              <a:t>, так и </a:t>
            </a:r>
            <a:r>
              <a:rPr lang="ru-RU" b="1" dirty="0" smtClean="0"/>
              <a:t>деструктивным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b="1" dirty="0" smtClean="0"/>
              <a:t>3.3. Особенности российского </a:t>
            </a:r>
            <a:br>
              <a:rPr lang="ru-RU" b="1" dirty="0" smtClean="0"/>
            </a:br>
            <a:r>
              <a:rPr lang="ru-RU" b="1" dirty="0" smtClean="0"/>
              <a:t>бюджетного федерализма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387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Ключевыми </a:t>
            </a:r>
            <a:r>
              <a:rPr lang="ru-RU" u="sng" dirty="0" smtClean="0"/>
              <a:t>исходными пунктами </a:t>
            </a:r>
            <a:r>
              <a:rPr lang="ru-RU" dirty="0" smtClean="0"/>
              <a:t>формирования российской модели бюджетного федерализма являются:</a:t>
            </a:r>
          </a:p>
          <a:p>
            <a:r>
              <a:rPr lang="ru-RU" dirty="0" smtClean="0"/>
              <a:t>наличие нескольких </a:t>
            </a:r>
            <a:r>
              <a:rPr lang="ru-RU" b="1" dirty="0" smtClean="0"/>
              <a:t>групп экономических регионов</a:t>
            </a:r>
            <a:r>
              <a:rPr lang="ru-RU" dirty="0" smtClean="0"/>
              <a:t>, отличающихся </a:t>
            </a:r>
            <a:r>
              <a:rPr lang="ru-RU" b="1" dirty="0" smtClean="0"/>
              <a:t>по уровню экономической самостоятельности </a:t>
            </a:r>
            <a:r>
              <a:rPr lang="ru-RU" dirty="0" smtClean="0"/>
              <a:t>(развитые, развитые выше среднего, средние, развитые ниже среднего, слаборазвитые) </a:t>
            </a:r>
          </a:p>
          <a:p>
            <a:r>
              <a:rPr lang="ru-RU" dirty="0" smtClean="0"/>
              <a:t>существенные </a:t>
            </a:r>
            <a:r>
              <a:rPr lang="ru-RU" b="1" dirty="0" smtClean="0"/>
              <a:t>различия субъектов РФ по ключевым социально-демографическим характеристикам</a:t>
            </a:r>
          </a:p>
          <a:p>
            <a:r>
              <a:rPr lang="ru-RU" b="1" dirty="0" smtClean="0"/>
              <a:t>ресурсная разбалансированность</a:t>
            </a:r>
            <a:r>
              <a:rPr lang="ru-RU" dirty="0" smtClean="0"/>
              <a:t> региональных и местных бюджетов</a:t>
            </a:r>
            <a:endParaRPr lang="ru-RU" b="1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Основные этапы развития российского фискального федерализма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142844" y="1219200"/>
            <a:ext cx="8858312" cy="5067320"/>
          </a:xfrm>
        </p:spPr>
        <p:txBody>
          <a:bodyPr/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1 этап – 1991-1993 гг. </a:t>
            </a:r>
            <a:endParaRPr lang="ru-RU" b="1" u="sng" dirty="0" smtClean="0"/>
          </a:p>
          <a:p>
            <a:pPr algn="ctr">
              <a:buNone/>
            </a:pPr>
            <a:r>
              <a:rPr lang="ru-RU" b="1" dirty="0" smtClean="0"/>
              <a:t>2 этап – 1994-1998 гг.</a:t>
            </a:r>
          </a:p>
          <a:p>
            <a:pPr algn="ctr">
              <a:buNone/>
            </a:pPr>
            <a:r>
              <a:rPr lang="ru-RU" b="1" dirty="0" smtClean="0"/>
              <a:t>3 этап – 1998-1999 гг.</a:t>
            </a:r>
          </a:p>
          <a:p>
            <a:pPr algn="ctr">
              <a:buNone/>
            </a:pPr>
            <a:r>
              <a:rPr lang="ru-RU" b="1" dirty="0" smtClean="0"/>
              <a:t>4 этап – 2000-2001 гг.</a:t>
            </a:r>
          </a:p>
          <a:p>
            <a:pPr algn="ctr">
              <a:buNone/>
            </a:pPr>
            <a:r>
              <a:rPr lang="ru-RU" b="1" dirty="0" smtClean="0"/>
              <a:t>5 этап – 2002-2005 гг.</a:t>
            </a:r>
          </a:p>
          <a:p>
            <a:pPr algn="ctr">
              <a:buNone/>
            </a:pPr>
            <a:r>
              <a:rPr lang="ru-RU" b="1" dirty="0" smtClean="0"/>
              <a:t>6 этап – 2006-2008 гг.</a:t>
            </a:r>
          </a:p>
          <a:p>
            <a:pPr algn="ctr">
              <a:buNone/>
            </a:pPr>
            <a:r>
              <a:rPr lang="ru-RU" b="1" dirty="0" smtClean="0"/>
              <a:t>7 этап – 2009 г. – настоящее время</a:t>
            </a:r>
          </a:p>
          <a:p>
            <a:pPr algn="ctr">
              <a:buNone/>
            </a:pPr>
            <a:endParaRPr lang="ru-RU" b="1" u="sng" dirty="0" smtClean="0"/>
          </a:p>
          <a:p>
            <a:pPr algn="ctr">
              <a:buNone/>
            </a:pPr>
            <a:endParaRPr lang="ru-RU" b="1" u="sng" dirty="0" smtClean="0"/>
          </a:p>
          <a:p>
            <a:pPr algn="ctr">
              <a:buNone/>
            </a:pPr>
            <a:endParaRPr lang="ru-RU" b="1" u="sng" dirty="0" smtClean="0"/>
          </a:p>
          <a:p>
            <a:pPr algn="ctr">
              <a:buNone/>
            </a:pPr>
            <a:endParaRPr lang="ru-RU" b="1" u="sng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0483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3.1. Сущность бюджетного федерализма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67320"/>
          </a:xfrm>
        </p:spPr>
        <p:txBody>
          <a:bodyPr>
            <a:noAutofit/>
          </a:bodyPr>
          <a:lstStyle/>
          <a:p>
            <a:r>
              <a:rPr lang="ru-RU" sz="2700" dirty="0" smtClean="0"/>
              <a:t>Бюджетный федерализм как категория до сих пор не имеет однозначного толкования </a:t>
            </a:r>
          </a:p>
          <a:p>
            <a:r>
              <a:rPr lang="ru-RU" sz="2700" dirty="0" smtClean="0"/>
              <a:t>В современной науке и практике бюджетный федерализм преимущественно </a:t>
            </a:r>
            <a:r>
              <a:rPr lang="ru-RU" sz="2700" u="sng" dirty="0" smtClean="0"/>
              <a:t>отождествляется с межбюджетными отношениями</a:t>
            </a:r>
          </a:p>
          <a:p>
            <a:r>
              <a:rPr lang="ru-RU" sz="2700" dirty="0" smtClean="0"/>
              <a:t>Подразумевается наличие </a:t>
            </a:r>
            <a:r>
              <a:rPr lang="ru-RU" sz="2700" u="sng" dirty="0" smtClean="0"/>
              <a:t>субъектов</a:t>
            </a:r>
            <a:r>
              <a:rPr lang="ru-RU" sz="2700" dirty="0" smtClean="0"/>
              <a:t> межбюджетных отношений в виде </a:t>
            </a:r>
            <a:r>
              <a:rPr lang="ru-RU" sz="2700" b="1" dirty="0" smtClean="0"/>
              <a:t>единого «центра»</a:t>
            </a:r>
            <a:r>
              <a:rPr lang="ru-RU" sz="2700" dirty="0" smtClean="0"/>
              <a:t> и </a:t>
            </a:r>
            <a:r>
              <a:rPr lang="ru-RU" sz="2700" b="1" dirty="0" smtClean="0"/>
              <a:t>«регионов»</a:t>
            </a:r>
          </a:p>
          <a:p>
            <a:r>
              <a:rPr lang="ru-RU" sz="2700" dirty="0" smtClean="0"/>
              <a:t>Межбюджетные отношения </a:t>
            </a:r>
            <a:r>
              <a:rPr lang="ru-RU" sz="2700" b="1" dirty="0" smtClean="0"/>
              <a:t>не выходят за пределы субъектов федерации</a:t>
            </a:r>
            <a:r>
              <a:rPr lang="ru-RU" sz="2700" dirty="0" smtClean="0"/>
              <a:t> (т.е. </a:t>
            </a:r>
            <a:r>
              <a:rPr lang="ru-RU" sz="2700" u="sng" dirty="0" smtClean="0"/>
              <a:t>не распространяются на системы местного самоуправления</a:t>
            </a:r>
            <a:r>
              <a:rPr lang="ru-RU" sz="2700" dirty="0" smtClean="0"/>
              <a:t>)</a:t>
            </a:r>
            <a:endParaRPr lang="ru-RU" sz="27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52400"/>
            <a:ext cx="8858312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1991-1993 гг. – Этап стихийной децентрализации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219200"/>
            <a:ext cx="8858312" cy="5067320"/>
          </a:xfrm>
        </p:spPr>
        <p:txBody>
          <a:bodyPr>
            <a:noAutofit/>
          </a:bodyPr>
          <a:lstStyle/>
          <a:p>
            <a:r>
              <a:rPr lang="ru-RU" sz="3200" u="sng" dirty="0" smtClean="0"/>
              <a:t>Разрушение бюджетной системы</a:t>
            </a:r>
            <a:r>
              <a:rPr lang="ru-RU" sz="3200" dirty="0" smtClean="0"/>
              <a:t>, адаптированной к условиям унитарного государства</a:t>
            </a:r>
          </a:p>
          <a:p>
            <a:r>
              <a:rPr lang="ru-RU" sz="3200" dirty="0" smtClean="0"/>
              <a:t>Создана </a:t>
            </a:r>
            <a:r>
              <a:rPr lang="ru-RU" sz="3200" u="sng" dirty="0" smtClean="0"/>
              <a:t>налоговая система </a:t>
            </a:r>
            <a:r>
              <a:rPr lang="ru-RU" sz="3200" dirty="0" smtClean="0"/>
              <a:t>на принципах </a:t>
            </a:r>
            <a:r>
              <a:rPr lang="ru-RU" sz="3200" u="sng" dirty="0" smtClean="0"/>
              <a:t>регулирующих налогов</a:t>
            </a:r>
            <a:r>
              <a:rPr lang="ru-RU" sz="3200" dirty="0" smtClean="0"/>
              <a:t>, заимствованных из прежнего опыта</a:t>
            </a:r>
          </a:p>
          <a:p>
            <a:r>
              <a:rPr lang="ru-RU" sz="3200" dirty="0" smtClean="0"/>
              <a:t>Частичное </a:t>
            </a:r>
            <a:r>
              <a:rPr lang="ru-RU" sz="3200" u="sng" dirty="0" smtClean="0"/>
              <a:t>перераспределение доходов и расходов в пользу субфедеральных бюджетов</a:t>
            </a:r>
          </a:p>
          <a:p>
            <a:r>
              <a:rPr lang="ru-RU" sz="3200" u="sng" dirty="0" smtClean="0"/>
              <a:t>Увеличение доли межбюджетных финансовых потоков</a:t>
            </a:r>
            <a:endParaRPr lang="ru-RU" sz="3200" u="sng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52400"/>
            <a:ext cx="8858312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1991-1993 гг. – Этап стихийной децентрализации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219200"/>
            <a:ext cx="8858312" cy="5067320"/>
          </a:xfrm>
        </p:spPr>
        <p:txBody>
          <a:bodyPr>
            <a:noAutofit/>
          </a:bodyPr>
          <a:lstStyle/>
          <a:p>
            <a:r>
              <a:rPr lang="ru-RU" sz="2700" dirty="0" smtClean="0"/>
              <a:t>В эти годы </a:t>
            </a:r>
            <a:r>
              <a:rPr lang="ru-RU" sz="2700" u="sng" dirty="0" smtClean="0"/>
              <a:t>объемы средств межбюджетного выравнивания </a:t>
            </a:r>
            <a:r>
              <a:rPr lang="ru-RU" sz="2700" dirty="0" smtClean="0"/>
              <a:t>определялись не на единой для всех основе, а путем </a:t>
            </a:r>
            <a:r>
              <a:rPr lang="ru-RU" sz="2700" b="1" dirty="0" smtClean="0"/>
              <a:t>индивидуальных переговоров регионов и центра</a:t>
            </a:r>
          </a:p>
          <a:p>
            <a:r>
              <a:rPr lang="ru-RU" sz="2700" b="1" dirty="0" smtClean="0"/>
              <a:t>Бюджетное регулирование </a:t>
            </a:r>
            <a:r>
              <a:rPr lang="ru-RU" sz="2700" dirty="0" smtClean="0"/>
              <a:t>играло </a:t>
            </a:r>
            <a:r>
              <a:rPr lang="ru-RU" sz="2700" b="1" dirty="0" err="1" smtClean="0"/>
              <a:t>дестимулирующую</a:t>
            </a:r>
            <a:r>
              <a:rPr lang="ru-RU" sz="2700" b="1" dirty="0" smtClean="0"/>
              <a:t> роль</a:t>
            </a:r>
            <a:r>
              <a:rPr lang="ru-RU" sz="2700" dirty="0" smtClean="0"/>
              <a:t>: </a:t>
            </a:r>
            <a:r>
              <a:rPr lang="ru-RU" sz="2700" b="1" u="sng" dirty="0" smtClean="0"/>
              <a:t>увеличение доходов на территории </a:t>
            </a:r>
            <a:r>
              <a:rPr lang="ru-RU" sz="2700" dirty="0" smtClean="0"/>
              <a:t>приводило </a:t>
            </a:r>
          </a:p>
          <a:p>
            <a:pPr>
              <a:buNone/>
            </a:pPr>
            <a:r>
              <a:rPr lang="ru-RU" sz="2700" dirty="0" smtClean="0"/>
              <a:t>- либо к сопоставимому </a:t>
            </a:r>
            <a:r>
              <a:rPr lang="ru-RU" sz="2700" u="sng" dirty="0" smtClean="0"/>
              <a:t>сокращению финансовой помощи</a:t>
            </a:r>
            <a:r>
              <a:rPr lang="ru-RU" sz="2700" dirty="0" smtClean="0"/>
              <a:t>,</a:t>
            </a:r>
          </a:p>
          <a:p>
            <a:pPr>
              <a:buNone/>
            </a:pPr>
            <a:r>
              <a:rPr lang="ru-RU" sz="2700" dirty="0" smtClean="0"/>
              <a:t>- либо к </a:t>
            </a:r>
            <a:r>
              <a:rPr lang="ru-RU" sz="2700" u="sng" dirty="0" smtClean="0"/>
              <a:t>сокращению отчислений от регулирующих налогов</a:t>
            </a:r>
            <a:r>
              <a:rPr lang="ru-RU" sz="2700" dirty="0" smtClean="0"/>
              <a:t>, нормативы которых пересматривались ежегодно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52400"/>
            <a:ext cx="8858312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1991-1993 гг. – Этап стихийной децентрализации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219200"/>
            <a:ext cx="8858312" cy="506732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Позитивную роль сыграло принятое в 1993 г. </a:t>
            </a:r>
            <a:r>
              <a:rPr lang="ru-RU" u="sng" dirty="0" smtClean="0"/>
              <a:t>законодательное решение о полном или частичном </a:t>
            </a:r>
            <a:r>
              <a:rPr lang="ru-RU" b="1" u="sng" dirty="0" smtClean="0"/>
              <a:t>закреплении</a:t>
            </a:r>
            <a:r>
              <a:rPr lang="ru-RU" u="sng" dirty="0" smtClean="0"/>
              <a:t> за консолидированными бюджетами </a:t>
            </a:r>
            <a:r>
              <a:rPr lang="ru-RU" b="1" u="sng" dirty="0" smtClean="0"/>
              <a:t>регионов</a:t>
            </a:r>
            <a:r>
              <a:rPr lang="ru-RU" u="sng" dirty="0" smtClean="0"/>
              <a:t> </a:t>
            </a:r>
            <a:r>
              <a:rPr lang="ru-RU" b="1" dirty="0" smtClean="0"/>
              <a:t>основных налогов</a:t>
            </a:r>
            <a:r>
              <a:rPr lang="ru-RU" dirty="0" smtClean="0"/>
              <a:t>, за исключением НДС, сроком на </a:t>
            </a:r>
            <a:r>
              <a:rPr lang="ru-RU" b="1" u="sng" dirty="0" smtClean="0"/>
              <a:t>пять лет</a:t>
            </a:r>
          </a:p>
          <a:p>
            <a:r>
              <a:rPr lang="ru-RU" dirty="0" smtClean="0"/>
              <a:t>Конституционное </a:t>
            </a:r>
            <a:r>
              <a:rPr lang="ru-RU" u="sng" dirty="0" smtClean="0"/>
              <a:t>разграничение полномочий и ответственности</a:t>
            </a:r>
            <a:r>
              <a:rPr lang="ru-RU" dirty="0" smtClean="0"/>
              <a:t> через </a:t>
            </a:r>
            <a:r>
              <a:rPr lang="ru-RU" b="1" dirty="0" smtClean="0"/>
              <a:t>выделение </a:t>
            </a:r>
            <a:r>
              <a:rPr lang="ru-RU" dirty="0" smtClean="0"/>
              <a:t>в самом общем виде </a:t>
            </a:r>
            <a:r>
              <a:rPr lang="ru-RU" b="1" dirty="0" smtClean="0"/>
              <a:t>предметов ведения РФ и совместного ведения РФ и субъектов </a:t>
            </a:r>
            <a:r>
              <a:rPr lang="ru-RU" dirty="0" smtClean="0"/>
              <a:t>РФ </a:t>
            </a:r>
            <a:r>
              <a:rPr lang="ru-RU" u="sng" dirty="0" smtClean="0"/>
              <a:t>не позволял однозначно разграничить экономическую базу </a:t>
            </a:r>
            <a:r>
              <a:rPr lang="ru-RU" dirty="0" smtClean="0"/>
              <a:t>для реализации этих полномочий</a:t>
            </a:r>
          </a:p>
          <a:p>
            <a:r>
              <a:rPr lang="ru-RU" dirty="0" smtClean="0"/>
              <a:t>Вследствие этого </a:t>
            </a:r>
            <a:r>
              <a:rPr lang="ru-RU" u="sng" dirty="0" smtClean="0"/>
              <a:t>между уровнями бюджетной системы </a:t>
            </a:r>
            <a:r>
              <a:rPr lang="ru-RU" dirty="0" smtClean="0"/>
              <a:t>стали возникать </a:t>
            </a:r>
            <a:r>
              <a:rPr lang="ru-RU" b="1" dirty="0" smtClean="0"/>
              <a:t>конфликтные ситуации </a:t>
            </a:r>
          </a:p>
          <a:p>
            <a:r>
              <a:rPr lang="ru-RU" dirty="0" smtClean="0"/>
              <a:t>Практика Конституционного суда РФ свидетельствовала о </a:t>
            </a:r>
            <a:r>
              <a:rPr lang="ru-RU" b="1" dirty="0" smtClean="0"/>
              <a:t>переносе акцентов с политико-правовых споров  </a:t>
            </a:r>
            <a:r>
              <a:rPr lang="ru-RU" dirty="0" smtClean="0"/>
              <a:t>между публичными субъектами </a:t>
            </a:r>
            <a:r>
              <a:rPr lang="ru-RU" b="1" dirty="0" smtClean="0"/>
              <a:t>на экономические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1994-1998 гг. - Развитие доходной базы региональных бюджетов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19200"/>
            <a:ext cx="8715436" cy="5067320"/>
          </a:xfrm>
        </p:spPr>
        <p:txBody>
          <a:bodyPr>
            <a:normAutofit/>
          </a:bodyPr>
          <a:lstStyle/>
          <a:p>
            <a:r>
              <a:rPr lang="ru-RU" dirty="0" smtClean="0"/>
              <a:t>Появилась </a:t>
            </a:r>
            <a:r>
              <a:rPr lang="ru-RU" u="sng" dirty="0" smtClean="0"/>
              <a:t>новая правовая база налогообложения</a:t>
            </a:r>
          </a:p>
          <a:p>
            <a:r>
              <a:rPr lang="ru-RU" u="sng" dirty="0" smtClean="0"/>
              <a:t>Расширились права регионов и муниципальных образований</a:t>
            </a:r>
            <a:r>
              <a:rPr lang="ru-RU" dirty="0" smtClean="0"/>
              <a:t> в формировании собственной доходной базы за счет: </a:t>
            </a:r>
          </a:p>
          <a:p>
            <a:pPr>
              <a:buFontTx/>
              <a:buChar char="-"/>
            </a:pPr>
            <a:r>
              <a:rPr lang="ru-RU" dirty="0" smtClean="0"/>
              <a:t>возможности  введения </a:t>
            </a:r>
            <a:r>
              <a:rPr lang="ru-RU" u="sng" dirty="0" smtClean="0"/>
              <a:t>новых региональных и местных налогов</a:t>
            </a:r>
            <a:r>
              <a:rPr lang="ru-RU" dirty="0" smtClean="0"/>
              <a:t>,</a:t>
            </a:r>
          </a:p>
          <a:p>
            <a:pPr>
              <a:buFontTx/>
              <a:buChar char="-"/>
            </a:pPr>
            <a:r>
              <a:rPr lang="ru-RU" dirty="0" smtClean="0"/>
              <a:t>права </a:t>
            </a:r>
            <a:r>
              <a:rPr lang="ru-RU" u="sng" dirty="0" smtClean="0"/>
              <a:t>дифференциации региональной ставки налога на прибыль,</a:t>
            </a:r>
          </a:p>
          <a:p>
            <a:r>
              <a:rPr lang="ru-RU" u="sng" dirty="0" smtClean="0"/>
              <a:t>Нормативы отчислений </a:t>
            </a:r>
            <a:r>
              <a:rPr lang="ru-RU" dirty="0" smtClean="0"/>
              <a:t>от федеральных регулирующих налогов стали стабильнее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1994-1998 гг. - Развитие доходной базы региональных бюджетов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19200"/>
            <a:ext cx="8715436" cy="506732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Был создан </a:t>
            </a:r>
            <a:r>
              <a:rPr lang="ru-RU" b="1" dirty="0" smtClean="0"/>
              <a:t>Фонд финансовой поддержки регионов (</a:t>
            </a:r>
            <a:r>
              <a:rPr lang="ru-RU" b="1" dirty="0" err="1" smtClean="0"/>
              <a:t>ФФПР</a:t>
            </a:r>
            <a:r>
              <a:rPr lang="ru-RU" b="1" dirty="0" smtClean="0"/>
              <a:t>) </a:t>
            </a:r>
            <a:r>
              <a:rPr lang="ru-RU" dirty="0" smtClean="0"/>
              <a:t>, распределение которого впервые стало осуществляться по </a:t>
            </a:r>
            <a:r>
              <a:rPr lang="ru-RU" u="sng" dirty="0" smtClean="0"/>
              <a:t>единым формализованным правилам</a:t>
            </a:r>
          </a:p>
          <a:p>
            <a:r>
              <a:rPr lang="ru-RU" dirty="0" smtClean="0"/>
              <a:t> Однако </a:t>
            </a:r>
            <a:r>
              <a:rPr lang="ru-RU" b="1" dirty="0" smtClean="0"/>
              <a:t>практика передачи полномочий, не подкрепленных финансовыми ресурсами</a:t>
            </a:r>
            <a:r>
              <a:rPr lang="ru-RU" dirty="0" smtClean="0"/>
              <a:t>, </a:t>
            </a:r>
            <a:r>
              <a:rPr lang="ru-RU" u="sng" dirty="0" smtClean="0"/>
              <a:t>продолжалась</a:t>
            </a:r>
          </a:p>
          <a:p>
            <a:r>
              <a:rPr lang="ru-RU" dirty="0" smtClean="0"/>
              <a:t>Помощь из </a:t>
            </a:r>
            <a:r>
              <a:rPr lang="ru-RU" dirty="0" err="1" smtClean="0"/>
              <a:t>ФФПР</a:t>
            </a:r>
            <a:r>
              <a:rPr lang="ru-RU" dirty="0" smtClean="0"/>
              <a:t> имела целый ряд </a:t>
            </a:r>
            <a:r>
              <a:rPr lang="ru-RU" b="1" dirty="0" smtClean="0"/>
              <a:t>недостатков</a:t>
            </a:r>
            <a:r>
              <a:rPr lang="ru-RU" dirty="0" smtClean="0"/>
              <a:t>, в том числе:</a:t>
            </a:r>
          </a:p>
          <a:p>
            <a:pPr>
              <a:buFontTx/>
              <a:buChar char="-"/>
            </a:pPr>
            <a:r>
              <a:rPr lang="ru-RU" dirty="0" smtClean="0"/>
              <a:t>н</a:t>
            </a:r>
            <a:r>
              <a:rPr lang="ru-RU" b="1" dirty="0" smtClean="0"/>
              <a:t>аправленность</a:t>
            </a:r>
            <a:r>
              <a:rPr lang="ru-RU" dirty="0" smtClean="0"/>
              <a:t> не на соотнесение налогового потенциала и нормативных потребностей, а </a:t>
            </a:r>
            <a:r>
              <a:rPr lang="ru-RU" b="1" dirty="0" smtClean="0"/>
              <a:t>на размер фактически собранных доходов и фактических расходных потребностей региона</a:t>
            </a:r>
            <a:r>
              <a:rPr lang="ru-RU" dirty="0" smtClean="0"/>
              <a:t>,</a:t>
            </a:r>
          </a:p>
          <a:p>
            <a:pPr>
              <a:buFontTx/>
              <a:buChar char="-"/>
            </a:pPr>
            <a:r>
              <a:rPr lang="ru-RU" b="1" dirty="0" smtClean="0"/>
              <a:t>незначительный размер самого трансфертного фонда </a:t>
            </a:r>
            <a:r>
              <a:rPr lang="ru-RU" dirty="0" smtClean="0"/>
              <a:t>в условиях кризиса, </a:t>
            </a:r>
          </a:p>
          <a:p>
            <a:pPr>
              <a:buFontTx/>
              <a:buChar char="-"/>
            </a:pPr>
            <a:r>
              <a:rPr lang="ru-RU" b="1" dirty="0" smtClean="0"/>
              <a:t>утеря РФ рычагов воздействия на межбюджетное регулирование внутри субъектов РФ</a:t>
            </a:r>
            <a:r>
              <a:rPr lang="ru-RU" dirty="0" smtClean="0"/>
              <a:t>, которые часто строились на субъективных принципах</a:t>
            </a: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1998-1999 гг. – Реформа бюджетного и налогового законодательства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19200"/>
            <a:ext cx="8715436" cy="493776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Приняты </a:t>
            </a:r>
            <a:r>
              <a:rPr lang="ru-RU" dirty="0" smtClean="0"/>
              <a:t>первая часть </a:t>
            </a:r>
            <a:r>
              <a:rPr lang="ru-RU" u="sng" dirty="0" smtClean="0"/>
              <a:t>Налогового кодекса РФ </a:t>
            </a:r>
            <a:r>
              <a:rPr lang="ru-RU" dirty="0" smtClean="0"/>
              <a:t>и </a:t>
            </a:r>
            <a:r>
              <a:rPr lang="ru-RU" u="sng" dirty="0" smtClean="0"/>
              <a:t>Бюджетный кодекс РФ</a:t>
            </a:r>
            <a:r>
              <a:rPr lang="ru-RU" dirty="0" smtClean="0"/>
              <a:t>, Федеральный закон </a:t>
            </a:r>
            <a:r>
              <a:rPr lang="ru-RU" u="sng" dirty="0" smtClean="0"/>
              <a:t>«О финансовых основах местного самоуправления в Российской Федерации»</a:t>
            </a:r>
          </a:p>
          <a:p>
            <a:r>
              <a:rPr lang="ru-RU" dirty="0" smtClean="0"/>
              <a:t>Уточняются </a:t>
            </a:r>
            <a:r>
              <a:rPr lang="ru-RU" b="1" dirty="0" smtClean="0"/>
              <a:t>перечни федеральных, региональных и местных налогов</a:t>
            </a:r>
            <a:r>
              <a:rPr lang="ru-RU" dirty="0" smtClean="0"/>
              <a:t>, устанавливается их </a:t>
            </a:r>
            <a:r>
              <a:rPr lang="ru-RU" u="sng" dirty="0" smtClean="0"/>
              <a:t>администрирование</a:t>
            </a:r>
          </a:p>
          <a:p>
            <a:r>
              <a:rPr lang="ru-RU" dirty="0" smtClean="0"/>
              <a:t>Вступил в силу </a:t>
            </a:r>
            <a:r>
              <a:rPr lang="ru-RU" u="sng" dirty="0" smtClean="0"/>
              <a:t>Федеральный закон «О принципах и порядке разграничения предметов ведения и полномочий между органами государственной власти субъектов Российской Федерации»</a:t>
            </a:r>
            <a:r>
              <a:rPr lang="ru-RU" dirty="0" smtClean="0"/>
              <a:t>, носящий рамочный характер, но впервые закрепляющий  </a:t>
            </a:r>
            <a:r>
              <a:rPr lang="ru-RU" b="1" dirty="0" smtClean="0"/>
              <a:t>принцип недопустимости ущемления в пользу одних субъектов РФ прав и интересов других</a:t>
            </a:r>
            <a:r>
              <a:rPr lang="ru-RU" dirty="0" smtClean="0"/>
              <a:t>, что весьма актуально с позиций усиления ассиметричной модели российского федерализма в РФ</a:t>
            </a:r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/>
              <a:t>2000 –2001 гг.– </a:t>
            </a:r>
            <a:br>
              <a:rPr lang="ru-RU" sz="2400" b="1" dirty="0" smtClean="0"/>
            </a:br>
            <a:r>
              <a:rPr lang="ru-RU" sz="2400" b="1" dirty="0" smtClean="0"/>
              <a:t>Концепция развития межбюджетных отношений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285860"/>
            <a:ext cx="8858312" cy="500066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Начало этапу было положено принятием </a:t>
            </a:r>
            <a:r>
              <a:rPr lang="ru-RU" b="1" dirty="0" smtClean="0"/>
              <a:t>Концепции развития межбюджетных отношений 2000-2002 гг.</a:t>
            </a:r>
          </a:p>
          <a:p>
            <a:r>
              <a:rPr lang="ru-RU" dirty="0" smtClean="0"/>
              <a:t>Это была </a:t>
            </a:r>
            <a:r>
              <a:rPr lang="ru-RU" u="sng" dirty="0" smtClean="0"/>
              <a:t>первая среднесрочная программа развития отношений в рамках бюджетной системы</a:t>
            </a:r>
          </a:p>
          <a:p>
            <a:r>
              <a:rPr lang="ru-RU" b="1" dirty="0" smtClean="0"/>
              <a:t>Цели Концепции:</a:t>
            </a:r>
          </a:p>
          <a:p>
            <a:pPr>
              <a:buFontTx/>
              <a:buChar char="-"/>
            </a:pPr>
            <a:r>
              <a:rPr lang="ru-RU" dirty="0" smtClean="0"/>
              <a:t>повышение эффективности регионального уровня бюджетной системы РФ</a:t>
            </a:r>
          </a:p>
          <a:p>
            <a:pPr>
              <a:buFontTx/>
              <a:buChar char="-"/>
            </a:pPr>
            <a:r>
              <a:rPr lang="ru-RU" dirty="0" smtClean="0"/>
              <a:t>оздоровление территориальных финансов</a:t>
            </a:r>
          </a:p>
          <a:p>
            <a:pPr>
              <a:buFontTx/>
              <a:buChar char="-"/>
            </a:pPr>
            <a:r>
              <a:rPr lang="ru-RU" dirty="0" smtClean="0"/>
              <a:t>снижение </a:t>
            </a:r>
            <a:r>
              <a:rPr lang="ru-RU" dirty="0" err="1" smtClean="0"/>
              <a:t>дотационности</a:t>
            </a:r>
            <a:r>
              <a:rPr lang="ru-RU" dirty="0" smtClean="0"/>
              <a:t> региональных бюджетов</a:t>
            </a:r>
          </a:p>
          <a:p>
            <a:pPr>
              <a:buFontTx/>
              <a:buChar char="-"/>
            </a:pPr>
            <a:r>
              <a:rPr lang="ru-RU" dirty="0" smtClean="0"/>
              <a:t>сокращение встречных финансовых потоков</a:t>
            </a:r>
          </a:p>
          <a:p>
            <a:pPr>
              <a:buFontTx/>
              <a:buChar char="-"/>
            </a:pPr>
            <a:r>
              <a:rPr lang="ru-RU" dirty="0" smtClean="0"/>
              <a:t>создание территориальных стимулов к наращиванию налогового потенциала</a:t>
            </a:r>
          </a:p>
          <a:p>
            <a:pPr>
              <a:buFontTx/>
              <a:buChar char="-"/>
            </a:pPr>
            <a:r>
              <a:rPr lang="ru-RU" dirty="0" smtClean="0"/>
              <a:t>мобилизация бюджетных доходов, повышение эффективности бюджетных расходов и обеспечение сбалансированности бюджетов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/>
              <a:t>2000 –2001 гг.– </a:t>
            </a:r>
            <a:br>
              <a:rPr lang="ru-RU" sz="2400" b="1" dirty="0" smtClean="0"/>
            </a:br>
            <a:r>
              <a:rPr lang="ru-RU" sz="2400" b="1" dirty="0" smtClean="0"/>
              <a:t>Концепция развития межбюджетных отношений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285860"/>
            <a:ext cx="8858312" cy="5000660"/>
          </a:xfrm>
        </p:spPr>
        <p:txBody>
          <a:bodyPr>
            <a:normAutofit/>
          </a:bodyPr>
          <a:lstStyle/>
          <a:p>
            <a:r>
              <a:rPr lang="ru-RU" b="1" dirty="0" smtClean="0"/>
              <a:t>Инструменты реализации Концепции</a:t>
            </a:r>
            <a:r>
              <a:rPr lang="ru-RU" dirty="0" smtClean="0"/>
              <a:t>: </a:t>
            </a:r>
          </a:p>
          <a:p>
            <a:pPr>
              <a:buFontTx/>
              <a:buChar char="-"/>
            </a:pPr>
            <a:r>
              <a:rPr lang="ru-RU" dirty="0" smtClean="0"/>
              <a:t>реформируемый </a:t>
            </a:r>
            <a:r>
              <a:rPr lang="ru-RU" u="sng" dirty="0" smtClean="0"/>
              <a:t>Фонд финансовой поддержки регионов </a:t>
            </a:r>
          </a:p>
          <a:p>
            <a:pPr>
              <a:buFontTx/>
              <a:buChar char="-"/>
            </a:pPr>
            <a:r>
              <a:rPr lang="ru-RU" dirty="0" smtClean="0"/>
              <a:t>внедрение </a:t>
            </a:r>
            <a:r>
              <a:rPr lang="ru-RU" u="sng" dirty="0" smtClean="0"/>
              <a:t>более объективной методики распределения трансфертов</a:t>
            </a:r>
          </a:p>
          <a:p>
            <a:pPr>
              <a:buFontTx/>
              <a:buChar char="-"/>
            </a:pPr>
            <a:r>
              <a:rPr lang="ru-RU" u="sng" dirty="0" smtClean="0"/>
              <a:t>Фонд регионального развития для поддержки инвестиций в общественную инфраструктуру </a:t>
            </a:r>
          </a:p>
          <a:p>
            <a:pPr>
              <a:buFontTx/>
              <a:buChar char="-"/>
            </a:pPr>
            <a:r>
              <a:rPr lang="ru-RU" u="sng" dirty="0" smtClean="0"/>
              <a:t>Фонд развития региональных финансов для поддержки региональных бюджетных реформ на конкурсной основе</a:t>
            </a:r>
          </a:p>
          <a:p>
            <a:r>
              <a:rPr lang="ru-RU" dirty="0" smtClean="0"/>
              <a:t>Два последних фонда в 2000-2002 гг. планировались в составе федерального бюджета, но не функционировали ввиду недостатка средств</a:t>
            </a:r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/>
              <a:t>2000 –2001 гг.– </a:t>
            </a:r>
            <a:br>
              <a:rPr lang="ru-RU" sz="2400" b="1" dirty="0" smtClean="0"/>
            </a:br>
            <a:r>
              <a:rPr lang="ru-RU" sz="2400" b="1" dirty="0" smtClean="0"/>
              <a:t>Концепция развития межбюджетных отношений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285860"/>
            <a:ext cx="8858312" cy="5000660"/>
          </a:xfrm>
        </p:spPr>
        <p:txBody>
          <a:bodyPr>
            <a:normAutofit/>
          </a:bodyPr>
          <a:lstStyle/>
          <a:p>
            <a:r>
              <a:rPr lang="ru-RU" dirty="0" smtClean="0"/>
              <a:t>Наиболее </a:t>
            </a:r>
            <a:r>
              <a:rPr lang="ru-RU" u="sng" dirty="0" smtClean="0"/>
              <a:t>завершенную форму </a:t>
            </a:r>
            <a:r>
              <a:rPr lang="ru-RU" dirty="0" smtClean="0"/>
              <a:t>Концепция приняла </a:t>
            </a:r>
            <a:r>
              <a:rPr lang="ru-RU" u="sng" dirty="0" smtClean="0"/>
              <a:t>при разработке федерального бюджета на 2001 г.</a:t>
            </a:r>
            <a:r>
              <a:rPr lang="ru-RU" dirty="0" smtClean="0"/>
              <a:t>, в рамках которой были: </a:t>
            </a:r>
          </a:p>
          <a:p>
            <a:pPr>
              <a:buFontTx/>
              <a:buChar char="-"/>
            </a:pPr>
            <a:r>
              <a:rPr lang="ru-RU" dirty="0" smtClean="0"/>
              <a:t>утверждена </a:t>
            </a:r>
            <a:r>
              <a:rPr lang="ru-RU" b="1" dirty="0" smtClean="0"/>
              <a:t>методика распределения финансовой помощи регионам</a:t>
            </a:r>
            <a:r>
              <a:rPr lang="ru-RU" dirty="0" smtClean="0"/>
              <a:t>,</a:t>
            </a:r>
          </a:p>
          <a:p>
            <a:pPr>
              <a:buFontTx/>
              <a:buChar char="-"/>
            </a:pPr>
            <a:r>
              <a:rPr lang="ru-RU" dirty="0" smtClean="0"/>
              <a:t>осуществлен </a:t>
            </a:r>
            <a:r>
              <a:rPr lang="ru-RU" b="1" dirty="0" smtClean="0"/>
              <a:t>переход к оценке налогового потенциала регионов</a:t>
            </a:r>
            <a:r>
              <a:rPr lang="ru-RU" dirty="0" smtClean="0"/>
              <a:t>, </a:t>
            </a:r>
          </a:p>
          <a:p>
            <a:pPr>
              <a:buFontTx/>
              <a:buChar char="-"/>
            </a:pPr>
            <a:r>
              <a:rPr lang="ru-RU" dirty="0" smtClean="0"/>
              <a:t>применены </a:t>
            </a:r>
            <a:r>
              <a:rPr lang="ru-RU" b="1" dirty="0" smtClean="0"/>
              <a:t>методики расчета бюджетных расходов </a:t>
            </a:r>
            <a:r>
              <a:rPr lang="ru-RU" dirty="0" smtClean="0"/>
              <a:t>на основе фактических расходов и утверждаемых финансовых нормативов</a:t>
            </a:r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2002-2005 гг. – Программы развития бюджетного федерализма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071546"/>
            <a:ext cx="8643998" cy="5214974"/>
          </a:xfrm>
        </p:spPr>
        <p:txBody>
          <a:bodyPr>
            <a:noAutofit/>
          </a:bodyPr>
          <a:lstStyle/>
          <a:p>
            <a:r>
              <a:rPr lang="ru-RU" sz="2400" dirty="0" smtClean="0"/>
              <a:t>Реформирование межбюджетных отношений на основании </a:t>
            </a:r>
            <a:r>
              <a:rPr lang="ru-RU" sz="2400" b="1" dirty="0" smtClean="0"/>
              <a:t>Программы развития бюджетного федерализма на период до 2005 г.</a:t>
            </a:r>
          </a:p>
          <a:p>
            <a:r>
              <a:rPr lang="ru-RU" sz="2400" dirty="0" smtClean="0"/>
              <a:t>Важной </a:t>
            </a:r>
            <a:r>
              <a:rPr lang="ru-RU" sz="2400" b="1" dirty="0" smtClean="0"/>
              <a:t>целью</a:t>
            </a:r>
            <a:r>
              <a:rPr lang="ru-RU" sz="2400" dirty="0" smtClean="0"/>
              <a:t> реформирования межбюджетных отношений называлось </a:t>
            </a:r>
            <a:r>
              <a:rPr lang="ru-RU" sz="2400" b="1" dirty="0" smtClean="0"/>
              <a:t>стимулирование регионального развития</a:t>
            </a:r>
          </a:p>
          <a:p>
            <a:r>
              <a:rPr lang="ru-RU" sz="2400" dirty="0" smtClean="0"/>
              <a:t>Для этого Программой были </a:t>
            </a:r>
            <a:r>
              <a:rPr lang="ru-RU" sz="2400" u="sng" dirty="0" smtClean="0"/>
              <a:t>предусмотрены</a:t>
            </a:r>
            <a:r>
              <a:rPr lang="ru-RU" sz="2400" dirty="0" smtClean="0"/>
              <a:t>: </a:t>
            </a:r>
          </a:p>
          <a:p>
            <a:pPr>
              <a:buFontTx/>
              <a:buChar char="-"/>
            </a:pPr>
            <a:r>
              <a:rPr lang="ru-RU" sz="2400" dirty="0" smtClean="0"/>
              <a:t>повышение </a:t>
            </a:r>
            <a:r>
              <a:rPr lang="ru-RU" sz="2400" u="sng" dirty="0" smtClean="0"/>
              <a:t>бюджетного статуса </a:t>
            </a:r>
            <a:r>
              <a:rPr lang="ru-RU" sz="2400" dirty="0" smtClean="0"/>
              <a:t>и расширение </a:t>
            </a:r>
            <a:r>
              <a:rPr lang="ru-RU" sz="2400" u="sng" dirty="0" smtClean="0"/>
              <a:t>бюджетно-налоговых полномочий</a:t>
            </a:r>
            <a:r>
              <a:rPr lang="ru-RU" sz="2400" dirty="0" smtClean="0"/>
              <a:t> </a:t>
            </a:r>
            <a:r>
              <a:rPr lang="ru-RU" sz="2400" b="1" dirty="0" smtClean="0"/>
              <a:t>муниципальных образований </a:t>
            </a:r>
          </a:p>
          <a:p>
            <a:pPr>
              <a:buFontTx/>
              <a:buChar char="-"/>
            </a:pPr>
            <a:r>
              <a:rPr lang="ru-RU" sz="2400" dirty="0" smtClean="0"/>
              <a:t>повышение </a:t>
            </a:r>
            <a:r>
              <a:rPr lang="ru-RU" sz="2400" u="sng" dirty="0" smtClean="0"/>
              <a:t>роли собственных дохо</a:t>
            </a:r>
            <a:r>
              <a:rPr lang="ru-RU" sz="2400" dirty="0" smtClean="0"/>
              <a:t>дов региональных и местных бюджетов и переход </a:t>
            </a:r>
            <a:r>
              <a:rPr lang="ru-RU" sz="2400" u="sng" dirty="0" smtClean="0"/>
              <a:t>в долгосрочной перспективе к формированию их в основном за счет собственных налогов</a:t>
            </a:r>
          </a:p>
          <a:p>
            <a:pPr>
              <a:buFontTx/>
              <a:buChar char="-"/>
            </a:pPr>
            <a:r>
              <a:rPr lang="ru-RU" sz="2400" u="sng" dirty="0" smtClean="0"/>
              <a:t>расширение полномочий регионов и местных органов </a:t>
            </a:r>
            <a:r>
              <a:rPr lang="ru-RU" sz="2400" dirty="0" smtClean="0"/>
              <a:t>власти в </a:t>
            </a:r>
            <a:r>
              <a:rPr lang="ru-RU" sz="2400" u="sng" dirty="0" smtClean="0"/>
              <a:t>планировании бюджетных расходов</a:t>
            </a:r>
            <a:endParaRPr lang="ru-RU" sz="2400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500042"/>
            <a:ext cx="8786874" cy="58579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200" b="1" dirty="0" smtClean="0"/>
              <a:t>Понятие</a:t>
            </a:r>
            <a:r>
              <a:rPr lang="ru-RU" sz="3200" dirty="0" smtClean="0"/>
              <a:t> бюджетного федерализма </a:t>
            </a:r>
            <a:r>
              <a:rPr lang="ru-RU" sz="3200" u="sng" dirty="0" smtClean="0"/>
              <a:t>впервые ввели американские специалисты</a:t>
            </a:r>
            <a:r>
              <a:rPr lang="ru-RU" sz="3200" dirty="0" smtClean="0"/>
              <a:t>, понимая под ним:</a:t>
            </a:r>
          </a:p>
          <a:p>
            <a:r>
              <a:rPr lang="ru-RU" sz="3200" b="1" dirty="0" smtClean="0"/>
              <a:t>автономное функционирование бюджетов отдельных уровней власти</a:t>
            </a:r>
            <a:r>
              <a:rPr lang="ru-RU" sz="3200" dirty="0" smtClean="0"/>
              <a:t>, </a:t>
            </a:r>
          </a:p>
          <a:p>
            <a:r>
              <a:rPr lang="ru-RU" sz="3200" b="1" dirty="0" smtClean="0"/>
              <a:t>бюджетные взаимоотношения</a:t>
            </a:r>
            <a:r>
              <a:rPr lang="ru-RU" sz="3200" dirty="0" smtClean="0"/>
              <a:t>, основанные на </a:t>
            </a:r>
            <a:r>
              <a:rPr lang="ru-RU" sz="3200" b="1" dirty="0" smtClean="0"/>
              <a:t>четко сформулированных нормах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/>
              <a:t>2006-2008 гг. – Закрепление форм финансовой поддержки региональных бюджетов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Межбюджетные отношения строятся на Концепциях и методиках формирования межбюджетных отношений Российской Федерации и субъектов Российской Федерации </a:t>
            </a:r>
            <a:r>
              <a:rPr lang="ru-RU" b="1" dirty="0" smtClean="0"/>
              <a:t>на соответствующий год и на среднесрочную перспективу</a:t>
            </a:r>
          </a:p>
          <a:p>
            <a:r>
              <a:rPr lang="ru-RU" dirty="0" smtClean="0"/>
              <a:t>В соответствии с этими концепциями в 2006–2008 гг. предполагается предоставление </a:t>
            </a:r>
            <a:r>
              <a:rPr lang="ru-RU" b="1" dirty="0" smtClean="0"/>
              <a:t>межбюджетных трансфертов</a:t>
            </a:r>
            <a:r>
              <a:rPr lang="ru-RU" dirty="0" smtClean="0"/>
              <a:t> в соответствии </a:t>
            </a:r>
            <a:r>
              <a:rPr lang="ru-RU" u="sng" dirty="0" smtClean="0"/>
              <a:t>с созданными во исполнение Бюджетного кодекса Российской Федерации</a:t>
            </a:r>
            <a:r>
              <a:rPr lang="ru-RU" dirty="0" smtClean="0"/>
              <a:t> </a:t>
            </a:r>
            <a:r>
              <a:rPr lang="ru-RU" b="1" dirty="0" smtClean="0"/>
              <a:t>формами финансовой поддержки</a:t>
            </a:r>
            <a:endParaRPr lang="ru-RU" b="1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/>
              <a:t>2009 г. - Настоящее время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285860"/>
            <a:ext cx="8858312" cy="500066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По итогам реализации Концепции и Программ развития межбюджетных отношений в РФ была сформирована </a:t>
            </a:r>
            <a:r>
              <a:rPr lang="ru-RU" b="1" dirty="0" smtClean="0"/>
              <a:t>модель фискального федерализма </a:t>
            </a:r>
            <a:r>
              <a:rPr lang="ru-RU" dirty="0" smtClean="0"/>
              <a:t>с использованием </a:t>
            </a:r>
            <a:r>
              <a:rPr lang="ru-RU" u="sng" dirty="0" smtClean="0"/>
              <a:t>некоторых элементов конкурентного федерализма</a:t>
            </a:r>
            <a:r>
              <a:rPr lang="ru-RU" dirty="0" smtClean="0"/>
              <a:t> </a:t>
            </a:r>
          </a:p>
          <a:p>
            <a:r>
              <a:rPr lang="ru-RU" b="1" dirty="0" smtClean="0"/>
              <a:t>Элементы конкурентного федерализма </a:t>
            </a:r>
            <a:r>
              <a:rPr lang="ru-RU" dirty="0" smtClean="0"/>
              <a:t>в РФ касаются области </a:t>
            </a:r>
            <a:r>
              <a:rPr lang="ru-RU" u="sng" dirty="0" smtClean="0"/>
              <a:t>взаимодействия</a:t>
            </a:r>
            <a:r>
              <a:rPr lang="ru-RU" dirty="0" smtClean="0"/>
              <a:t> федерального, субфедерального и местного </a:t>
            </a:r>
            <a:r>
              <a:rPr lang="ru-RU" u="sng" dirty="0" smtClean="0"/>
              <a:t>уровней власти </a:t>
            </a:r>
            <a:r>
              <a:rPr lang="ru-RU" dirty="0" smtClean="0"/>
              <a:t>в процессе реализации </a:t>
            </a:r>
            <a:r>
              <a:rPr lang="ru-RU" b="1" dirty="0" smtClean="0"/>
              <a:t>целевых региональных программ, предусматривающих участие на конкурсной основе</a:t>
            </a:r>
          </a:p>
          <a:p>
            <a:r>
              <a:rPr lang="ru-RU" dirty="0" smtClean="0"/>
              <a:t>Вместе с тем развитие отношений фискального федерализма до сих пор в России происходит весьма противоречиво и болезненно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52400"/>
            <a:ext cx="8858312" cy="704832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/>
              <a:t>Проблемы фискального федерализма в РФ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285860"/>
            <a:ext cx="8858312" cy="5000660"/>
          </a:xfrm>
        </p:spPr>
        <p:txBody>
          <a:bodyPr>
            <a:normAutofit/>
          </a:bodyPr>
          <a:lstStyle/>
          <a:p>
            <a:r>
              <a:rPr lang="ru-RU" b="1" dirty="0" smtClean="0"/>
              <a:t>Конкуренция между уровнями бюджетной системы </a:t>
            </a:r>
            <a:r>
              <a:rPr lang="ru-RU" dirty="0" smtClean="0"/>
              <a:t>за </a:t>
            </a:r>
            <a:r>
              <a:rPr lang="ru-RU" b="1" dirty="0" smtClean="0"/>
              <a:t>права и полномочия</a:t>
            </a:r>
            <a:r>
              <a:rPr lang="ru-RU" dirty="0" smtClean="0"/>
              <a:t>, обладание которыми влечет за собой осязаемые </a:t>
            </a:r>
            <a:r>
              <a:rPr lang="ru-RU" b="1" dirty="0" smtClean="0"/>
              <a:t>экономические преимущества</a:t>
            </a:r>
            <a:r>
              <a:rPr lang="ru-RU" dirty="0" smtClean="0"/>
              <a:t>, в том числе за права: </a:t>
            </a:r>
          </a:p>
          <a:p>
            <a:pPr>
              <a:buFontTx/>
              <a:buChar char="-"/>
            </a:pPr>
            <a:r>
              <a:rPr lang="ru-RU" dirty="0" smtClean="0"/>
              <a:t>на земельные ресурсы, </a:t>
            </a:r>
          </a:p>
          <a:p>
            <a:pPr>
              <a:buFontTx/>
              <a:buChar char="-"/>
            </a:pPr>
            <a:r>
              <a:rPr lang="ru-RU" dirty="0" smtClean="0"/>
              <a:t>недра, богатые полезными ископаемыми, </a:t>
            </a:r>
          </a:p>
          <a:p>
            <a:pPr>
              <a:buFontTx/>
              <a:buChar char="-"/>
            </a:pPr>
            <a:r>
              <a:rPr lang="ru-RU" dirty="0" smtClean="0"/>
              <a:t>устойчиво работающие структуры реального сектора, </a:t>
            </a:r>
          </a:p>
          <a:p>
            <a:pPr>
              <a:buFontTx/>
              <a:buChar char="-"/>
            </a:pPr>
            <a:r>
              <a:rPr lang="ru-RU" dirty="0" smtClean="0"/>
              <a:t>полномочия в сфере налогового, валютного и таможенного регулирования и др.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52400"/>
            <a:ext cx="8858312" cy="704832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/>
              <a:t>Проблемы фискального федерализма в РФ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285860"/>
            <a:ext cx="8858312" cy="5000660"/>
          </a:xfrm>
        </p:spPr>
        <p:txBody>
          <a:bodyPr>
            <a:normAutofit lnSpcReduction="10000"/>
          </a:bodyPr>
          <a:lstStyle/>
          <a:p>
            <a:r>
              <a:rPr lang="ru-RU" sz="3200" b="1" dirty="0" smtClean="0"/>
              <a:t>Борьба центра и регионов</a:t>
            </a:r>
            <a:r>
              <a:rPr lang="ru-RU" sz="3200" dirty="0" smtClean="0"/>
              <a:t>:</a:t>
            </a:r>
          </a:p>
          <a:p>
            <a:pPr>
              <a:buNone/>
            </a:pPr>
            <a:endParaRPr lang="ru-RU" sz="3200" dirty="0" smtClean="0"/>
          </a:p>
          <a:p>
            <a:pPr>
              <a:buFontTx/>
              <a:buChar char="-"/>
            </a:pPr>
            <a:r>
              <a:rPr lang="ru-RU" sz="3200" dirty="0" smtClean="0"/>
              <a:t>с одной стороны, за </a:t>
            </a:r>
            <a:r>
              <a:rPr lang="ru-RU" sz="3200" b="1" dirty="0" smtClean="0"/>
              <a:t>максимально выгодное </a:t>
            </a:r>
            <a:r>
              <a:rPr lang="ru-RU" sz="3200" dirty="0" smtClean="0"/>
              <a:t>для территории </a:t>
            </a:r>
            <a:r>
              <a:rPr lang="ru-RU" sz="3200" b="1" dirty="0" smtClean="0"/>
              <a:t>разделение доли налоговых поступлений</a:t>
            </a:r>
            <a:r>
              <a:rPr lang="ru-RU" sz="3200" dirty="0" smtClean="0"/>
              <a:t>; </a:t>
            </a:r>
          </a:p>
          <a:p>
            <a:pPr>
              <a:buFontTx/>
              <a:buChar char="-"/>
            </a:pPr>
            <a:r>
              <a:rPr lang="ru-RU" sz="3200" dirty="0" smtClean="0"/>
              <a:t>с другой стороны, за </a:t>
            </a:r>
            <a:r>
              <a:rPr lang="ru-RU" sz="3200" b="1" dirty="0" smtClean="0"/>
              <a:t>сокращение собственных полномочий и ответственности в социальной сфере </a:t>
            </a:r>
            <a:r>
              <a:rPr lang="ru-RU" sz="3200" dirty="0" smtClean="0"/>
              <a:t>и </a:t>
            </a:r>
            <a:r>
              <a:rPr lang="ru-RU" sz="3200" b="1" dirty="0" smtClean="0"/>
              <a:t>переложение их на другой уровень бюджетной системы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52400"/>
            <a:ext cx="8858312" cy="704832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/>
              <a:t>Проблемы фискального федерализма в РФ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285860"/>
            <a:ext cx="8858312" cy="500066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Особенность </a:t>
            </a:r>
            <a:r>
              <a:rPr lang="ru-RU" sz="3600" u="sng" dirty="0" smtClean="0"/>
              <a:t>доходной базы региональных бюджетов </a:t>
            </a:r>
            <a:r>
              <a:rPr lang="ru-RU" sz="3600" dirty="0" smtClean="0"/>
              <a:t>- </a:t>
            </a:r>
            <a:r>
              <a:rPr lang="ru-RU" sz="3600" u="sng" dirty="0" smtClean="0"/>
              <a:t>высокий удельный вес </a:t>
            </a:r>
          </a:p>
          <a:p>
            <a:pPr>
              <a:buFontTx/>
              <a:buChar char="-"/>
            </a:pPr>
            <a:r>
              <a:rPr lang="ru-RU" sz="3600" b="1" dirty="0" smtClean="0"/>
              <a:t>отчислений от регулирующих налогов,</a:t>
            </a:r>
          </a:p>
          <a:p>
            <a:pPr>
              <a:buFontTx/>
              <a:buChar char="-"/>
            </a:pPr>
            <a:r>
              <a:rPr lang="ru-RU" sz="3600" b="1" dirty="0" smtClean="0"/>
              <a:t> безвозмездных перечислений из федерального бюджета</a:t>
            </a:r>
            <a:r>
              <a:rPr lang="ru-RU" sz="3600" dirty="0" smtClean="0"/>
              <a:t>, т.е. низкая доля собственных доходов</a:t>
            </a:r>
          </a:p>
          <a:p>
            <a:pPr>
              <a:buNone/>
            </a:pP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3.4. Межбюджетные трансферты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219200"/>
            <a:ext cx="8858312" cy="513875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Средства, передаваемые из одного бюджета в другой на определенные цели или без конкретной целевой привязки, являются основными источниками формирования бюджетных доходов в Российской Федерации</a:t>
            </a:r>
          </a:p>
          <a:p>
            <a:r>
              <a:rPr lang="ru-RU" sz="3200" dirty="0" smtClean="0"/>
              <a:t>Такие средства называются </a:t>
            </a:r>
            <a:r>
              <a:rPr lang="ru-RU" sz="3200" b="1" dirty="0" smtClean="0"/>
              <a:t>межбюджетными трансфертами</a:t>
            </a:r>
            <a:r>
              <a:rPr lang="ru-RU" sz="3200" dirty="0" smtClean="0"/>
              <a:t> и представляют собой формы финансовой помощи в рамках межбюджетных отношений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Классификация межбюджетных трансфертов по целям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219200"/>
            <a:ext cx="8858312" cy="5138758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Выравнивающие</a:t>
            </a:r>
            <a:r>
              <a:rPr lang="ru-RU" sz="2800" dirty="0" smtClean="0"/>
              <a:t> — используются для выравнивания возможностей регионов для предоставления населению стандартного набора бюджетных услуг</a:t>
            </a:r>
          </a:p>
          <a:p>
            <a:r>
              <a:rPr lang="ru-RU" sz="2800" b="1" dirty="0" smtClean="0"/>
              <a:t>Налоговые </a:t>
            </a:r>
            <a:r>
              <a:rPr lang="ru-RU" sz="2800" dirty="0" smtClean="0"/>
              <a:t>— предоставляются в случае, если бюджетная система несбалансированна по вертикали, т.е. расходы децентрализованы сильнее, чем доходы</a:t>
            </a:r>
          </a:p>
          <a:p>
            <a:r>
              <a:rPr lang="ru-RU" sz="2800" b="1" dirty="0" smtClean="0"/>
              <a:t>Целевые</a:t>
            </a:r>
            <a:r>
              <a:rPr lang="ru-RU" sz="2800" dirty="0" smtClean="0"/>
              <a:t> — перечисляются для выравнивания бюджетной обеспеченности населения регионов путем финансирования конкретных расходов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Классификация межбюджетных трансфертов по целям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219200"/>
            <a:ext cx="8858312" cy="5138758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Зеркальные</a:t>
            </a:r>
            <a:r>
              <a:rPr lang="ru-RU" sz="2800" dirty="0" smtClean="0"/>
              <a:t> — выделяются для создания у регионов (муниципальных образований) материальной заинтересованности в проведении политики, отвечающей общегосударственным интересам (предоставляются на условиях </a:t>
            </a:r>
            <a:r>
              <a:rPr lang="ru-RU" sz="2800" dirty="0" err="1" smtClean="0"/>
              <a:t>софинансирования</a:t>
            </a:r>
            <a:r>
              <a:rPr lang="ru-RU" sz="2800" dirty="0" smtClean="0"/>
              <a:t>) </a:t>
            </a:r>
          </a:p>
          <a:p>
            <a:r>
              <a:rPr lang="ru-RU" sz="2800" b="1" dirty="0" smtClean="0"/>
              <a:t>Компенсационные </a:t>
            </a:r>
            <a:r>
              <a:rPr lang="ru-RU" sz="2800" dirty="0" smtClean="0"/>
              <a:t>— передаются для компенсации бюджетам возросших расходов или потери доходов в тех случаях, когда причиной таких потерь послужило, например, решение вышестоящих органов власти</a:t>
            </a:r>
            <a:endParaRPr lang="ru-RU" sz="280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0483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Выбор механизма передачи трансфертов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14282" y="1000107"/>
          <a:ext cx="8786814" cy="583215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214710"/>
                <a:gridCol w="5572104"/>
              </a:tblGrid>
              <a:tr h="1203461">
                <a:tc>
                  <a:txBody>
                    <a:bodyPr/>
                    <a:lstStyle/>
                    <a:p>
                      <a:pPr algn="ctr"/>
                      <a:r>
                        <a:rPr lang="ru-RU" sz="2400" i="1" dirty="0" smtClean="0"/>
                        <a:t>Цель органов власти, предоставляющих трансферт</a:t>
                      </a:r>
                      <a:endParaRPr lang="ru-RU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i="1" dirty="0" smtClean="0"/>
                    </a:p>
                    <a:p>
                      <a:pPr algn="ctr"/>
                      <a:r>
                        <a:rPr lang="ru-RU" sz="2400" i="1" dirty="0" smtClean="0"/>
                        <a:t>Вид трансферта</a:t>
                      </a:r>
                      <a:endParaRPr lang="ru-RU" sz="2400" i="1" dirty="0"/>
                    </a:p>
                  </a:txBody>
                  <a:tcPr/>
                </a:tc>
              </a:tr>
              <a:tr h="2314348">
                <a:tc>
                  <a:txBody>
                    <a:bodyPr/>
                    <a:lstStyle/>
                    <a:p>
                      <a:pPr algn="ctr"/>
                      <a:endParaRPr lang="ru-RU" sz="2200" dirty="0" smtClean="0"/>
                    </a:p>
                    <a:p>
                      <a:pPr algn="ctr"/>
                      <a:r>
                        <a:rPr lang="ru-RU" sz="2200" b="1" dirty="0" smtClean="0"/>
                        <a:t>Устранение вертикального дисбаланса</a:t>
                      </a:r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Char char="ü"/>
                      </a:pPr>
                      <a:r>
                        <a:rPr lang="ru-RU" sz="2200" b="0" dirty="0" smtClean="0"/>
                        <a:t> Налоговый трансферт</a:t>
                      </a:r>
                    </a:p>
                    <a:p>
                      <a:pPr algn="ctr">
                        <a:buFont typeface="Wingdings" pitchFamily="2" charset="2"/>
                        <a:buChar char="ü"/>
                      </a:pPr>
                      <a:r>
                        <a:rPr lang="ru-RU" sz="2200" b="0" dirty="0" smtClean="0"/>
                        <a:t> Изменение нормативов налоговых отчислений, налогов и расходных обязательств между уровнями бюджетной системы</a:t>
                      </a:r>
                    </a:p>
                    <a:p>
                      <a:pPr algn="ctr"/>
                      <a:endParaRPr lang="ru-RU" sz="2200" b="0" dirty="0"/>
                    </a:p>
                  </a:txBody>
                  <a:tcPr/>
                </a:tc>
              </a:tr>
              <a:tr h="2314348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/>
                        <a:t>Горизонтальное выравнивание бюджетной</a:t>
                      </a:r>
                      <a:r>
                        <a:rPr lang="ru-RU" sz="2200" b="1" baseline="0" dirty="0" smtClean="0"/>
                        <a:t> обеспеченности регионов</a:t>
                      </a:r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Char char="ü"/>
                      </a:pPr>
                      <a:r>
                        <a:rPr lang="ru-RU" sz="2200" b="0" dirty="0" smtClean="0"/>
                        <a:t> Нецелевой выравнивающий трансферт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2200" b="0" dirty="0" smtClean="0"/>
                        <a:t> Изменение нормативов налоговых отчислений, налогов и расходных обязательств между уровнями бюджетной системы</a:t>
                      </a:r>
                    </a:p>
                    <a:p>
                      <a:pPr algn="ctr"/>
                      <a:endParaRPr lang="ru-RU" sz="2200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0483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Выбор механизма передачи трансфертов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14282" y="1071544"/>
          <a:ext cx="8786814" cy="4558646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214710"/>
                <a:gridCol w="5572104"/>
              </a:tblGrid>
              <a:tr h="1256880">
                <a:tc>
                  <a:txBody>
                    <a:bodyPr/>
                    <a:lstStyle/>
                    <a:p>
                      <a:pPr algn="ctr"/>
                      <a:r>
                        <a:rPr lang="ru-RU" sz="2400" i="1" dirty="0" smtClean="0"/>
                        <a:t>Цель органов власти, предоставляющих трансферт</a:t>
                      </a:r>
                      <a:endParaRPr lang="ru-RU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i="1" dirty="0" smtClean="0"/>
                    </a:p>
                    <a:p>
                      <a:pPr algn="ctr"/>
                      <a:r>
                        <a:rPr lang="ru-RU" sz="2400" i="1" dirty="0" smtClean="0"/>
                        <a:t>Вид трансферта</a:t>
                      </a:r>
                      <a:endParaRPr lang="ru-RU" sz="2400" i="1" dirty="0"/>
                    </a:p>
                  </a:txBody>
                  <a:tcPr/>
                </a:tc>
              </a:tr>
              <a:tr h="1869206">
                <a:tc>
                  <a:txBody>
                    <a:bodyPr/>
                    <a:lstStyle/>
                    <a:p>
                      <a:pPr algn="ctr"/>
                      <a:endParaRPr lang="ru-RU" sz="2200" b="1" dirty="0" smtClean="0"/>
                    </a:p>
                    <a:p>
                      <a:pPr algn="ctr"/>
                      <a:r>
                        <a:rPr lang="ru-RU" sz="2200" b="1" dirty="0" smtClean="0"/>
                        <a:t>Обязательное предоставление населению бюджетных услуг</a:t>
                      </a:r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200" dirty="0" smtClean="0"/>
                    </a:p>
                    <a:p>
                      <a:pPr algn="ctr">
                        <a:buFont typeface="Wingdings" pitchFamily="2" charset="2"/>
                        <a:buChar char="ü"/>
                      </a:pPr>
                      <a:r>
                        <a:rPr lang="ru-RU" sz="2200" dirty="0" smtClean="0"/>
                        <a:t> Целевой трансферт </a:t>
                      </a:r>
                    </a:p>
                    <a:p>
                      <a:pPr algn="ctr"/>
                      <a:r>
                        <a:rPr lang="ru-RU" sz="2200" dirty="0" smtClean="0"/>
                        <a:t>(как правило, постатейный и </a:t>
                      </a:r>
                      <a:r>
                        <a:rPr lang="ru-RU" sz="2200" dirty="0" err="1" smtClean="0"/>
                        <a:t>подушевой</a:t>
                      </a:r>
                      <a:r>
                        <a:rPr lang="ru-RU" sz="2200" dirty="0" smtClean="0"/>
                        <a:t>)</a:t>
                      </a:r>
                      <a:endParaRPr lang="ru-RU" sz="2200" dirty="0"/>
                    </a:p>
                  </a:txBody>
                  <a:tcPr/>
                </a:tc>
              </a:tr>
              <a:tr h="1160197">
                <a:tc>
                  <a:txBody>
                    <a:bodyPr/>
                    <a:lstStyle/>
                    <a:p>
                      <a:pPr algn="ctr"/>
                      <a:endParaRPr lang="ru-RU" sz="2200" b="1" dirty="0" smtClean="0"/>
                    </a:p>
                    <a:p>
                      <a:pPr algn="ctr"/>
                      <a:r>
                        <a:rPr lang="ru-RU" sz="2200" b="1" dirty="0" smtClean="0"/>
                        <a:t>Стимулирование регионов на проведение определенной политики</a:t>
                      </a:r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Char char="ü"/>
                      </a:pPr>
                      <a:endParaRPr lang="ru-RU" sz="2200" dirty="0" smtClean="0"/>
                    </a:p>
                    <a:p>
                      <a:pPr algn="ctr">
                        <a:buFont typeface="Wingdings" pitchFamily="2" charset="2"/>
                        <a:buChar char="ü"/>
                      </a:pPr>
                      <a:r>
                        <a:rPr lang="ru-RU" sz="2200" dirty="0" smtClean="0"/>
                        <a:t> Целевой трансферт</a:t>
                      </a:r>
                    </a:p>
                    <a:p>
                      <a:pPr algn="ctr">
                        <a:buFont typeface="Wingdings" pitchFamily="2" charset="2"/>
                        <a:buChar char="ü"/>
                      </a:pPr>
                      <a:r>
                        <a:rPr lang="ru-RU" sz="2200" dirty="0" smtClean="0"/>
                        <a:t> Зеркальный трансферт</a:t>
                      </a:r>
                      <a:endParaRPr lang="ru-RU" sz="2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42852"/>
            <a:ext cx="8786874" cy="621510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b="1" dirty="0" smtClean="0"/>
              <a:t>Концепция эффективного федерализма </a:t>
            </a:r>
            <a:r>
              <a:rPr lang="ru-RU" sz="2800" dirty="0" smtClean="0"/>
              <a:t>в мировой практике базируется на обязательном соблюдении </a:t>
            </a:r>
            <a:r>
              <a:rPr lang="ru-RU" sz="2800" b="1" u="sng" dirty="0" smtClean="0">
                <a:solidFill>
                  <a:srgbClr val="FF0000"/>
                </a:solidFill>
              </a:rPr>
              <a:t>трех условий</a:t>
            </a:r>
            <a:r>
              <a:rPr lang="ru-RU" sz="2800" dirty="0" smtClean="0"/>
              <a:t>: </a:t>
            </a:r>
          </a:p>
          <a:p>
            <a:r>
              <a:rPr lang="ru-RU" sz="2800" b="1" dirty="0" smtClean="0"/>
              <a:t>разграничении полномочий между всеми уровнями власти </a:t>
            </a:r>
            <a:r>
              <a:rPr lang="ru-RU" sz="2800" b="1" u="sng" dirty="0" smtClean="0"/>
              <a:t>по расходам</a:t>
            </a:r>
            <a:r>
              <a:rPr lang="ru-RU" sz="2800" dirty="0" smtClean="0"/>
              <a:t>; </a:t>
            </a:r>
          </a:p>
          <a:p>
            <a:r>
              <a:rPr lang="ru-RU" sz="2800" b="1" dirty="0" smtClean="0"/>
              <a:t>наделении всех уровней власти фискальными (налоговыми)ресурсами для выполнения своих полномочий</a:t>
            </a:r>
            <a:r>
              <a:rPr lang="ru-RU" sz="2800" dirty="0" smtClean="0"/>
              <a:t>; </a:t>
            </a:r>
          </a:p>
          <a:p>
            <a:r>
              <a:rPr lang="ru-RU" sz="2800" b="1" dirty="0" smtClean="0"/>
              <a:t>сглаживании </a:t>
            </a:r>
            <a:r>
              <a:rPr lang="ru-RU" sz="2800" b="1" u="sng" dirty="0" smtClean="0"/>
              <a:t>вертикальных</a:t>
            </a:r>
            <a:r>
              <a:rPr lang="ru-RU" sz="2800" b="1" dirty="0" smtClean="0"/>
              <a:t> и </a:t>
            </a:r>
            <a:r>
              <a:rPr lang="ru-RU" sz="2800" b="1" u="sng" dirty="0" smtClean="0"/>
              <a:t>горизонтальных </a:t>
            </a:r>
            <a:r>
              <a:rPr lang="ru-RU" sz="2800" b="1" dirty="0" smtClean="0"/>
              <a:t>дисбалансов с помощью </a:t>
            </a:r>
            <a:r>
              <a:rPr lang="ru-RU" sz="2800" b="1" u="sng" dirty="0" smtClean="0"/>
              <a:t>бюджетных трансфертов </a:t>
            </a:r>
            <a:r>
              <a:rPr lang="ru-RU" sz="2800" dirty="0" smtClean="0"/>
              <a:t>для достижения определенных </a:t>
            </a:r>
            <a:r>
              <a:rPr lang="ru-RU" sz="2800" b="1" u="sng" dirty="0" smtClean="0"/>
              <a:t>стандартов потребления общественных услуг </a:t>
            </a:r>
            <a:r>
              <a:rPr lang="ru-RU" sz="2800" dirty="0" smtClean="0"/>
              <a:t>на всей территории страны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Легальная классификация межбюджетных трансфертов в РФ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19200"/>
            <a:ext cx="8715436" cy="51387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Закрепленные в БК РФ формы межбюджетных трансфертов включают в себя следующие:</a:t>
            </a:r>
          </a:p>
          <a:p>
            <a:r>
              <a:rPr lang="ru-RU" dirty="0" smtClean="0"/>
              <a:t>дотации</a:t>
            </a:r>
          </a:p>
          <a:p>
            <a:r>
              <a:rPr lang="ru-RU" dirty="0" smtClean="0"/>
              <a:t>субсидии</a:t>
            </a:r>
          </a:p>
          <a:p>
            <a:r>
              <a:rPr lang="ru-RU" dirty="0" smtClean="0"/>
              <a:t>субвенции</a:t>
            </a:r>
          </a:p>
          <a:p>
            <a:r>
              <a:rPr lang="ru-RU" dirty="0" smtClean="0"/>
              <a:t>иные межбюджетные </a:t>
            </a:r>
            <a:r>
              <a:rPr lang="ru-RU" dirty="0" err="1" smtClean="0"/>
              <a:t>трансферы</a:t>
            </a:r>
            <a:r>
              <a:rPr lang="ru-RU" dirty="0" smtClean="0"/>
              <a:t> бюджетам субъектов Российской Федерации</a:t>
            </a:r>
          </a:p>
          <a:p>
            <a:r>
              <a:rPr lang="ru-RU" dirty="0" smtClean="0"/>
              <a:t>межбюджетные трансферты бюджетам государственных внебюджетных фондов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339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Дотации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19200"/>
            <a:ext cx="8715436" cy="5138758"/>
          </a:xfrm>
        </p:spPr>
        <p:txBody>
          <a:bodyPr>
            <a:normAutofit fontScale="55000" lnSpcReduction="20000"/>
          </a:bodyPr>
          <a:lstStyle/>
          <a:p>
            <a:r>
              <a:rPr lang="ru-RU" sz="4200" b="1" dirty="0" smtClean="0"/>
              <a:t>Дотации – </a:t>
            </a:r>
            <a:r>
              <a:rPr lang="ru-RU" sz="4200" dirty="0" smtClean="0"/>
              <a:t>межбюджетные трансферты, предоставляемые на </a:t>
            </a:r>
            <a:r>
              <a:rPr lang="ru-RU" sz="4200" b="1" u="sng" dirty="0" smtClean="0"/>
              <a:t>безвозмездной</a:t>
            </a:r>
            <a:r>
              <a:rPr lang="ru-RU" sz="4200" dirty="0" smtClean="0"/>
              <a:t> и </a:t>
            </a:r>
            <a:r>
              <a:rPr lang="ru-RU" sz="4200" b="1" u="sng" dirty="0" smtClean="0"/>
              <a:t>безвозвратной основе</a:t>
            </a:r>
            <a:r>
              <a:rPr lang="ru-RU" sz="4200" dirty="0" smtClean="0"/>
              <a:t> </a:t>
            </a:r>
            <a:r>
              <a:rPr lang="ru-RU" sz="4200" b="1" dirty="0" smtClean="0"/>
              <a:t>без установления направлений и (или) условий их использования</a:t>
            </a:r>
          </a:p>
          <a:p>
            <a:r>
              <a:rPr lang="ru-RU" sz="4200" dirty="0" smtClean="0"/>
              <a:t>Дотации – традиционная для российской практики форма межбюджетных трансфертов</a:t>
            </a:r>
          </a:p>
          <a:p>
            <a:r>
              <a:rPr lang="ru-RU" sz="4200" dirty="0" smtClean="0"/>
              <a:t>В </a:t>
            </a:r>
            <a:r>
              <a:rPr lang="ru-RU" sz="4200" u="sng" dirty="0" smtClean="0"/>
              <a:t>советское время </a:t>
            </a:r>
            <a:r>
              <a:rPr lang="ru-RU" sz="4200" dirty="0" smtClean="0"/>
              <a:t>дотации выделялись вышестоящими бюджетами на </a:t>
            </a:r>
            <a:r>
              <a:rPr lang="ru-RU" sz="4200" u="sng" dirty="0" smtClean="0"/>
              <a:t>покрытие разрывов между доходами и расходами нижестоящих бюджетов</a:t>
            </a:r>
          </a:p>
          <a:p>
            <a:r>
              <a:rPr lang="ru-RU" sz="4200" u="sng" dirty="0" smtClean="0"/>
              <a:t>До 1930-х гг. </a:t>
            </a:r>
            <a:r>
              <a:rPr lang="ru-RU" sz="4200" dirty="0" smtClean="0"/>
              <a:t>применялись </a:t>
            </a:r>
            <a:r>
              <a:rPr lang="ru-RU" sz="4200" u="sng" dirty="0" smtClean="0"/>
              <a:t>общие дотации на усиление ресурсов местных бюджетов</a:t>
            </a:r>
            <a:r>
              <a:rPr lang="ru-RU" sz="4200" dirty="0" smtClean="0"/>
              <a:t>, а также </a:t>
            </a:r>
            <a:r>
              <a:rPr lang="ru-RU" sz="4200" u="sng" dirty="0" smtClean="0"/>
              <a:t>целевые дотации</a:t>
            </a:r>
          </a:p>
          <a:p>
            <a:r>
              <a:rPr lang="ru-RU" sz="4200" dirty="0" smtClean="0"/>
              <a:t>Дотации также выделялись из государственного бюджета для </a:t>
            </a:r>
            <a:r>
              <a:rPr lang="ru-RU" sz="4200" u="sng" dirty="0" smtClean="0"/>
              <a:t>покрытия плановых убытков государственных предприятий и хозяйственных организаций, реализующих основную продукцию по ценам ниже плановой себестоимости</a:t>
            </a:r>
          </a:p>
          <a:p>
            <a:r>
              <a:rPr lang="ru-RU" sz="4200" dirty="0" smtClean="0"/>
              <a:t>Дотации предоставлялись и </a:t>
            </a:r>
            <a:r>
              <a:rPr lang="ru-RU" sz="4200" u="sng" dirty="0" smtClean="0"/>
              <a:t>организациям непроизводственной сферы</a:t>
            </a:r>
            <a:endParaRPr lang="ru-RU" b="1" u="sng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0483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Дотации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19200"/>
            <a:ext cx="8715436" cy="51387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Дотации как метод бюджетного регулирования имеют ряд </a:t>
            </a:r>
            <a:r>
              <a:rPr lang="ru-RU" b="1" dirty="0" smtClean="0"/>
              <a:t>недостатков</a:t>
            </a:r>
            <a:r>
              <a:rPr lang="ru-RU" dirty="0" smtClean="0"/>
              <a:t>: </a:t>
            </a:r>
          </a:p>
          <a:p>
            <a:r>
              <a:rPr lang="ru-RU" dirty="0" smtClean="0"/>
              <a:t>снижают заинтересованность органов власти (получающих дотации) в мобилизации собственных доходов</a:t>
            </a:r>
          </a:p>
          <a:p>
            <a:r>
              <a:rPr lang="ru-RU" dirty="0" smtClean="0"/>
              <a:t>ставят исполнение бюджета в зависимость от исполнения вышестоящего бюджета, своевременности и полноты перечисления средств (особенно это актуально для уровня «регион — муниципалитет» или «муниципальный район — сельское поселение»)</a:t>
            </a:r>
          </a:p>
          <a:p>
            <a:pPr>
              <a:buNone/>
            </a:pPr>
            <a:r>
              <a:rPr lang="ru-RU" dirty="0" smtClean="0"/>
              <a:t>В настоящее время дотации играют </a:t>
            </a:r>
            <a:r>
              <a:rPr lang="ru-RU" u="sng" dirty="0" smtClean="0"/>
              <a:t>значительную роль в формировании доходов бюджетов</a:t>
            </a:r>
            <a:endParaRPr lang="ru-RU" b="1" u="sng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Виды дотаций в РФ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219200"/>
            <a:ext cx="8643998" cy="5067320"/>
          </a:xfrm>
        </p:spPr>
        <p:txBody>
          <a:bodyPr>
            <a:normAutofit fontScale="92500" lnSpcReduction="20000"/>
          </a:bodyPr>
          <a:lstStyle/>
          <a:p>
            <a:r>
              <a:rPr lang="ru-RU" u="sng" dirty="0" smtClean="0"/>
              <a:t>Из федерального бюджета 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- дотации на выравнивание бюджетной обеспеченности субъектов Российской Федерации</a:t>
            </a:r>
          </a:p>
          <a:p>
            <a:r>
              <a:rPr lang="ru-RU" u="sng" dirty="0" smtClean="0"/>
              <a:t>Из региональных бюджетов</a:t>
            </a:r>
            <a:r>
              <a:rPr lang="ru-RU" dirty="0" smtClean="0"/>
              <a:t>:</a:t>
            </a:r>
          </a:p>
          <a:p>
            <a:pPr>
              <a:buFontTx/>
              <a:buChar char="-"/>
            </a:pPr>
            <a:r>
              <a:rPr lang="ru-RU" dirty="0" smtClean="0"/>
              <a:t>дотации на выравнивание бюджетной обеспеченности поселений (внутригородских районов)</a:t>
            </a:r>
          </a:p>
          <a:p>
            <a:pPr>
              <a:buFontTx/>
              <a:buChar char="-"/>
            </a:pPr>
            <a:r>
              <a:rPr lang="ru-RU" dirty="0" smtClean="0"/>
              <a:t>дотации на выравнивание бюджетной обеспеченности муниципальных районов (городских округов, городских округов с внутригородским делением)</a:t>
            </a:r>
          </a:p>
          <a:p>
            <a:r>
              <a:rPr lang="ru-RU" u="sng" dirty="0" smtClean="0"/>
              <a:t>Из местных бюджетов: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дотации из бюджетов муниципальных районов на выравнивание бюджетной обеспеченности поселений</a:t>
            </a:r>
          </a:p>
          <a:p>
            <a:pPr>
              <a:buFontTx/>
              <a:buChar char="-"/>
            </a:pPr>
            <a:r>
              <a:rPr lang="ru-RU" dirty="0" smtClean="0"/>
              <a:t>дотации из бюджетов городских округов с внутригородским делением на выравнивание бюджетной обеспеченности внутригородских районов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u="sng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/>
          <a:lstStyle/>
          <a:p>
            <a:pPr algn="ctr"/>
            <a:r>
              <a:rPr lang="ru-RU" b="1" dirty="0" smtClean="0"/>
              <a:t>Субсидии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214422"/>
            <a:ext cx="8643998" cy="5072098"/>
          </a:xfrm>
        </p:spPr>
        <p:txBody>
          <a:bodyPr/>
          <a:lstStyle/>
          <a:p>
            <a:r>
              <a:rPr lang="ru-RU" b="1" dirty="0" smtClean="0"/>
              <a:t>Субсидия – </a:t>
            </a:r>
            <a:r>
              <a:rPr lang="ru-RU" dirty="0" smtClean="0"/>
              <a:t>межбюджетный трансферт, предоставляемый </a:t>
            </a:r>
            <a:r>
              <a:rPr lang="ru-RU" b="1" dirty="0" smtClean="0"/>
              <a:t>на определенные цели </a:t>
            </a:r>
            <a:r>
              <a:rPr lang="ru-RU" dirty="0" smtClean="0"/>
              <a:t>и </a:t>
            </a:r>
            <a:r>
              <a:rPr lang="ru-RU" b="1" dirty="0" smtClean="0"/>
              <a:t>на основе долевого финансирования (</a:t>
            </a:r>
            <a:r>
              <a:rPr lang="ru-RU" b="1" dirty="0" err="1" smtClean="0"/>
              <a:t>софинансирования</a:t>
            </a:r>
            <a:r>
              <a:rPr lang="ru-RU" b="1" dirty="0" smtClean="0"/>
              <a:t>)</a:t>
            </a:r>
          </a:p>
          <a:p>
            <a:r>
              <a:rPr lang="ru-RU" b="1" dirty="0" smtClean="0"/>
              <a:t> </a:t>
            </a:r>
            <a:r>
              <a:rPr lang="ru-RU" dirty="0" smtClean="0"/>
              <a:t>Субсидии первоначально возникли как </a:t>
            </a:r>
            <a:r>
              <a:rPr lang="ru-RU" u="sng" dirty="0" smtClean="0"/>
              <a:t>вид поддержки союзникам во время войны</a:t>
            </a:r>
            <a:r>
              <a:rPr lang="ru-RU" dirty="0" smtClean="0"/>
              <a:t>, потом стали использоваться с целью </a:t>
            </a:r>
            <a:r>
              <a:rPr lang="ru-RU" u="sng" dirty="0" smtClean="0"/>
              <a:t>финансирования программ и мероприятий, «невыгодных частному капиталу»</a:t>
            </a:r>
          </a:p>
          <a:p>
            <a:r>
              <a:rPr lang="ru-RU" dirty="0" smtClean="0"/>
              <a:t>Позднее «невыгодность» для «частного капитала» предопределит такой их признак, как </a:t>
            </a:r>
            <a:r>
              <a:rPr lang="ru-RU" u="sng" dirty="0" smtClean="0"/>
              <a:t>финансирование социально значимых мероприятий в составе публично-правовых расходных обязательств средствами централизованных бюджетов</a:t>
            </a:r>
            <a:endParaRPr lang="ru-RU" b="1" u="sng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/>
          <a:lstStyle/>
          <a:p>
            <a:pPr algn="ctr"/>
            <a:r>
              <a:rPr lang="ru-RU" b="1" dirty="0" smtClean="0"/>
              <a:t>Субсидии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214422"/>
            <a:ext cx="8643998" cy="5072098"/>
          </a:xfrm>
        </p:spPr>
        <p:txBody>
          <a:bodyPr>
            <a:normAutofit/>
          </a:bodyPr>
          <a:lstStyle/>
          <a:p>
            <a:r>
              <a:rPr lang="ru-RU" dirty="0" smtClean="0"/>
              <a:t>Субсидии могут быть:</a:t>
            </a:r>
          </a:p>
          <a:p>
            <a:pPr>
              <a:buFontTx/>
              <a:buChar char="-"/>
            </a:pPr>
            <a:r>
              <a:rPr lang="ru-RU" b="1" i="1" dirty="0" smtClean="0"/>
              <a:t>прямыми</a:t>
            </a:r>
            <a:r>
              <a:rPr lang="ru-RU" dirty="0" smtClean="0"/>
              <a:t> (например, прямое финансирование отдельных статей расходов)</a:t>
            </a:r>
          </a:p>
          <a:p>
            <a:pPr>
              <a:buFontTx/>
              <a:buChar char="-"/>
            </a:pPr>
            <a:r>
              <a:rPr lang="ru-RU" b="1" i="1" dirty="0" smtClean="0"/>
              <a:t>косвенными</a:t>
            </a:r>
            <a:r>
              <a:rPr lang="ru-RU" dirty="0" smtClean="0"/>
              <a:t> (например, приобретение продукции предприятий, имеющих народнохозяйственное значение, по завышенным ценам, или наоборот, продажа предприятий при приватизации по ценам ниже рыночных</a:t>
            </a:r>
            <a:r>
              <a:rPr lang="ru-RU" smtClean="0"/>
              <a:t>) </a:t>
            </a:r>
            <a:endParaRPr lang="ru-RU" dirty="0" smtClean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/>
          <a:lstStyle/>
          <a:p>
            <a:pPr algn="ctr"/>
            <a:r>
              <a:rPr lang="ru-RU" b="1" dirty="0" smtClean="0"/>
              <a:t>Субсидии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214422"/>
            <a:ext cx="8643998" cy="514353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Посредством </a:t>
            </a:r>
            <a:r>
              <a:rPr lang="ru-RU" b="1" dirty="0" smtClean="0"/>
              <a:t>прямых субсидий </a:t>
            </a:r>
            <a:r>
              <a:rPr lang="ru-RU" dirty="0" smtClean="0"/>
              <a:t>государство стимулирует </a:t>
            </a:r>
            <a:r>
              <a:rPr lang="ru-RU" u="sng" dirty="0" smtClean="0"/>
              <a:t>накопление капитала</a:t>
            </a:r>
            <a:r>
              <a:rPr lang="ru-RU" dirty="0" smtClean="0"/>
              <a:t>, финансирует </a:t>
            </a:r>
            <a:r>
              <a:rPr lang="ru-RU" u="sng" dirty="0" smtClean="0"/>
              <a:t>капитальные вложения </a:t>
            </a:r>
            <a:r>
              <a:rPr lang="ru-RU" dirty="0" smtClean="0"/>
              <a:t>в отраслях, развитие которых необходимо для экономики в целом</a:t>
            </a:r>
          </a:p>
          <a:p>
            <a:r>
              <a:rPr lang="ru-RU" b="1" dirty="0" smtClean="0"/>
              <a:t>Косвенное субсидирование</a:t>
            </a:r>
            <a:r>
              <a:rPr lang="ru-RU" dirty="0" smtClean="0"/>
              <a:t>, как правило, осуществляется через </a:t>
            </a:r>
            <a:r>
              <a:rPr lang="ru-RU" u="sng" dirty="0" smtClean="0"/>
              <a:t>денежно-кредитную и налоговую политику</a:t>
            </a:r>
            <a:r>
              <a:rPr lang="ru-RU" dirty="0" smtClean="0"/>
              <a:t>, а также через </a:t>
            </a:r>
            <a:r>
              <a:rPr lang="ru-RU" u="sng" dirty="0" smtClean="0"/>
              <a:t>механизм монопольно высоких или монопольно низких цен</a:t>
            </a:r>
          </a:p>
          <a:p>
            <a:r>
              <a:rPr lang="ru-RU" dirty="0" smtClean="0"/>
              <a:t>После Второй мировой войны большое распространение получила </a:t>
            </a:r>
            <a:r>
              <a:rPr lang="ru-RU" u="sng" dirty="0" smtClean="0"/>
              <a:t>практика предоставления субсидий под видом финансовой помощи иностранным государствам</a:t>
            </a:r>
            <a:r>
              <a:rPr lang="ru-RU" dirty="0" smtClean="0"/>
              <a:t>, хотя на самом деле здесь преследовались сугубо политические цели — </a:t>
            </a:r>
            <a:r>
              <a:rPr lang="ru-RU" b="1" dirty="0" smtClean="0"/>
              <a:t>поддержание действующего режима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Виды субсидий в РФ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19200"/>
            <a:ext cx="8786874" cy="5067320"/>
          </a:xfrm>
        </p:spPr>
        <p:txBody>
          <a:bodyPr>
            <a:normAutofit fontScale="92500" lnSpcReduction="20000"/>
          </a:bodyPr>
          <a:lstStyle/>
          <a:p>
            <a:r>
              <a:rPr lang="ru-RU" sz="2800" u="sng" dirty="0" smtClean="0"/>
              <a:t>Из федерального бюджета:</a:t>
            </a:r>
            <a:r>
              <a:rPr lang="ru-RU" sz="2800" dirty="0" smtClean="0"/>
              <a:t> </a:t>
            </a:r>
          </a:p>
          <a:p>
            <a:pPr>
              <a:buNone/>
            </a:pPr>
            <a:r>
              <a:rPr lang="ru-RU" sz="2800" dirty="0" smtClean="0"/>
              <a:t>-субсидии бюджетам субъектов Российской Федерации, в том числе </a:t>
            </a:r>
            <a:r>
              <a:rPr lang="ru-RU" sz="2800" u="sng" dirty="0" smtClean="0"/>
              <a:t>в целях </a:t>
            </a:r>
            <a:r>
              <a:rPr lang="ru-RU" sz="2800" u="sng" dirty="0" err="1" smtClean="0"/>
              <a:t>софинансирования</a:t>
            </a:r>
            <a:r>
              <a:rPr lang="ru-RU" sz="2800" u="sng" dirty="0" smtClean="0"/>
              <a:t> </a:t>
            </a:r>
          </a:p>
          <a:p>
            <a:pPr>
              <a:buFontTx/>
              <a:buChar char="-"/>
            </a:pPr>
            <a:r>
              <a:rPr lang="ru-RU" sz="2800" u="sng" dirty="0" smtClean="0"/>
              <a:t>расходных обязательств</a:t>
            </a:r>
            <a:r>
              <a:rPr lang="ru-RU" sz="2800" dirty="0" smtClean="0"/>
              <a:t>, возникающих при выполнении полномочий органов государственной власти субъектов РФ </a:t>
            </a:r>
            <a:r>
              <a:rPr lang="ru-RU" sz="2800" u="sng" dirty="0" smtClean="0"/>
              <a:t>по предметам ведения субъектов РФ </a:t>
            </a:r>
            <a:r>
              <a:rPr lang="ru-RU" sz="2800" dirty="0" smtClean="0"/>
              <a:t>и </a:t>
            </a:r>
            <a:r>
              <a:rPr lang="ru-RU" sz="2800" u="sng" dirty="0" smtClean="0"/>
              <a:t>предметам совместного ведения РФ и субъектов РФ</a:t>
            </a:r>
            <a:r>
              <a:rPr lang="ru-RU" sz="2800" dirty="0" smtClean="0"/>
              <a:t>, </a:t>
            </a:r>
          </a:p>
          <a:p>
            <a:pPr>
              <a:buFontTx/>
              <a:buChar char="-"/>
            </a:pPr>
            <a:r>
              <a:rPr lang="ru-RU" sz="2800" u="sng" dirty="0" smtClean="0"/>
              <a:t>расходных обязательств </a:t>
            </a:r>
            <a:r>
              <a:rPr lang="ru-RU" sz="2800" dirty="0" smtClean="0"/>
              <a:t>по выполнению </a:t>
            </a:r>
            <a:r>
              <a:rPr lang="ru-RU" sz="2800" u="sng" dirty="0" smtClean="0"/>
              <a:t>полномочий органов местного самоуправления по вопросам местного значения</a:t>
            </a:r>
          </a:p>
          <a:p>
            <a:pPr>
              <a:buFontTx/>
              <a:buChar char="-"/>
            </a:pPr>
            <a:endParaRPr lang="ru-RU" sz="2800" u="sng" dirty="0" smtClean="0"/>
          </a:p>
          <a:p>
            <a:r>
              <a:rPr lang="ru-RU" sz="2800" u="sng" dirty="0" smtClean="0"/>
              <a:t>Из региональных бюджетов:</a:t>
            </a:r>
          </a:p>
          <a:p>
            <a:pPr>
              <a:buFontTx/>
              <a:buChar char="-"/>
            </a:pPr>
            <a:r>
              <a:rPr lang="ru-RU" sz="2800" dirty="0" smtClean="0"/>
              <a:t>субсидии местным бюджетам</a:t>
            </a:r>
          </a:p>
          <a:p>
            <a:pPr>
              <a:buFontTx/>
              <a:buChar char="-"/>
            </a:pPr>
            <a:r>
              <a:rPr lang="ru-RU" sz="2800" dirty="0" smtClean="0"/>
              <a:t>субсидии федеральному бюджету </a:t>
            </a:r>
          </a:p>
          <a:p>
            <a:pPr>
              <a:buFontTx/>
              <a:buChar char="-"/>
            </a:pPr>
            <a:endParaRPr lang="ru-RU" sz="2800" u="sng" dirty="0" smtClean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Виды субсидий в РФ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19200"/>
            <a:ext cx="8786874" cy="5067320"/>
          </a:xfrm>
        </p:spPr>
        <p:txBody>
          <a:bodyPr>
            <a:normAutofit fontScale="92500" lnSpcReduction="20000"/>
          </a:bodyPr>
          <a:lstStyle/>
          <a:p>
            <a:r>
              <a:rPr lang="ru-RU" sz="3200" u="sng" dirty="0" smtClean="0"/>
              <a:t>Из местных бюджетов:</a:t>
            </a:r>
          </a:p>
          <a:p>
            <a:pPr>
              <a:buNone/>
            </a:pPr>
            <a:r>
              <a:rPr lang="ru-RU" sz="3200" dirty="0" smtClean="0"/>
              <a:t>- субсидии, перечисляемые </a:t>
            </a:r>
            <a:r>
              <a:rPr lang="ru-RU" sz="3200" u="sng" dirty="0" smtClean="0"/>
              <a:t>из бюджетов городских, сельских поселений в бюджеты муниципальных районов </a:t>
            </a:r>
            <a:r>
              <a:rPr lang="ru-RU" sz="3200" dirty="0" smtClean="0"/>
              <a:t>на решение вопросов местного значения межмуниципального характера</a:t>
            </a:r>
          </a:p>
          <a:p>
            <a:pPr>
              <a:buNone/>
            </a:pPr>
            <a:r>
              <a:rPr lang="ru-RU" sz="3200" dirty="0" smtClean="0"/>
              <a:t>- субсидии, перечисляемые </a:t>
            </a:r>
            <a:r>
              <a:rPr lang="ru-RU" sz="3200" u="sng" dirty="0" smtClean="0"/>
              <a:t>в бюджеты субъектов РФ</a:t>
            </a:r>
            <a:r>
              <a:rPr lang="ru-RU" sz="3200" dirty="0" smtClean="0"/>
              <a:t> для формирования региональных фондов финансовой поддержки поселений (внутригородских районов) и </a:t>
            </a:r>
            <a:r>
              <a:rPr lang="ru-RU" sz="3200" u="sng" dirty="0" smtClean="0"/>
              <a:t>региональных фондов финансовой поддержки муниципальных районов</a:t>
            </a:r>
            <a:r>
              <a:rPr lang="ru-RU" sz="3200" dirty="0" smtClean="0"/>
              <a:t> (городских округов, городских округов с внутригородским делением)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/>
          <a:lstStyle/>
          <a:p>
            <a:pPr algn="ctr"/>
            <a:r>
              <a:rPr lang="ru-RU" b="1" dirty="0" smtClean="0"/>
              <a:t>Субвенции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200" b="1" dirty="0" smtClean="0"/>
              <a:t>Субвенции</a:t>
            </a:r>
            <a:r>
              <a:rPr lang="ru-RU" sz="3200" dirty="0" smtClean="0"/>
              <a:t> – межбюджетные трансферты, предоставляемые в целях </a:t>
            </a:r>
            <a:r>
              <a:rPr lang="ru-RU" sz="3200" u="sng" dirty="0" smtClean="0"/>
              <a:t>финансового обеспечения расходных обязательств</a:t>
            </a:r>
            <a:r>
              <a:rPr lang="ru-RU" sz="3200" dirty="0" smtClean="0"/>
              <a:t> нижестоящих бюджетов, </a:t>
            </a:r>
            <a:r>
              <a:rPr lang="ru-RU" sz="3200" u="sng" dirty="0" smtClean="0"/>
              <a:t>возникающих при выполнении полномочий вышестоящих бюджетов, переданных нижестоящим для осуществления</a:t>
            </a:r>
          </a:p>
          <a:p>
            <a:r>
              <a:rPr lang="ru-RU" sz="3200" dirty="0" smtClean="0"/>
              <a:t>В случае неиспользования субвенция </a:t>
            </a:r>
            <a:r>
              <a:rPr lang="ru-RU" sz="3200" u="sng" dirty="0" smtClean="0"/>
              <a:t>подлежит возврату</a:t>
            </a:r>
            <a:endParaRPr lang="ru-RU" sz="3200" dirty="0" smtClean="0"/>
          </a:p>
          <a:p>
            <a:pPr>
              <a:buNone/>
            </a:pPr>
            <a:r>
              <a:rPr lang="ru-RU" dirty="0" smtClean="0"/>
              <a:t> </a:t>
            </a:r>
            <a:endParaRPr lang="ru-RU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Условие о разграничении полномочий между всеми уровнями власти по расходам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428736"/>
            <a:ext cx="8715436" cy="5143536"/>
          </a:xfrm>
        </p:spPr>
        <p:txBody>
          <a:bodyPr>
            <a:normAutofit fontScale="85000" lnSpcReduction="20000"/>
          </a:bodyPr>
          <a:lstStyle/>
          <a:p>
            <a:r>
              <a:rPr lang="ru-RU" sz="3000" dirty="0" smtClean="0"/>
              <a:t>Связано с </a:t>
            </a:r>
            <a:r>
              <a:rPr lang="ru-RU" sz="3000" b="1" dirty="0" smtClean="0"/>
              <a:t>выполнением государством </a:t>
            </a:r>
            <a:r>
              <a:rPr lang="ru-RU" sz="3000" dirty="0" smtClean="0"/>
              <a:t>своих </a:t>
            </a:r>
            <a:r>
              <a:rPr lang="ru-RU" sz="3000" b="1" dirty="0" smtClean="0"/>
              <a:t>основных функций по предоставлению общественных услуг</a:t>
            </a:r>
            <a:r>
              <a:rPr lang="ru-RU" sz="3000" dirty="0" smtClean="0"/>
              <a:t>:</a:t>
            </a:r>
          </a:p>
          <a:p>
            <a:pPr>
              <a:buNone/>
            </a:pPr>
            <a:r>
              <a:rPr lang="ru-RU" sz="3000" dirty="0" smtClean="0"/>
              <a:t>- управление, </a:t>
            </a:r>
          </a:p>
          <a:p>
            <a:pPr>
              <a:buNone/>
            </a:pPr>
            <a:r>
              <a:rPr lang="ru-RU" sz="3000" dirty="0" smtClean="0"/>
              <a:t>- правоохранительная деятельность, </a:t>
            </a:r>
          </a:p>
          <a:p>
            <a:pPr>
              <a:buNone/>
            </a:pPr>
            <a:r>
              <a:rPr lang="ru-RU" sz="3000" dirty="0" smtClean="0"/>
              <a:t>- социальные задачи, </a:t>
            </a:r>
          </a:p>
          <a:p>
            <a:pPr>
              <a:buNone/>
            </a:pPr>
            <a:r>
              <a:rPr lang="ru-RU" sz="3000" dirty="0" smtClean="0"/>
              <a:t>- обеспечение макроэкономической стабильности,</a:t>
            </a:r>
          </a:p>
          <a:p>
            <a:pPr>
              <a:buNone/>
            </a:pPr>
            <a:r>
              <a:rPr lang="ru-RU" sz="3000" dirty="0" smtClean="0"/>
              <a:t>- поддержка национальной экономики, </a:t>
            </a:r>
          </a:p>
          <a:p>
            <a:pPr>
              <a:buNone/>
            </a:pPr>
            <a:r>
              <a:rPr lang="ru-RU" sz="3000" dirty="0" smtClean="0"/>
              <a:t>- территориальное развитие и т.д.</a:t>
            </a:r>
          </a:p>
          <a:p>
            <a:pPr>
              <a:buNone/>
            </a:pPr>
            <a:endParaRPr lang="ru-RU" sz="3000" dirty="0" smtClean="0"/>
          </a:p>
          <a:p>
            <a:r>
              <a:rPr lang="ru-RU" sz="3000" b="1" dirty="0" smtClean="0"/>
              <a:t>Выполнение этих функций </a:t>
            </a:r>
            <a:r>
              <a:rPr lang="ru-RU" sz="3000" dirty="0" smtClean="0"/>
              <a:t>достигается путем: </a:t>
            </a:r>
          </a:p>
          <a:p>
            <a:pPr>
              <a:buFontTx/>
              <a:buChar char="-"/>
            </a:pPr>
            <a:r>
              <a:rPr lang="ru-RU" sz="3000" u="sng" dirty="0" smtClean="0"/>
              <a:t>децентрализации</a:t>
            </a:r>
            <a:r>
              <a:rPr lang="ru-RU" sz="3000" dirty="0" smtClean="0"/>
              <a:t> части государственных </a:t>
            </a:r>
            <a:r>
              <a:rPr lang="ru-RU" sz="3000" u="sng" dirty="0" smtClean="0"/>
              <a:t>полномочий</a:t>
            </a:r>
            <a:r>
              <a:rPr lang="ru-RU" sz="3000" dirty="0" smtClean="0"/>
              <a:t>,</a:t>
            </a:r>
          </a:p>
          <a:p>
            <a:pPr>
              <a:buFontTx/>
              <a:buChar char="-"/>
            </a:pPr>
            <a:r>
              <a:rPr lang="ru-RU" sz="3000" u="sng" dirty="0" smtClean="0"/>
              <a:t>распределения ответственности за их исполнение </a:t>
            </a:r>
            <a:r>
              <a:rPr lang="ru-RU" sz="3000" dirty="0" smtClean="0"/>
              <a:t>между </a:t>
            </a:r>
            <a:r>
              <a:rPr lang="ru-RU" sz="3000" u="sng" dirty="0" smtClean="0"/>
              <a:t>тремя уровнями </a:t>
            </a:r>
            <a:r>
              <a:rPr lang="ru-RU" sz="3000" dirty="0" smtClean="0"/>
              <a:t>власти и управления </a:t>
            </a:r>
            <a:endParaRPr lang="ru-RU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/>
          <a:lstStyle/>
          <a:p>
            <a:pPr algn="ctr"/>
            <a:r>
              <a:rPr lang="ru-RU" b="1" dirty="0" smtClean="0"/>
              <a:t>Субвенции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071546"/>
            <a:ext cx="9001156" cy="5286412"/>
          </a:xfrm>
        </p:spPr>
        <p:txBody>
          <a:bodyPr>
            <a:noAutofit/>
          </a:bodyPr>
          <a:lstStyle/>
          <a:p>
            <a:r>
              <a:rPr lang="ru-RU" sz="2100" dirty="0" smtClean="0"/>
              <a:t>В истории бюджетной системы России </a:t>
            </a:r>
            <a:r>
              <a:rPr lang="ru-RU" sz="2100" u="sng" dirty="0" smtClean="0"/>
              <a:t>субвенции использовались с 1924 г. </a:t>
            </a:r>
          </a:p>
          <a:p>
            <a:r>
              <a:rPr lang="ru-RU" sz="2100" dirty="0" smtClean="0"/>
              <a:t>В это время формировался </a:t>
            </a:r>
            <a:r>
              <a:rPr lang="ru-RU" sz="2100" u="sng" dirty="0" smtClean="0"/>
              <a:t>специальный </a:t>
            </a:r>
            <a:r>
              <a:rPr lang="ru-RU" sz="2100" u="sng" dirty="0" err="1" smtClean="0"/>
              <a:t>субвенционный</a:t>
            </a:r>
            <a:r>
              <a:rPr lang="ru-RU" sz="2100" u="sng" dirty="0" smtClean="0"/>
              <a:t> фонд</a:t>
            </a:r>
            <a:r>
              <a:rPr lang="ru-RU" sz="2100" dirty="0" smtClean="0"/>
              <a:t>, из которого выделялась </a:t>
            </a:r>
            <a:r>
              <a:rPr lang="ru-RU" sz="2100" u="sng" dirty="0" smtClean="0"/>
              <a:t>определенная часть для каждой союзной республики </a:t>
            </a:r>
            <a:r>
              <a:rPr lang="ru-RU" sz="2100" dirty="0" smtClean="0"/>
              <a:t>в зависимости от ее экономического положения, финансового состояния бюджетов и наличия объектов финансирования, имеющих не только местное значение</a:t>
            </a:r>
          </a:p>
          <a:p>
            <a:r>
              <a:rPr lang="ru-RU" sz="2100" dirty="0" smtClean="0"/>
              <a:t>Посредством субвенций </a:t>
            </a:r>
            <a:r>
              <a:rPr lang="ru-RU" sz="2100" u="sng" dirty="0" smtClean="0"/>
              <a:t>усиливалось планово-регулирующее воздействие центра на местное хозяйство</a:t>
            </a:r>
            <a:r>
              <a:rPr lang="ru-RU" sz="2100" dirty="0" smtClean="0"/>
              <a:t>, обеспечивались более высокие темпы финансирования расходов местных бюджетов</a:t>
            </a:r>
          </a:p>
          <a:p>
            <a:r>
              <a:rPr lang="ru-RU" sz="2100" dirty="0" smtClean="0"/>
              <a:t>Однако практика применения субвенций показала </a:t>
            </a:r>
            <a:r>
              <a:rPr lang="ru-RU" sz="2100" u="sng" dirty="0" smtClean="0"/>
              <a:t>сложность осуществления встречных вложений местных бюджетов при их недостаточно крепкой финансовой базе </a:t>
            </a:r>
          </a:p>
          <a:p>
            <a:r>
              <a:rPr lang="ru-RU" sz="2100" u="sng" dirty="0" smtClean="0"/>
              <a:t>К 1931 г. </a:t>
            </a:r>
            <a:r>
              <a:rPr lang="ru-RU" sz="2100" dirty="0" smtClean="0"/>
              <a:t>в связи с введением новых форм бюджетного регулирования и укрепления плановости в народном хозяйстве </a:t>
            </a:r>
            <a:r>
              <a:rPr lang="ru-RU" sz="2100" u="sng" dirty="0" smtClean="0"/>
              <a:t>система субвенций потеряла свою актуальность и не использовалась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/>
          <a:lstStyle/>
          <a:p>
            <a:pPr algn="ctr"/>
            <a:r>
              <a:rPr lang="ru-RU" b="1" dirty="0" smtClean="0"/>
              <a:t>Виды субвенций в РФ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071546"/>
            <a:ext cx="8858312" cy="5286412"/>
          </a:xfrm>
        </p:spPr>
        <p:txBody>
          <a:bodyPr>
            <a:noAutofit/>
          </a:bodyPr>
          <a:lstStyle/>
          <a:p>
            <a:r>
              <a:rPr lang="ru-RU" sz="2800" u="sng" dirty="0" smtClean="0"/>
              <a:t>Из федерального бюджета:</a:t>
            </a:r>
          </a:p>
          <a:p>
            <a:pPr>
              <a:buFontTx/>
              <a:buChar char="-"/>
            </a:pPr>
            <a:r>
              <a:rPr lang="ru-RU" sz="2800" dirty="0" smtClean="0"/>
              <a:t>субвенции бюджетам субъектов Российской Федерации</a:t>
            </a:r>
          </a:p>
          <a:p>
            <a:pPr>
              <a:buNone/>
            </a:pPr>
            <a:endParaRPr lang="ru-RU" sz="2800" dirty="0" smtClean="0"/>
          </a:p>
          <a:p>
            <a:r>
              <a:rPr lang="ru-RU" sz="2800" u="sng" dirty="0" smtClean="0"/>
              <a:t>Из региональных бюджетов:</a:t>
            </a:r>
          </a:p>
          <a:p>
            <a:pPr>
              <a:buNone/>
            </a:pPr>
            <a:r>
              <a:rPr lang="ru-RU" sz="2800" dirty="0" smtClean="0"/>
              <a:t>- субвенции местным бюджетам и бюджетам автономных округов, входящих в состав субъектов РФ</a:t>
            </a:r>
          </a:p>
          <a:p>
            <a:pPr>
              <a:buFontTx/>
              <a:buChar char="-"/>
            </a:pPr>
            <a:r>
              <a:rPr lang="ru-RU" sz="2800" dirty="0" smtClean="0"/>
              <a:t>субвенции федеральному бюджету</a:t>
            </a:r>
          </a:p>
          <a:p>
            <a:pPr>
              <a:buNone/>
            </a:pPr>
            <a:endParaRPr lang="ru-RU" sz="2800" dirty="0" smtClean="0"/>
          </a:p>
          <a:p>
            <a:endParaRPr lang="ru-RU" sz="2800" dirty="0" smtClean="0"/>
          </a:p>
          <a:p>
            <a:pPr>
              <a:buNone/>
            </a:pPr>
            <a:endParaRPr lang="ru-RU" sz="2100" dirty="0" smtClean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/>
          <a:lstStyle/>
          <a:p>
            <a:pPr algn="ctr"/>
            <a:r>
              <a:rPr lang="ru-RU" b="1" dirty="0" smtClean="0"/>
              <a:t>Виды субвенций в РФ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071546"/>
            <a:ext cx="8858312" cy="5286412"/>
          </a:xfrm>
        </p:spPr>
        <p:txBody>
          <a:bodyPr>
            <a:noAutofit/>
          </a:bodyPr>
          <a:lstStyle/>
          <a:p>
            <a:r>
              <a:rPr lang="ru-RU" sz="2800" u="sng" dirty="0" smtClean="0"/>
              <a:t>Из местных бюджетов:</a:t>
            </a:r>
          </a:p>
          <a:p>
            <a:pPr>
              <a:buNone/>
            </a:pPr>
            <a:r>
              <a:rPr lang="ru-RU" sz="2800" dirty="0" smtClean="0"/>
              <a:t>- субвенции из бюджетов муниципальных районов бюджетам городских, сельских поселений в отдельных случаях</a:t>
            </a:r>
          </a:p>
          <a:p>
            <a:pPr>
              <a:buNone/>
            </a:pPr>
            <a:r>
              <a:rPr lang="ru-RU" sz="2800" dirty="0" smtClean="0"/>
              <a:t>- субвенции из бюджетов городских округов с внутригородским делением бюджетам внутригородских районов в отдельных случаях</a:t>
            </a:r>
          </a:p>
          <a:p>
            <a:pPr>
              <a:buNone/>
            </a:pPr>
            <a:endParaRPr lang="ru-RU" sz="2800" dirty="0" smtClean="0"/>
          </a:p>
          <a:p>
            <a:endParaRPr lang="ru-RU" sz="2800" dirty="0" smtClean="0"/>
          </a:p>
          <a:p>
            <a:pPr>
              <a:buNone/>
            </a:pPr>
            <a:endParaRPr lang="ru-RU" sz="2100" dirty="0" smtClean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Особенности распределения межбюджетных трансфертов в РФ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После реформы межбюджетных отношений дотации и субвенции стали распределяться по утверждённым общероссийским методикам</a:t>
            </a:r>
          </a:p>
          <a:p>
            <a:r>
              <a:rPr lang="ru-RU" sz="3200" dirty="0" smtClean="0"/>
              <a:t>Значительное число субсидий (большая часть которых имеет инвестиционное назначение) распределяется ведомствами в рамках федеральных целевых программ (</a:t>
            </a:r>
            <a:r>
              <a:rPr lang="ru-RU" sz="3200" dirty="0" err="1" smtClean="0"/>
              <a:t>ФЦП</a:t>
            </a:r>
            <a:r>
              <a:rPr lang="ru-RU" sz="3200" dirty="0" smtClean="0"/>
              <a:t>), а также на основе отдельных решений Правительства РФ</a:t>
            </a:r>
            <a:endParaRPr lang="ru-RU" sz="3200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Особенности распределения межбюджетных трансфертов в РФ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19200"/>
            <a:ext cx="8786874" cy="4937760"/>
          </a:xfrm>
        </p:spPr>
        <p:txBody>
          <a:bodyPr>
            <a:noAutofit/>
          </a:bodyPr>
          <a:lstStyle/>
          <a:p>
            <a:r>
              <a:rPr lang="ru-RU" sz="2400" dirty="0" smtClean="0"/>
              <a:t>С 2010 г. российские власти проводят </a:t>
            </a:r>
            <a:r>
              <a:rPr lang="ru-RU" sz="2400" u="sng" dirty="0" smtClean="0"/>
              <a:t>политику планомерного сокращения межбюджетных трансфертов</a:t>
            </a:r>
            <a:r>
              <a:rPr lang="ru-RU" sz="2400" dirty="0" smtClean="0"/>
              <a:t>, параллельно пытаясь </a:t>
            </a:r>
            <a:r>
              <a:rPr lang="ru-RU" sz="2400" u="sng" dirty="0" smtClean="0"/>
              <a:t>увеличивать доходные источники регионов и их полномочия </a:t>
            </a:r>
          </a:p>
          <a:p>
            <a:r>
              <a:rPr lang="ru-RU" sz="2400" u="sng" dirty="0" smtClean="0"/>
              <a:t>Чрезмерное использование межбюджетных трансфертов </a:t>
            </a:r>
            <a:r>
              <a:rPr lang="ru-RU" sz="2400" dirty="0" smtClean="0"/>
              <a:t>снижает эффективность местного самоуправления, заменяя его </a:t>
            </a:r>
            <a:r>
              <a:rPr lang="ru-RU" sz="2400" u="sng" dirty="0" smtClean="0"/>
              <a:t>прямым директивным государственным управлением</a:t>
            </a:r>
          </a:p>
          <a:p>
            <a:r>
              <a:rPr lang="ru-RU" sz="2400" dirty="0" smtClean="0"/>
              <a:t>Структура межбюджетных трансфертов РФ показывает явный </a:t>
            </a:r>
            <a:r>
              <a:rPr lang="ru-RU" sz="2400" u="sng" dirty="0" smtClean="0"/>
              <a:t>рост финансируемых из федерального бюджета делегированных полномочий</a:t>
            </a:r>
            <a:r>
              <a:rPr lang="ru-RU" sz="2400" dirty="0" smtClean="0"/>
              <a:t>, что может являться косвенным </a:t>
            </a:r>
            <a:r>
              <a:rPr lang="ru-RU" sz="2400" u="sng" dirty="0" smtClean="0"/>
              <a:t>признаком снижения качества оказываемых в </a:t>
            </a:r>
            <a:r>
              <a:rPr lang="ru-RU" sz="2400" u="sng" smtClean="0"/>
              <a:t>регионах  бюджетных услуг</a:t>
            </a:r>
            <a:endParaRPr lang="ru-RU" sz="2400" u="sng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И в заключение….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219200"/>
            <a:ext cx="8784976" cy="509012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20 апреля 2015 г. В.В. </a:t>
            </a:r>
            <a:r>
              <a:rPr lang="ru-RU" sz="3200" dirty="0"/>
              <a:t>Путин подписал федеральный закон о внесении поправок в федеральный бюджет на 2015 год и на плановый период 2016 и 2017 </a:t>
            </a:r>
            <a:r>
              <a:rPr lang="ru-RU" sz="3200" dirty="0" smtClean="0"/>
              <a:t>годов</a:t>
            </a:r>
          </a:p>
          <a:p>
            <a:r>
              <a:rPr lang="ru-RU" sz="3200" b="1" dirty="0" smtClean="0"/>
              <a:t>Дефицит федерального бюджета на 2015 г. </a:t>
            </a:r>
            <a:r>
              <a:rPr lang="ru-RU" sz="3200" dirty="0" smtClean="0"/>
              <a:t>– </a:t>
            </a:r>
            <a:r>
              <a:rPr lang="ru-RU" sz="3200" b="1" dirty="0" smtClean="0"/>
              <a:t>3,7% ВВП </a:t>
            </a:r>
            <a:r>
              <a:rPr lang="ru-RU" sz="3200" dirty="0" smtClean="0"/>
              <a:t>(до поправок – 0,6% ВВП)</a:t>
            </a:r>
          </a:p>
          <a:p>
            <a:r>
              <a:rPr lang="ru-RU" sz="3200" b="1" dirty="0" smtClean="0"/>
              <a:t>Инфляция – 12,2% </a:t>
            </a:r>
            <a:r>
              <a:rPr lang="ru-RU" sz="3200" dirty="0" smtClean="0"/>
              <a:t>(до поправок – 5,5%)</a:t>
            </a:r>
          </a:p>
          <a:p>
            <a:r>
              <a:rPr lang="ru-RU" sz="3200" b="1" dirty="0" smtClean="0"/>
              <a:t>Снижение ВВП – на 3% </a:t>
            </a:r>
            <a:r>
              <a:rPr lang="ru-RU" sz="3200" dirty="0" smtClean="0"/>
              <a:t>(до поправок – рост 1,2%)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656052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52400"/>
            <a:ext cx="8858312" cy="91914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Условие о наделении всех уровней власти фискальными ресурсами для выполнения своих полномочий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357298"/>
            <a:ext cx="8786874" cy="50006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100" dirty="0" smtClean="0"/>
              <a:t>Призвано обеспечить </a:t>
            </a:r>
            <a:r>
              <a:rPr lang="ru-RU" sz="3100" u="sng" dirty="0" smtClean="0"/>
              <a:t>реализацию государственных задач </a:t>
            </a:r>
            <a:r>
              <a:rPr lang="ru-RU" sz="3100" dirty="0" smtClean="0"/>
              <a:t>на всей территории страны за счет </a:t>
            </a:r>
            <a:r>
              <a:rPr lang="ru-RU" sz="3100" b="1" u="sng" dirty="0" smtClean="0"/>
              <a:t>государственных и муниципальных финансов</a:t>
            </a:r>
            <a:r>
              <a:rPr lang="ru-RU" sz="3100" dirty="0" smtClean="0"/>
              <a:t>, </a:t>
            </a:r>
          </a:p>
          <a:p>
            <a:r>
              <a:rPr lang="ru-RU" sz="3100" b="1" dirty="0" smtClean="0"/>
              <a:t>аккумулируемых</a:t>
            </a:r>
            <a:r>
              <a:rPr lang="ru-RU" sz="3100" dirty="0" smtClean="0"/>
              <a:t> (преимущественно за счет налогов) </a:t>
            </a:r>
            <a:r>
              <a:rPr lang="ru-RU" sz="3100" b="1" dirty="0" smtClean="0"/>
              <a:t>на каждом уровне</a:t>
            </a:r>
            <a:r>
              <a:rPr lang="ru-RU" sz="3100" dirty="0" smtClean="0"/>
              <a:t> власти и управления </a:t>
            </a:r>
          </a:p>
          <a:p>
            <a:r>
              <a:rPr lang="ru-RU" sz="3100" dirty="0" smtClean="0"/>
              <a:t>или </a:t>
            </a:r>
            <a:r>
              <a:rPr lang="ru-RU" sz="3100" b="1" dirty="0" smtClean="0"/>
              <a:t>передаваемых им в распоряжение </a:t>
            </a:r>
            <a:r>
              <a:rPr lang="ru-RU" sz="3100" dirty="0" smtClean="0"/>
              <a:t>для организации обеспечения общественными услугами</a:t>
            </a:r>
            <a:endParaRPr lang="ru-RU" sz="3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52400"/>
            <a:ext cx="8858312" cy="91914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Условие о наделении всех уровней власти фискальными ресурсами для выполнения своих полномочий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357298"/>
            <a:ext cx="8786874" cy="500066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Распределение расходных полномочий </a:t>
            </a:r>
            <a:r>
              <a:rPr lang="ru-RU" sz="2800" dirty="0" smtClean="0"/>
              <a:t>осуществляется исходя из </a:t>
            </a:r>
            <a:r>
              <a:rPr lang="ru-RU" sz="2800" b="1" dirty="0" smtClean="0"/>
              <a:t>стандартов</a:t>
            </a:r>
            <a:r>
              <a:rPr lang="ru-RU" sz="2800" dirty="0" smtClean="0"/>
              <a:t>, ориентированных на </a:t>
            </a:r>
            <a:r>
              <a:rPr lang="ru-RU" sz="2800" u="sng" dirty="0" smtClean="0"/>
              <a:t>сопоставимый уровень потребления общественных благ населением на всей территории страны</a:t>
            </a:r>
            <a:r>
              <a:rPr lang="ru-RU" sz="2800" dirty="0" smtClean="0"/>
              <a:t>, независимо от проживания</a:t>
            </a:r>
          </a:p>
          <a:p>
            <a:r>
              <a:rPr lang="ru-RU" sz="2800" b="1" dirty="0" smtClean="0"/>
              <a:t>Налоговый (доходный) потенциал </a:t>
            </a:r>
            <a:r>
              <a:rPr lang="ru-RU" sz="2800" dirty="0" smtClean="0"/>
              <a:t>располагается </a:t>
            </a:r>
            <a:r>
              <a:rPr lang="ru-RU" sz="2800" b="1" dirty="0" smtClean="0"/>
              <a:t>неравномерно</a:t>
            </a:r>
            <a:r>
              <a:rPr lang="ru-RU" sz="2800" dirty="0" smtClean="0"/>
              <a:t> по территории страны в силу </a:t>
            </a:r>
            <a:r>
              <a:rPr lang="ru-RU" sz="2800" u="sng" dirty="0" smtClean="0"/>
              <a:t>исходных различий в обеспечении</a:t>
            </a:r>
            <a:r>
              <a:rPr lang="ru-RU" sz="2800" dirty="0" smtClean="0"/>
              <a:t> природными, трудовыми </a:t>
            </a:r>
            <a:r>
              <a:rPr lang="ru-RU" sz="2800" u="sng" dirty="0" smtClean="0"/>
              <a:t>ресурсами</a:t>
            </a:r>
            <a:r>
              <a:rPr lang="ru-RU" sz="2800" dirty="0" smtClean="0"/>
              <a:t>, </a:t>
            </a:r>
            <a:r>
              <a:rPr lang="ru-RU" sz="2800" u="sng" dirty="0" smtClean="0"/>
              <a:t>уровне социально-экономического развития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52400"/>
            <a:ext cx="8858312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Условие о сглаживании дисбалансов с помощью бюджетных трансфертов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285860"/>
            <a:ext cx="8858312" cy="5143536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Располагаемые ресурсы </a:t>
            </a:r>
            <a:r>
              <a:rPr lang="ru-RU" sz="3200" dirty="0" smtClean="0"/>
              <a:t>обычно </a:t>
            </a:r>
            <a:r>
              <a:rPr lang="ru-RU" sz="3200" b="1" dirty="0" smtClean="0">
                <a:solidFill>
                  <a:srgbClr val="FF0000"/>
                </a:solidFill>
              </a:rPr>
              <a:t>меньше</a:t>
            </a:r>
            <a:r>
              <a:rPr lang="ru-RU" sz="3200" dirty="0" smtClean="0"/>
              <a:t> </a:t>
            </a:r>
            <a:r>
              <a:rPr lang="ru-RU" sz="3200" b="1" dirty="0" smtClean="0"/>
              <a:t>потенциально необходимых </a:t>
            </a:r>
          </a:p>
          <a:p>
            <a:r>
              <a:rPr lang="ru-RU" sz="3200" dirty="0" smtClean="0"/>
              <a:t>В связи с этим возникает </a:t>
            </a:r>
            <a:r>
              <a:rPr lang="ru-RU" sz="3200" b="1" u="sng" dirty="0" smtClean="0"/>
              <a:t>противоречие</a:t>
            </a:r>
            <a:r>
              <a:rPr lang="ru-RU" sz="3200" dirty="0" smtClean="0"/>
              <a:t>, выражающееся в </a:t>
            </a:r>
            <a:r>
              <a:rPr lang="ru-RU" sz="3200" b="1" dirty="0" smtClean="0"/>
              <a:t>несбалансированности расходных и доходных полномочий</a:t>
            </a:r>
          </a:p>
          <a:p>
            <a:r>
              <a:rPr lang="ru-RU" sz="3200" dirty="0" smtClean="0"/>
              <a:t>Сглаживание вертикальных и горизонтальных дисбалансов призвано минимизировать это противоречие</a:t>
            </a:r>
            <a:endParaRPr lang="ru-RU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485</TotalTime>
  <Words>3776</Words>
  <Application>Microsoft Office PowerPoint</Application>
  <PresentationFormat>Экран (4:3)</PresentationFormat>
  <Paragraphs>376</Paragraphs>
  <Slides>65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65</vt:i4>
      </vt:variant>
    </vt:vector>
  </HeadingPairs>
  <TitlesOfParts>
    <vt:vector size="66" baseType="lpstr">
      <vt:lpstr>Начальная</vt:lpstr>
      <vt:lpstr>Финансовая система и бюджет РФ</vt:lpstr>
      <vt:lpstr>Тема 3. Бюджетный федерализм и межбюджетные отношения  в РФ </vt:lpstr>
      <vt:lpstr>3.1. Сущность бюджетного федерализма</vt:lpstr>
      <vt:lpstr>Презентация PowerPoint</vt:lpstr>
      <vt:lpstr>Презентация PowerPoint</vt:lpstr>
      <vt:lpstr>Условие о разграничении полномочий между всеми уровнями власти по расходам</vt:lpstr>
      <vt:lpstr>Условие о наделении всех уровней власти фискальными ресурсами для выполнения своих полномочий</vt:lpstr>
      <vt:lpstr>Условие о наделении всех уровней власти фискальными ресурсами для выполнения своих полномочий</vt:lpstr>
      <vt:lpstr>Условие о сглаживании дисбалансов с помощью бюджетных трансфертов</vt:lpstr>
      <vt:lpstr>Предпосылки внедрения категории  «бюджетный федерализм» в российскую практику</vt:lpstr>
      <vt:lpstr>Значение категории «бюджетный федерализм» в современной российской бюджетной деятельности</vt:lpstr>
      <vt:lpstr>Категория «бюджетный федерализм» и смежные с ней категории</vt:lpstr>
      <vt:lpstr>Бюджетное регулирование</vt:lpstr>
      <vt:lpstr>Достижение вертикальной сбалансированности бюджетной системы</vt:lpstr>
      <vt:lpstr>Достижение горизонтальной сбалансированности бюджетной системы</vt:lpstr>
      <vt:lpstr>Межбюджетные отношения</vt:lpstr>
      <vt:lpstr>3.2. Классификация моделей бюджетного федерализма</vt:lpstr>
      <vt:lpstr>Модель фискального федерализма</vt:lpstr>
      <vt:lpstr>Модель фискального федерализма</vt:lpstr>
      <vt:lpstr>Модель фискального федерализма</vt:lpstr>
      <vt:lpstr>Модель бюджетно-налогового федерализма</vt:lpstr>
      <vt:lpstr>Модель бюджетно-налогового федерализма: опыт Канады</vt:lpstr>
      <vt:lpstr>Модель бюджетно-налогового федерализма: опыт Канады</vt:lpstr>
      <vt:lpstr>Модель конкурентного федерализма</vt:lpstr>
      <vt:lpstr>Модель конкурентного федерализма</vt:lpstr>
      <vt:lpstr>Модель конкурентного федерализма</vt:lpstr>
      <vt:lpstr>Модель конкурентного федерализма</vt:lpstr>
      <vt:lpstr>3.3. Особенности российского  бюджетного федерализма</vt:lpstr>
      <vt:lpstr>Основные этапы развития российского фискального федерализма</vt:lpstr>
      <vt:lpstr>1991-1993 гг. – Этап стихийной децентрализации</vt:lpstr>
      <vt:lpstr>1991-1993 гг. – Этап стихийной децентрализации</vt:lpstr>
      <vt:lpstr>1991-1993 гг. – Этап стихийной децентрализации</vt:lpstr>
      <vt:lpstr>1994-1998 гг. - Развитие доходной базы региональных бюджетов</vt:lpstr>
      <vt:lpstr>1994-1998 гг. - Развитие доходной базы региональных бюджетов</vt:lpstr>
      <vt:lpstr>1998-1999 гг. – Реформа бюджетного и налогового законодательства</vt:lpstr>
      <vt:lpstr>2000 –2001 гг.–  Концепция развития межбюджетных отношений</vt:lpstr>
      <vt:lpstr>2000 –2001 гг.–  Концепция развития межбюджетных отношений</vt:lpstr>
      <vt:lpstr>2000 –2001 гг.–  Концепция развития межбюджетных отношений</vt:lpstr>
      <vt:lpstr>2002-2005 гг. – Программы развития бюджетного федерализма </vt:lpstr>
      <vt:lpstr>2006-2008 гг. – Закрепление форм финансовой поддержки региональных бюджетов</vt:lpstr>
      <vt:lpstr>2009 г. - Настоящее время</vt:lpstr>
      <vt:lpstr>Проблемы фискального федерализма в РФ</vt:lpstr>
      <vt:lpstr>Проблемы фискального федерализма в РФ</vt:lpstr>
      <vt:lpstr>Проблемы фискального федерализма в РФ</vt:lpstr>
      <vt:lpstr>3.4. Межбюджетные трансферты</vt:lpstr>
      <vt:lpstr>Классификация межбюджетных трансфертов по целям</vt:lpstr>
      <vt:lpstr>Классификация межбюджетных трансфертов по целям</vt:lpstr>
      <vt:lpstr>Выбор механизма передачи трансфертов</vt:lpstr>
      <vt:lpstr>Выбор механизма передачи трансфертов</vt:lpstr>
      <vt:lpstr>Легальная классификация межбюджетных трансфертов в РФ</vt:lpstr>
      <vt:lpstr>Дотации</vt:lpstr>
      <vt:lpstr>Дотации</vt:lpstr>
      <vt:lpstr>Виды дотаций в РФ</vt:lpstr>
      <vt:lpstr>Субсидии</vt:lpstr>
      <vt:lpstr>Субсидии</vt:lpstr>
      <vt:lpstr>Субсидии</vt:lpstr>
      <vt:lpstr>Виды субсидий в РФ</vt:lpstr>
      <vt:lpstr>Виды субсидий в РФ</vt:lpstr>
      <vt:lpstr>Субвенции</vt:lpstr>
      <vt:lpstr>Субвенции</vt:lpstr>
      <vt:lpstr>Виды субвенций в РФ</vt:lpstr>
      <vt:lpstr>Виды субвенций в РФ</vt:lpstr>
      <vt:lpstr>Особенности распределения межбюджетных трансфертов в РФ</vt:lpstr>
      <vt:lpstr>Особенности распределения межбюджетных трансфертов в РФ</vt:lpstr>
      <vt:lpstr>И в заключение….</vt:lpstr>
    </vt:vector>
  </TitlesOfParts>
  <Company>Krokoz™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Финансовая система и бюджет РФ</dc:title>
  <dc:creator>Admin</dc:creator>
  <cp:lastModifiedBy>Анна Анатольевна Кладова</cp:lastModifiedBy>
  <cp:revision>288</cp:revision>
  <dcterms:created xsi:type="dcterms:W3CDTF">2015-04-19T07:27:37Z</dcterms:created>
  <dcterms:modified xsi:type="dcterms:W3CDTF">2015-04-21T15:50:26Z</dcterms:modified>
</cp:coreProperties>
</file>