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91"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7EAF463A-BC7C-46EE-9F1E-7F377CCA4891}" type="datetimeFigureOut">
              <a:rPr lang="en-US" smtClean="0"/>
              <a:pPr/>
              <a:t>3/25/2015</a:t>
            </a:fld>
            <a:endParaRPr lang="en-US"/>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3/25/2015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3/25/2015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3/25/2015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AF463A-BC7C-46EE-9F1E-7F377CCA4891}" type="datetimeFigureOut">
              <a:rPr lang="en-US" smtClean="0"/>
              <a:pPr/>
              <a:t>3/25/2015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3/25/2015</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3/25/2015</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7EAF463A-BC7C-46EE-9F1E-7F377CCA4891}" type="datetimeFigureOut">
              <a:rPr lang="en-US" smtClean="0"/>
              <a:pPr/>
              <a:t>3/25/2015</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EAF463A-BC7C-46EE-9F1E-7F377CCA4891}" type="datetimeFigureOut">
              <a:rPr lang="en-US" smtClean="0"/>
              <a:pPr/>
              <a:t>3/25/2015</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7EAF463A-BC7C-46EE-9F1E-7F377CCA4891}" type="datetimeFigureOut">
              <a:rPr lang="en-US" smtClean="0"/>
              <a:pPr/>
              <a:t>3/25/2015</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7EAF463A-BC7C-46EE-9F1E-7F377CCA4891}" type="datetimeFigureOut">
              <a:rPr lang="en-US" smtClean="0"/>
              <a:pPr/>
              <a:t>3/25/2015</a:t>
            </a:fld>
            <a:endParaRPr lang="en-US"/>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A483448D-3A78-4528-A469-B745A65DA480}" type="slidenum">
              <a:rPr lang="en-US" smtClean="0"/>
              <a:pPr/>
              <a:t>‹#›</a:t>
            </a:fld>
            <a:endParaRPr lang="en-US"/>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AF463A-BC7C-46EE-9F1E-7F377CCA4891}" type="datetimeFigureOut">
              <a:rPr lang="en-US" smtClean="0"/>
              <a:pPr/>
              <a:t>3/25/2015</a:t>
            </a:fld>
            <a:endParaRPr lang="en-US"/>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consultantplus://offline/ref=31EC881B2F15FED010BB039EB6BAD157308BF2B33E23BF00B30A9FB948ACC3FF049EB87F18F73951O5E6G" TargetMode="External"/><Relationship Id="rId2" Type="http://schemas.openxmlformats.org/officeDocument/2006/relationships/hyperlink" Target="consultantplus://offline/ref=31EC881B2F15FED010BB039EB6BAD157308BF2B33E23BF00B30A9FB948ACC3FF049EB87F18F73956O5E6G" TargetMode="External"/><Relationship Id="rId1" Type="http://schemas.openxmlformats.org/officeDocument/2006/relationships/slideLayout" Target="../slideLayouts/slideLayout2.xml"/><Relationship Id="rId4" Type="http://schemas.openxmlformats.org/officeDocument/2006/relationships/hyperlink" Target="consultantplus://offline/ref=31EC881B2F15FED010BB039EB6BAD157308BF2B33E23BF00B30A9FB948ACC3FF049EB87F18F73951O5E7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consultantplus://offline/ref=D0EA6D5523D853CD89279C5FF8F445E19DBBEB275BF886CA0EF7EDC82FE4F70432FE212BD9BF3EDBT3F3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consultantplus://offline/ref=01EA0AB5B18B937F6785DFB90006EF41EB79B5102152E74D4DBB53563DB5803243E91CD6077B831BfF4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consultantplus://offline/ref=FFE5C41F6D8ACC87D9468F4E3123859E793946117FEDDB372209455ECE5DE2842E0FDF207E6238EBEEA7G" TargetMode="External"/><Relationship Id="rId2" Type="http://schemas.openxmlformats.org/officeDocument/2006/relationships/hyperlink" Target="consultantplus://offline/ref=FFE5C41F6D8ACC87D9468F4E3123859E793946117FEDDB372209455ECE5DE2842E0FDF207E6238EAEEA1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Рабочее время педагогических работников</a:t>
            </a:r>
            <a:endParaRPr lang="ru-RU" dirty="0"/>
          </a:p>
        </p:txBody>
      </p:sp>
      <p:sp>
        <p:nvSpPr>
          <p:cNvPr id="3" name="Подзаголовок 2"/>
          <p:cNvSpPr>
            <a:spLocks noGrp="1"/>
          </p:cNvSpPr>
          <p:nvPr>
            <p:ph type="subTitle" idx="1"/>
          </p:nvPr>
        </p:nvSpPr>
        <p:spPr/>
        <p:txBody>
          <a:bodyPr/>
          <a:lstStyle/>
          <a:p>
            <a:r>
              <a:rPr lang="ru-RU" dirty="0" smtClean="0"/>
              <a:t>Особенности регулирования труда педагогических работников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endParaRPr lang="ru-RU" dirty="0" smtClean="0"/>
          </a:p>
          <a:p>
            <a:pPr algn="ctr">
              <a:buNone/>
            </a:pPr>
            <a:r>
              <a:rPr lang="ru-RU" dirty="0" smtClean="0"/>
              <a:t>логопедам </a:t>
            </a:r>
            <a:r>
              <a:rPr lang="ru-RU" dirty="0" smtClean="0"/>
              <a:t>медицинских организаций и организаций социального обслуживания;</a:t>
            </a:r>
          </a:p>
          <a:p>
            <a:pPr algn="ctr">
              <a:buNone/>
            </a:pPr>
            <a:r>
              <a:rPr lang="ru-RU" dirty="0" smtClean="0"/>
              <a:t>учителям иностранного языка дошкольных образовательных организаций;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20000"/>
          </a:bodyPr>
          <a:lstStyle/>
          <a:p>
            <a:pPr algn="ctr">
              <a:buNone/>
            </a:pPr>
            <a:r>
              <a:rPr lang="ru-RU" dirty="0" smtClean="0"/>
              <a:t>Примечания:</a:t>
            </a:r>
          </a:p>
          <a:p>
            <a:pPr algn="ctr">
              <a:buNone/>
            </a:pPr>
            <a:r>
              <a:rPr lang="ru-RU" dirty="0" smtClean="0"/>
              <a:t>1. В зависимости от занимаемой должности в рабочее время педагогических работников включается учебная (преподавательская) работа, воспитательная работа, индивидуальная работа с обучающимися, научная, творческая и исследовательская работа, а также другая педагогическая работа, предусмотренная трудовыми (должностными) обязанностями и (или) индивидуальным планом, - методическая, подготовительная, организационная, диагностическая, работа по ведению мониторинга, работа, предусмотренная планами воспитательных, физкультурно-оздоровительных, спортивных, творческих и иных мероприятий, проводимых с обучающимися.</a:t>
            </a:r>
          </a:p>
          <a:p>
            <a:pPr algn="ct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a:bodyPr>
          <a:lstStyle/>
          <a:p>
            <a:pPr algn="ctr">
              <a:buNone/>
            </a:pPr>
            <a:r>
              <a:rPr lang="ru-RU" dirty="0" smtClean="0"/>
              <a:t>2. Нормы часов педагогической работы за ставку заработной платы педагогических работников, предусмотренные </a:t>
            </a:r>
            <a:r>
              <a:rPr lang="ru-RU" dirty="0" smtClean="0">
                <a:hlinkClick r:id="rId2"/>
              </a:rPr>
              <a:t>пунктами 2.3 - </a:t>
            </a:r>
            <a:r>
              <a:rPr lang="ru-RU" dirty="0" smtClean="0">
                <a:hlinkClick r:id="rId3"/>
              </a:rPr>
              <a:t>2.7 настоящего Приложения, устанавливаются в астрономических часах. Нормы часов учебной (преподавательской) работы, предусмотренные </a:t>
            </a:r>
            <a:r>
              <a:rPr lang="ru-RU" dirty="0" smtClean="0">
                <a:hlinkClick r:id="rId4"/>
              </a:rPr>
              <a:t>пунктом 2.8 настоящего Приложения, устанавливаются в астрономических часах, включая короткие перерывы (перемены), динамическую паузу.</a:t>
            </a:r>
          </a:p>
          <a:p>
            <a:pPr algn="ctr">
              <a:buNone/>
            </a:pPr>
            <a:endParaRPr lang="ru-RU" dirty="0" smtClean="0"/>
          </a:p>
          <a:p>
            <a:pPr algn="ct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endParaRPr lang="ru-RU" dirty="0" smtClean="0"/>
          </a:p>
          <a:p>
            <a:pPr algn="ctr">
              <a:buNone/>
            </a:pPr>
            <a:r>
              <a:rPr lang="ru-RU" dirty="0" smtClean="0"/>
              <a:t>Приказ </a:t>
            </a:r>
            <a:r>
              <a:rPr lang="ru-RU" dirty="0" err="1" smtClean="0"/>
              <a:t>Минобрнауки</a:t>
            </a:r>
            <a:r>
              <a:rPr lang="ru-RU" dirty="0" smtClean="0"/>
              <a:t> РФ от 27.03.2006 N 69</a:t>
            </a:r>
            <a:br>
              <a:rPr lang="ru-RU" dirty="0" smtClean="0"/>
            </a:br>
            <a:r>
              <a:rPr lang="ru-RU" dirty="0" smtClean="0"/>
              <a:t>"Об особенностях режима рабочего времени и времени отдыха педагогических и других работников образовательных учреждений"</a:t>
            </a:r>
            <a:br>
              <a:rPr lang="ru-RU" dirty="0" smtClean="0"/>
            </a:br>
            <a:r>
              <a:rPr lang="ru-RU" dirty="0" smtClean="0"/>
              <a:t>(Зарегистрировано в Минюсте РФ 26.07.2006 N 8110)</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04800"/>
            <a:ext cx="8229600" cy="5702491"/>
          </a:xfrm>
        </p:spPr>
        <p:txBody>
          <a:bodyPr>
            <a:normAutofit fontScale="85000" lnSpcReduction="20000"/>
          </a:bodyPr>
          <a:lstStyle/>
          <a:p>
            <a:pPr algn="ctr">
              <a:buNone/>
            </a:pPr>
            <a:r>
              <a:rPr lang="ru-RU" dirty="0" smtClean="0"/>
              <a:t>4. За педагогическую работу или учебную (преподавательскую) работу, выполняемую педагогическим работником с его письменного согласия сверх установленной нормы часов за ставку заработной платы либо ниже установленной нормы часов за ставку заработной платы, оплата производится из установленного размера ставки заработной платы пропорционально фактически определенному объему педагогической работы или учебной (преподавательской) работы, за исключением случаев выплаты ставок заработной платы в полном размере, гарантируемых согласно </a:t>
            </a:r>
            <a:r>
              <a:rPr lang="ru-RU" dirty="0" smtClean="0">
                <a:hlinkClick r:id="rId2"/>
              </a:rPr>
              <a:t>пункту 2.2 приложения 2 к настоящему приказу учителям, которым не может быть обеспечена учебная нагрузка в объеме, соответствующем норме часов учебной (преподавательской) работы, установленной за ставку заработной платы в неделю.</a:t>
            </a:r>
          </a:p>
          <a:p>
            <a:pPr algn="ct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r>
              <a:rPr lang="ru-RU" dirty="0" smtClean="0"/>
              <a:t>Утверждено</a:t>
            </a:r>
          </a:p>
          <a:p>
            <a:pPr algn="ctr">
              <a:buNone/>
            </a:pPr>
            <a:r>
              <a:rPr lang="ru-RU" dirty="0" smtClean="0"/>
              <a:t>Приказом </a:t>
            </a:r>
            <a:r>
              <a:rPr lang="ru-RU" dirty="0" err="1" smtClean="0"/>
              <a:t>Минобрнауки</a:t>
            </a:r>
            <a:r>
              <a:rPr lang="ru-RU" dirty="0" smtClean="0"/>
              <a:t> России</a:t>
            </a:r>
          </a:p>
          <a:p>
            <a:pPr algn="ctr">
              <a:buNone/>
            </a:pPr>
            <a:r>
              <a:rPr lang="ru-RU" dirty="0" smtClean="0"/>
              <a:t>от 27 марта 2006 г. N 69</a:t>
            </a:r>
          </a:p>
          <a:p>
            <a:pPr algn="ctr">
              <a:buNone/>
            </a:pPr>
            <a:r>
              <a:rPr lang="ru-RU" dirty="0" smtClean="0"/>
              <a:t> </a:t>
            </a:r>
          </a:p>
          <a:p>
            <a:pPr algn="ctr">
              <a:buNone/>
            </a:pPr>
            <a:r>
              <a:rPr lang="ru-RU" b="1" dirty="0" smtClean="0"/>
              <a:t>ПОЛОЖЕНИЕ</a:t>
            </a:r>
            <a:endParaRPr lang="ru-RU" dirty="0" smtClean="0"/>
          </a:p>
          <a:p>
            <a:pPr algn="ctr">
              <a:buNone/>
            </a:pPr>
            <a:r>
              <a:rPr lang="ru-RU" b="1" dirty="0" smtClean="0"/>
              <a:t>ОБ ОСОБЕННОСТЯХ РЕЖИМА РАБОЧЕГО ВРЕМЕНИ</a:t>
            </a:r>
            <a:endParaRPr lang="ru-RU" dirty="0" smtClean="0"/>
          </a:p>
          <a:p>
            <a:pPr algn="ctr">
              <a:buNone/>
            </a:pPr>
            <a:r>
              <a:rPr lang="ru-RU" b="1" dirty="0" smtClean="0"/>
              <a:t>И ВРЕМЕНИ ОТДЫХА ПЕДАГОГИЧЕСКИХ И ДРУГИХ РАБОТНИКОВ</a:t>
            </a:r>
            <a:endParaRPr lang="ru-RU" dirty="0" smtClean="0"/>
          </a:p>
          <a:p>
            <a:pPr algn="ctr">
              <a:buNone/>
            </a:pPr>
            <a:r>
              <a:rPr lang="ru-RU" b="1" dirty="0" smtClean="0"/>
              <a:t>ОБРАЗОВАТЕЛЬНЫХ УЧРЕЖДЕНИЙ</a:t>
            </a:r>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r>
              <a:rPr lang="ru-RU" dirty="0" smtClean="0"/>
              <a:t>Положение об особенностях режима рабочего времени и времени отдыха педагогических и других работников образовательных учреждений (далее - Положение) устанавливает порядок регулирования режима рабочего времени и времени отдыха работников с учетом особенностей деятельности образовательных учреждений различных типов и видов.</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normAutofit/>
          </a:bodyPr>
          <a:lstStyle/>
          <a:p>
            <a:pPr algn="ctr">
              <a:buNone/>
            </a:pPr>
            <a:r>
              <a:rPr lang="ru-RU" dirty="0" smtClean="0"/>
              <a:t>Режим рабочего времени и времени отдыха педагогических и других работников </a:t>
            </a:r>
          </a:p>
          <a:p>
            <a:pPr algn="ctr">
              <a:buNone/>
            </a:pPr>
            <a:r>
              <a:rPr lang="ru-RU" dirty="0" smtClean="0"/>
              <a:t>образовательных учреждений, включающий предоставление выходных дней, определяется с учетом режима деятельности образовательного учреждения (круглосуточное пребывание обучающихся, воспитанников, пребывание их в течение определенного времени, сезона, сменности учебных занятий и других особенностей работы образовательного учреждения) и</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r>
              <a:rPr lang="ru-RU" dirty="0" smtClean="0"/>
              <a:t>устанавливается </a:t>
            </a:r>
            <a:r>
              <a:rPr lang="ru-RU" b="1" i="1" dirty="0" smtClean="0"/>
              <a:t>правилами внутреннего трудового распорядка образовательного учреждения, графиками работы, коллективным договором</a:t>
            </a:r>
            <a:r>
              <a:rPr lang="ru-RU" dirty="0" smtClean="0"/>
              <a:t>, разрабатываемыми в соответствии с Трудовым кодексом Российской Федерации, федеральными законами и иными нормативными правовыми актами, настоящим Положением.</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r>
              <a:rPr lang="ru-RU" dirty="0" smtClean="0"/>
              <a:t>Режим работы руководителей образовательных учреждений, их заместителей, других руководящих работников определяется с учетом необходимости обеспечения руководства деятельностью образовательного учреждения.</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a:bodyPr>
          <a:lstStyle/>
          <a:p>
            <a:pPr algn="ctr">
              <a:buNone/>
            </a:pPr>
            <a:r>
              <a:rPr lang="ru-RU" dirty="0" smtClean="0"/>
              <a:t>МИНИСТЕРСТВО ОБРАЗОВАНИЯ И НАУКИ РОССИЙСКОЙ ФЕДЕРАЦИИ ПРИКАЗ от </a:t>
            </a:r>
            <a:r>
              <a:rPr lang="ru-RU" b="1" dirty="0" smtClean="0"/>
              <a:t>22 декабря 2014 г. N 1601 </a:t>
            </a:r>
            <a:r>
              <a:rPr lang="ru-RU" dirty="0" smtClean="0"/>
              <a:t>О ПРОДОЛЖИТЕЛЬНОСТИ РАБОЧЕГО ВРЕМЕНИ (НОРМАХ ЧАСОВ ПЕДАГОГИЧЕСКОЙ РАБОТЫ ЗА СТАВКУ ЗАРАБОТНОЙ ПЛАТЫ) ПЕДАГОГИЧЕСКИХ РАБОТНИКОВ И О ПОРЯДКЕ ОПРЕДЕЛЕНИЯ УЧЕБНОЙ НАГРУЗКИ ПЕДАГОГИЧЕСКИХ РАБОТНИКОВ, ОГОВАРИВАЕМОЙ В ТРУДОВОМ ДОГОВОРЕ </a:t>
            </a: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r>
              <a:rPr lang="ru-RU" dirty="0" smtClean="0"/>
              <a:t> Для педагогических работников, выполняющих свои обязанности непрерывно в течение рабочего дня, </a:t>
            </a:r>
            <a:r>
              <a:rPr lang="ru-RU" b="1" i="1" dirty="0" smtClean="0"/>
              <a:t>перерыв для приема пищи не устанавливается</a:t>
            </a:r>
            <a:r>
              <a:rPr lang="ru-RU" dirty="0" smtClean="0"/>
              <a:t>. Работникам образовательного учреждения обеспечивается </a:t>
            </a:r>
            <a:r>
              <a:rPr lang="ru-RU" b="1" i="1" dirty="0" smtClean="0"/>
              <a:t>возможность приема пищи одновременно вместе с обучающимися</a:t>
            </a:r>
            <a:r>
              <a:rPr lang="ru-RU" dirty="0" smtClean="0"/>
              <a:t>, </a:t>
            </a:r>
            <a:r>
              <a:rPr lang="ru-RU" b="1" i="1" dirty="0" smtClean="0"/>
              <a:t>воспитанниками или отдельно</a:t>
            </a:r>
            <a:r>
              <a:rPr lang="ru-RU" dirty="0" smtClean="0"/>
              <a:t> в специально отведенном для этой цели помещении.</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10000"/>
          </a:bodyPr>
          <a:lstStyle/>
          <a:p>
            <a:pPr algn="ctr">
              <a:buNone/>
            </a:pPr>
            <a:r>
              <a:rPr lang="ru-RU" dirty="0" smtClean="0"/>
              <a:t>Выполнение педагогической работы учителями, преподавателями, тренерами-преподавателями, педагогами дополнительного образования (далее - педагогические работники, ведущие преподавательскую работу) характеризуется наличием установленных норм времени только для выполнения педагогической работы, связанной с преподавательской работой.</a:t>
            </a:r>
          </a:p>
          <a:p>
            <a:pPr algn="ctr">
              <a:buNone/>
            </a:pPr>
            <a:r>
              <a:rPr lang="ru-RU" b="1" i="1" dirty="0" smtClean="0"/>
              <a:t>Выполнение другой части педагогической работы педагогическими работниками, ведущими преподавательскую работу, осуществляется в течение рабочего времени, которое не конкретизировано по количеству часов</a:t>
            </a:r>
            <a:r>
              <a:rPr lang="ru-RU" dirty="0" smtClean="0"/>
              <a:t>.</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normAutofit lnSpcReduction="10000"/>
          </a:bodyPr>
          <a:lstStyle/>
          <a:p>
            <a:pPr algn="ctr">
              <a:buNone/>
            </a:pPr>
            <a:r>
              <a:rPr lang="ru-RU" dirty="0" smtClean="0"/>
              <a:t>Другая часть педагогической работы работников, ведущих преподавательскую работу, требующая затрат рабочего времени, которое не конкретизировано по количеству часов, вытекает из их должностных обязанностей, предусмотренных уставом образовательного учреждения, правилами внутреннего трудового распорядка образовательного учреждения, тарифно-квалификационными (квалификационными) характеристиками, и регулируется графиками и планами работы, в т.ч. личными планами педагогического работника, и включает:</a:t>
            </a:r>
          </a:p>
          <a:p>
            <a:pPr algn="ctr">
              <a:buNone/>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r>
              <a:rPr lang="ru-RU" dirty="0" smtClean="0"/>
              <a:t>выполнение обязанностей, связанных с участием в работе педагогических, методических советов, с работой по проведению родительских собраний, консультаций, оздоровительных, воспитательных и других мероприятий, предусмотренных образовательной программой;</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lnSpcReduction="10000"/>
          </a:bodyPr>
          <a:lstStyle/>
          <a:p>
            <a:pPr algn="ctr">
              <a:buNone/>
            </a:pPr>
            <a:r>
              <a:rPr lang="ru-RU" dirty="0" smtClean="0"/>
              <a:t>организацию и проведение методической, диагностической и консультативной помощи родителям (законным представителям), семьям, обучающим детей на дому в соответствии с медицинским заключением;</a:t>
            </a:r>
          </a:p>
          <a:p>
            <a:pPr algn="ctr">
              <a:buNone/>
            </a:pPr>
            <a:r>
              <a:rPr lang="ru-RU" dirty="0" smtClean="0"/>
              <a:t>время, затрачиваемое непосредственно на подготовку к работе по обучению и воспитанию обучающихся, воспитанников, изучению их индивидуальных способностей, интересов и склонностей, а также их семейных обстоятельств и жилищно-бытовых условий;</a:t>
            </a:r>
          </a:p>
          <a:p>
            <a:pPr algn="ctr">
              <a:buNone/>
            </a:pPr>
            <a:r>
              <a:rPr lang="ru-RU" dirty="0" smtClean="0"/>
              <a:t>периодические кратковременные дежурства в образовательном учреждении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lstStyle/>
          <a:p>
            <a:pPr algn="ctr">
              <a:buNone/>
            </a:pPr>
            <a:endParaRPr lang="ru-RU" dirty="0" smtClean="0"/>
          </a:p>
          <a:p>
            <a:pPr algn="ctr">
              <a:buNone/>
            </a:pPr>
            <a:r>
              <a:rPr lang="ru-RU" dirty="0" smtClean="0"/>
              <a:t>При составлении графиков работы педагогических и других работников перерывы в рабочем времени, не связанные с отдыхом и приемом работниками пищи, не допускаются, за исключением случаев, предусмотренных настоящим Положением.</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lnSpcReduction="10000"/>
          </a:bodyPr>
          <a:lstStyle/>
          <a:p>
            <a:pPr algn="ctr">
              <a:buNone/>
            </a:pPr>
            <a:r>
              <a:rPr lang="ru-RU" dirty="0" smtClean="0"/>
              <a:t>При составлении расписаний учебных занятий образовательное учреждение обязано исключить нерациональные затраты времени педагогических работников, ведущих преподавательскую работу, с тем, чтобы не нарушалась их непрерывная последовательность и не образовывались длительные перерывы (так называемые "окна"), которые в отличие от коротких перерывов (перемен) между каждым учебным занятием, установленных для обучающихся, воспитанников, рабочим временем педагогических работников не являются.</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lstStyle/>
          <a:p>
            <a:pPr algn="ctr">
              <a:buNone/>
            </a:pPr>
            <a:endParaRPr lang="ru-RU" dirty="0" smtClean="0"/>
          </a:p>
          <a:p>
            <a:pPr algn="ctr">
              <a:buNone/>
            </a:pPr>
            <a:r>
              <a:rPr lang="ru-RU" dirty="0" smtClean="0"/>
              <a:t>Периоды осенних, зимних, весенних и летних каникул, установленных для обучающихся, воспитанников образовательных учреждений и не совпадающие с ежегодными оплачиваемыми основными и дополнительными отпусками работников (далее - каникулярный период), являются для них рабочим временем.</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r>
              <a:rPr lang="ru-RU" dirty="0" smtClean="0"/>
              <a:t>Учителя, осуществляющие индивидуальное обучение на дому детей в соответствии с медицинским заключением, в каникулярный период привлекаются к педагогической (методической, организационной) работе с учетом количества часов индивидуального обучения таких детей, установленного им до начала каникул.</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r>
              <a:rPr lang="ru-RU" dirty="0" smtClean="0"/>
              <a:t>Режим рабочего времени учебно-вспомогательного и обслуживающего персонала в каникулярный период определяется в пределах времени, установленного по занимаемой должности. Указанные работники в установленном законодательством порядке могут привлекаться для выполнения хозяйственных работ, не требующих специальных знаний.</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normAutofit lnSpcReduction="10000"/>
          </a:bodyPr>
          <a:lstStyle/>
          <a:p>
            <a:pPr algn="ctr">
              <a:buNone/>
            </a:pPr>
            <a:r>
              <a:rPr lang="ru-RU" dirty="0" smtClean="0"/>
              <a:t>2.1. Продолжительность рабочего времени 36 часов в неделю устанавливается:</a:t>
            </a:r>
          </a:p>
          <a:p>
            <a:pPr algn="ctr">
              <a:buNone/>
            </a:pPr>
            <a:r>
              <a:rPr lang="ru-RU" dirty="0" smtClean="0"/>
              <a:t>педагогическим работникам, отнесенным к профессорско-преподавательскому </a:t>
            </a:r>
            <a:r>
              <a:rPr lang="ru-RU" dirty="0" smtClean="0"/>
              <a:t>составу,</a:t>
            </a:r>
          </a:p>
          <a:p>
            <a:pPr algn="ctr">
              <a:buNone/>
            </a:pPr>
            <a:r>
              <a:rPr lang="ru-RU" dirty="0" smtClean="0"/>
              <a:t>старшим воспитателям организаций, осуществляющих образовательную деятельность по образовательным программам дошкольного образования и дополнительным общеобразовательным программам, и домов ребенка, осуществляющих образовательную деятельность в качестве дополнительного вида деятельности;</a:t>
            </a:r>
          </a:p>
          <a:p>
            <a:endParaRPr lang="ru-RU"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r>
              <a:rPr lang="ru-RU" dirty="0" smtClean="0"/>
              <a:t>Периоды отмены учебных занятий (образовательного процесса) для обучающихся, воспитанников по санитарно-эпидемиологическим, климатическим и другим основаниям являются рабочим временем педагогических и других работников образовательного учреждения.</a:t>
            </a:r>
          </a:p>
          <a:p>
            <a:pPr algn="ctr">
              <a:buNone/>
            </a:pP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a:bodyPr>
          <a:lstStyle/>
          <a:p>
            <a:pPr algn="ctr">
              <a:buNone/>
            </a:pPr>
            <a:r>
              <a:rPr lang="ru-RU" dirty="0" smtClean="0"/>
              <a:t>Привлечение педагогических работников в каникулярный период, не совпадающий с их ежегодным оплачиваемым отпуском, к работе в оздоровительные лагеря и другие оздоровительные образовательные учреждения, находящиеся в другой местности, а также в качестве руководителей длительных (без возвращения в тот же день) походов, экспедиций, экскурсий, путешествий в другую местность может иметь место только с согласия работников.</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r>
              <a:rPr lang="ru-RU" dirty="0" smtClean="0"/>
              <a:t>Режим рабочего времени указанных работников устанавливается с учетом выполняемой ими работы и определяется правилами внутреннего трудового распорядка образовательного учреждения, графиками работы, коллективным договором.</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r>
              <a:rPr lang="ru-RU" dirty="0" smtClean="0"/>
              <a:t>Режим рабочего времени педагогов-психологов в пределах 36-часовой рабочей недели регулируется правилами внутреннего трудового распорядка образовательного учреждения с учетом:</a:t>
            </a:r>
          </a:p>
          <a:p>
            <a:pPr algn="ctr">
              <a:buNone/>
            </a:pPr>
            <a:r>
              <a:rPr lang="ru-RU" dirty="0" smtClean="0"/>
              <a:t>выполнения индивидуальной и групповой консультативной работы с участниками образовательного процесса в пределах не менее половины недельной продолжительности их рабочего времени;</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r>
              <a:rPr lang="ru-RU" dirty="0" smtClean="0"/>
              <a:t>подготовки к индивидуальной и групповой консультативной работе, обработки, анализа и обобщения полученных результатов, заполнения отчетной документации, а также повышения своей квалификации. Выполнение указанной работы педагогом-психологом может осуществляться как непосредственно в образовательном учреждении, так и за его пределами.</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r>
              <a:rPr lang="ru-RU" dirty="0" smtClean="0"/>
              <a:t>В дошкольных образовательных учреждениях (группах) с 12-часовым пребыванием воспитанников при 5-дневной рабочей неделе (60 часов работы в неделю), в которых на каждую группу воспитанников предусматривается по две должности воспитателя (72 часа работы), режим их рабочего времени определяется с учетом выполнения каждым воспитателем педагогической работы в течение 36 часов в неделю.</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a:bodyPr>
          <a:lstStyle/>
          <a:p>
            <a:pPr algn="ctr">
              <a:buNone/>
            </a:pPr>
            <a:r>
              <a:rPr lang="ru-RU" dirty="0" smtClean="0"/>
              <a:t>Режим 36-часовой рабочей недели каждым воспитателем может обеспечиваться путем одновременной ежедневной работы двух воспитателей в течение 6 часов в неделю для каждого воспитателя либо замены каждым воспитателем в течение этого времени отсутствующих воспитателей по болезни и другим причинам, </a:t>
            </a:r>
            <a:r>
              <a:rPr lang="ru-RU" b="1" dirty="0" smtClean="0"/>
              <a:t>выполнения работы по изготовлению учебно-наглядных пособий, методической и другой работы, регулируемой правилами внутреннего трудового распорядка образовательного учреждения и иными локальными актами</a:t>
            </a:r>
            <a:r>
              <a:rPr lang="ru-RU" dirty="0" smtClean="0"/>
              <a:t>.</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70000" lnSpcReduction="20000"/>
          </a:bodyPr>
          <a:lstStyle/>
          <a:p>
            <a:pPr algn="ctr">
              <a:buNone/>
            </a:pPr>
            <a:endParaRPr lang="ru-RU" dirty="0" smtClean="0"/>
          </a:p>
          <a:p>
            <a:pPr algn="ctr">
              <a:buNone/>
            </a:pPr>
            <a:r>
              <a:rPr lang="ru-RU" dirty="0" smtClean="0"/>
              <a:t>педагогам-психологам;</a:t>
            </a:r>
          </a:p>
          <a:p>
            <a:pPr algn="ctr">
              <a:buNone/>
            </a:pPr>
            <a:r>
              <a:rPr lang="ru-RU" dirty="0" smtClean="0"/>
              <a:t>социальным педагогам;</a:t>
            </a:r>
          </a:p>
          <a:p>
            <a:pPr algn="ctr">
              <a:buNone/>
            </a:pPr>
            <a:r>
              <a:rPr lang="ru-RU" dirty="0" smtClean="0"/>
              <a:t>педагогам-организаторам;</a:t>
            </a:r>
          </a:p>
          <a:p>
            <a:pPr algn="ctr">
              <a:buNone/>
            </a:pPr>
            <a:r>
              <a:rPr lang="ru-RU" dirty="0" smtClean="0"/>
              <a:t>мастерам производственного обучения;</a:t>
            </a:r>
          </a:p>
          <a:p>
            <a:pPr algn="ctr">
              <a:buNone/>
            </a:pPr>
            <a:r>
              <a:rPr lang="ru-RU" dirty="0" smtClean="0"/>
              <a:t>старшим вожатым;</a:t>
            </a:r>
          </a:p>
          <a:p>
            <a:pPr algn="ctr">
              <a:buNone/>
            </a:pPr>
            <a:r>
              <a:rPr lang="ru-RU" dirty="0" smtClean="0"/>
              <a:t>инструкторам по труду;</a:t>
            </a:r>
          </a:p>
          <a:p>
            <a:pPr algn="ctr">
              <a:buNone/>
            </a:pPr>
            <a:r>
              <a:rPr lang="ru-RU" dirty="0" smtClean="0"/>
              <a:t>педагогам-библиотекарям;</a:t>
            </a:r>
          </a:p>
          <a:p>
            <a:pPr algn="ctr">
              <a:buNone/>
            </a:pPr>
            <a:r>
              <a:rPr lang="ru-RU" dirty="0" smtClean="0"/>
              <a:t>методистам и старшим методистам организаций, осуществляющих образовательную деятельность;</a:t>
            </a:r>
          </a:p>
          <a:p>
            <a:pPr algn="ctr">
              <a:buNone/>
            </a:pPr>
            <a:r>
              <a:rPr lang="ru-RU" dirty="0" err="1" smtClean="0"/>
              <a:t>тьюторам</a:t>
            </a:r>
            <a:r>
              <a:rPr lang="ru-RU" dirty="0" smtClean="0"/>
              <a:t> организаций, осуществляющих образовательную деятельность, за исключением организаций, осуществляющих образовательную деятельность по образовательным программам высшего образования;</a:t>
            </a:r>
          </a:p>
          <a:p>
            <a:pPr algn="ctr">
              <a:buNone/>
            </a:pPr>
            <a:r>
              <a:rPr lang="ru-RU" dirty="0" smtClean="0"/>
              <a:t>преподавателям-организаторам </a:t>
            </a:r>
            <a:r>
              <a:rPr lang="ru-RU" dirty="0" smtClean="0"/>
              <a:t>основ безопасности жизнедеятельности;</a:t>
            </a:r>
          </a:p>
          <a:p>
            <a:pPr algn="ctr">
              <a:buNone/>
            </a:pPr>
            <a:r>
              <a:rPr lang="ru-RU" dirty="0" smtClean="0"/>
              <a:t>инструкторам-методистам, старшим инструкторам-методистам организаций, осуществляющих образовательную деятельность.</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a:bodyPr>
          <a:lstStyle/>
          <a:p>
            <a:pPr algn="ctr">
              <a:buNone/>
            </a:pPr>
            <a:r>
              <a:rPr lang="ru-RU" dirty="0" smtClean="0"/>
              <a:t>2.2. Продолжительность рабочего времени 30 часов в неделю устанавливается старшим воспитателям (за исключением старших воспитателей, указанных в </a:t>
            </a:r>
            <a:r>
              <a:rPr lang="ru-RU" dirty="0" smtClean="0">
                <a:hlinkClick r:id="rId2"/>
              </a:rPr>
              <a:t>пункте 2.1 настоящего Приложения).</a:t>
            </a:r>
          </a:p>
          <a:p>
            <a:pPr algn="ctr">
              <a:buNone/>
            </a:pPr>
            <a:r>
              <a:rPr lang="ru-RU" dirty="0" smtClean="0"/>
              <a:t>2.3. Норма часов педагогической работы 20 часов в неделю за ставку заработной платы устанавливается:</a:t>
            </a:r>
          </a:p>
          <a:p>
            <a:pPr algn="ctr">
              <a:buNone/>
            </a:pPr>
            <a:r>
              <a:rPr lang="ru-RU" dirty="0" smtClean="0"/>
              <a:t>учителям-дефектологам;</a:t>
            </a:r>
          </a:p>
          <a:p>
            <a:pPr algn="ctr">
              <a:buNone/>
            </a:pPr>
            <a:r>
              <a:rPr lang="ru-RU" dirty="0" smtClean="0"/>
              <a:t>учителям-логопедам.</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endParaRPr lang="ru-RU" dirty="0" smtClean="0"/>
          </a:p>
          <a:p>
            <a:pPr algn="ctr">
              <a:buNone/>
            </a:pPr>
            <a:r>
              <a:rPr lang="ru-RU" dirty="0" smtClean="0"/>
              <a:t>2.5. Норма часов педагогической работы 25 часов в неделю за ставку заработной платы устанавливается воспитателям, непосредственно осуществляющим обучение, воспитание, присмотр и уход за обучающимися (воспитанниками) с ограниченными возможностями здоровья.</a:t>
            </a:r>
          </a:p>
          <a:p>
            <a:pPr algn="ctr">
              <a:buNone/>
            </a:pPr>
            <a:r>
              <a:rPr lang="ru-RU" dirty="0" smtClean="0"/>
              <a:t>2.6. Норма часов педагогической работы 30 часов в неделю за ставку заработной платы устанавливается:</a:t>
            </a:r>
          </a:p>
          <a:p>
            <a:pPr algn="ctr">
              <a:buNone/>
            </a:pPr>
            <a:r>
              <a:rPr lang="ru-RU" dirty="0" smtClean="0"/>
              <a:t>инструкторам по физической культуре;</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lstStyle/>
          <a:p>
            <a:r>
              <a:rPr lang="ru-RU" dirty="0" smtClean="0"/>
              <a:t>2.7. Норма часов педагогической работы 36 часов в неделю за ставку заработной платы устанавливается воспитателям организаций, осуществляющих образовательную деятельность по дополнительным общеобразовательным программам, образовательным программам дошкольного образования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a:bodyPr>
          <a:lstStyle/>
          <a:p>
            <a:pPr algn="ctr">
              <a:buNone/>
            </a:pPr>
            <a:endParaRPr lang="ru-RU" dirty="0" smtClean="0"/>
          </a:p>
          <a:p>
            <a:pPr algn="ctr">
              <a:buNone/>
            </a:pPr>
            <a:r>
              <a:rPr lang="ru-RU" dirty="0" smtClean="0"/>
              <a:t>2.8</a:t>
            </a:r>
            <a:r>
              <a:rPr lang="ru-RU" dirty="0" smtClean="0"/>
              <a:t>. За норму часов педагогической работы за ставку заработной платы педагогических работников, перечисленных в </a:t>
            </a:r>
            <a:r>
              <a:rPr lang="ru-RU" dirty="0" smtClean="0">
                <a:hlinkClick r:id="rId2"/>
              </a:rPr>
              <a:t>подпунктах 2.8.1 и </a:t>
            </a:r>
            <a:r>
              <a:rPr lang="ru-RU" dirty="0" smtClean="0">
                <a:hlinkClick r:id="rId3"/>
              </a:rPr>
              <a:t>2.8.2 настоящего пункта, принимается норма часов учебной (преподавательской) работы, являющаяся нормируемой частью их педагогической работы (далее - норма часов учебной (преподавательской) работы).</a:t>
            </a:r>
          </a:p>
          <a:p>
            <a:pPr algn="ct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a:bodyPr>
          <a:lstStyle/>
          <a:p>
            <a:pPr algn="ctr">
              <a:buNone/>
            </a:pPr>
            <a:r>
              <a:rPr lang="ru-RU" dirty="0" smtClean="0"/>
              <a:t>2.8.1. Норма часов учебной (преподавательской) работы 18 часов в неделю за ставку заработной платы устанавливается:</a:t>
            </a:r>
          </a:p>
          <a:p>
            <a:pPr algn="ctr">
              <a:buNone/>
            </a:pPr>
            <a:r>
              <a:rPr lang="ru-RU" dirty="0" smtClean="0"/>
              <a:t>учителям организаций, осуществляющих образовательную деятельность по основным общеобразовательным программам (в том числе адаптированным</a:t>
            </a:r>
            <a:r>
              <a:rPr lang="ru-RU" dirty="0" smtClean="0"/>
              <a:t>);</a:t>
            </a:r>
          </a:p>
          <a:p>
            <a:pPr algn="ctr">
              <a:buNone/>
            </a:pPr>
            <a:r>
              <a:rPr lang="ru-RU" dirty="0" smtClean="0"/>
              <a:t>педагогам дополнительного образования и старшим педагогам дополнительного образования;</a:t>
            </a:r>
          </a:p>
          <a:p>
            <a:pPr algn="ctr">
              <a:buNone/>
            </a:pPr>
            <a:endParaRPr lang="ru-RU"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TotalTime>
  <Words>1634</Words>
  <Application>Microsoft Office PowerPoint</Application>
  <PresentationFormat>Экран (4:3)</PresentationFormat>
  <Paragraphs>82</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Открытая</vt:lpstr>
      <vt:lpstr>Рабочее время педагогических работников</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Рабочее время педагогических работников</dc:title>
  <dc:creator>Мама</dc:creator>
  <cp:lastModifiedBy>KocherginaEV</cp:lastModifiedBy>
  <cp:revision>10</cp:revision>
  <dcterms:created xsi:type="dcterms:W3CDTF">2014-10-18T14:30:39Z</dcterms:created>
  <dcterms:modified xsi:type="dcterms:W3CDTF">2015-03-25T06:18:36Z</dcterms:modified>
</cp:coreProperties>
</file>