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Заключение трудового договора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Порядок заключения эффективного контракта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9. </a:t>
            </a:r>
            <a:r>
              <a:rPr lang="ru-RU" b="1" i="1" dirty="0" smtClean="0"/>
              <a:t>Рекомендуется отражать должностные обязанности работника учреждения непосредственно в тексте трудового договора</a:t>
            </a:r>
            <a:r>
              <a:rPr lang="ru-RU" dirty="0" smtClean="0"/>
              <a:t>. В случае поручения работнику учреждения с его письменного согласия выполнения дополнительной работы, связанной с совмещением профессий (должностей), расширением зон обслуживания, увеличением объема работы или исполнением обязанностей временно отсутствующего работника без освобождения от работы, определенной трудовым договором, конкретный вид и объем поручаемой работнику работы рекомендуется отражать в дополнительном соглашении к трудовому договору.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11. В системах оплаты труда, трудовых договорах и дополнительных соглашениях к трудовым договорам с работниками учреждений рекомендуется использовать следующие выплаты стимулирующего и компенсационного характера:</a:t>
            </a:r>
          </a:p>
          <a:p>
            <a:pPr algn="ctr">
              <a:buNone/>
            </a:pPr>
            <a:r>
              <a:rPr lang="ru-RU" dirty="0" smtClean="0"/>
              <a:t>а) выплаты за интенсивность и высокие результаты работы:</a:t>
            </a:r>
          </a:p>
          <a:p>
            <a:pPr algn="ctr">
              <a:buNone/>
            </a:pPr>
            <a:r>
              <a:rPr lang="ru-RU" dirty="0" smtClean="0"/>
              <a:t>надбавка за интенсивность труда;</a:t>
            </a:r>
          </a:p>
          <a:p>
            <a:pPr algn="ctr">
              <a:buNone/>
            </a:pPr>
            <a:r>
              <a:rPr lang="ru-RU" dirty="0" smtClean="0"/>
              <a:t>премия за высокие результаты работы;</a:t>
            </a:r>
          </a:p>
          <a:p>
            <a:pPr algn="ctr">
              <a:buNone/>
            </a:pPr>
            <a:r>
              <a:rPr lang="ru-RU" dirty="0" smtClean="0"/>
              <a:t>премия за выполнение особо важных и ответственных работ;</a:t>
            </a:r>
          </a:p>
          <a:p>
            <a:pPr algn="ctr">
              <a:buNone/>
            </a:pPr>
            <a:r>
              <a:rPr lang="ru-RU" dirty="0" smtClean="0"/>
              <a:t>б) выплаты за качество выполняемых работ:</a:t>
            </a:r>
          </a:p>
          <a:p>
            <a:pPr algn="ctr">
              <a:buNone/>
            </a:pPr>
            <a:r>
              <a:rPr lang="ru-RU" dirty="0" smtClean="0"/>
              <a:t>надбавка за наличие квалификационной категории;</a:t>
            </a:r>
          </a:p>
          <a:p>
            <a:pPr algn="ctr">
              <a:buNone/>
            </a:pPr>
            <a:r>
              <a:rPr lang="ru-RU" dirty="0" smtClean="0"/>
              <a:t>премия за образцовое выполнение государственного (муниципального) задания;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в) выплаты за стаж непрерывной работы, выслугу лет:</a:t>
            </a:r>
          </a:p>
          <a:p>
            <a:pPr algn="ctr">
              <a:buNone/>
            </a:pPr>
            <a:r>
              <a:rPr lang="ru-RU" dirty="0" smtClean="0"/>
              <a:t>надбавка за выслугу лет;</a:t>
            </a:r>
          </a:p>
          <a:p>
            <a:pPr algn="ctr">
              <a:buNone/>
            </a:pPr>
            <a:r>
              <a:rPr lang="ru-RU" dirty="0" smtClean="0"/>
              <a:t>надбавка за стаж непрерывной работы;</a:t>
            </a:r>
          </a:p>
          <a:p>
            <a:pPr algn="ctr">
              <a:buNone/>
            </a:pPr>
            <a:r>
              <a:rPr lang="ru-RU" dirty="0" smtClean="0"/>
              <a:t>г) премиальные выплаты по итогам работы:</a:t>
            </a:r>
          </a:p>
          <a:p>
            <a:pPr algn="ctr">
              <a:buNone/>
            </a:pPr>
            <a:r>
              <a:rPr lang="ru-RU" dirty="0" smtClean="0"/>
              <a:t>премия по итогам работы за месяц;</a:t>
            </a:r>
          </a:p>
          <a:p>
            <a:pPr algn="ctr">
              <a:buNone/>
            </a:pPr>
            <a:r>
              <a:rPr lang="ru-RU" dirty="0" smtClean="0"/>
              <a:t>премия по итогам работы за квартал;</a:t>
            </a:r>
          </a:p>
          <a:p>
            <a:pPr algn="ctr">
              <a:buNone/>
            </a:pPr>
            <a:r>
              <a:rPr lang="ru-RU" dirty="0" smtClean="0"/>
              <a:t>премия по итогам работы за год;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доплата за совмещение профессий (должностей);</a:t>
            </a:r>
          </a:p>
          <a:p>
            <a:pPr algn="ctr">
              <a:buNone/>
            </a:pPr>
            <a:r>
              <a:rPr lang="ru-RU" dirty="0" smtClean="0"/>
              <a:t>доплата за расширение зон обслуживания;</a:t>
            </a:r>
          </a:p>
          <a:p>
            <a:pPr algn="ctr">
              <a:buNone/>
            </a:pPr>
            <a:r>
              <a:rPr lang="ru-RU" dirty="0" smtClean="0"/>
              <a:t>доплата за увеличение объема работы;</a:t>
            </a:r>
          </a:p>
          <a:p>
            <a:pPr algn="ctr">
              <a:buNone/>
            </a:pPr>
            <a:r>
              <a:rPr lang="ru-RU" dirty="0" smtClean="0"/>
              <a:t>доплата за исполнение обязанностей временно отсутствующего работника без освобождения от работы, определенной трудовым договором;</a:t>
            </a:r>
          </a:p>
          <a:p>
            <a:pPr algn="ctr">
              <a:buNone/>
            </a:pPr>
            <a:r>
              <a:rPr lang="ru-RU" dirty="0" smtClean="0"/>
              <a:t>доплата за выполнение работ различной квалификации;</a:t>
            </a:r>
          </a:p>
          <a:p>
            <a:pPr algn="ctr">
              <a:buNone/>
            </a:pPr>
            <a:r>
              <a:rPr lang="ru-RU" dirty="0" smtClean="0"/>
              <a:t>доплата за работу в ночное время;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В системах оплаты труда, трудовых договорах и дополнительных соглашениях к трудовым договорам с работниками учреждений могут быть предусмотрены </a:t>
            </a:r>
            <a:r>
              <a:rPr lang="ru-RU" b="1" i="1" dirty="0" smtClean="0"/>
              <a:t>другие выплаты </a:t>
            </a:r>
            <a:r>
              <a:rPr lang="ru-RU" dirty="0" smtClean="0"/>
              <a:t>компенсационного и стимулирующего характера в соответствии с трудовым законодательством, иными нормативными правовыми актами, содержащими нормы трудового права, а также коллективными договорами и соглашениями.</a:t>
            </a:r>
          </a:p>
          <a:p>
            <a:pPr algn="ctr">
              <a:buNone/>
            </a:pPr>
            <a:r>
              <a:rPr lang="ru-RU" dirty="0" smtClean="0"/>
              <a:t>12. В трудовом договоре или дополнительном соглашении к трудовому договору условия осуществления выплат, предусмотренных </a:t>
            </a:r>
            <a:r>
              <a:rPr lang="ru-RU" dirty="0" smtClean="0">
                <a:hlinkClick r:id="" action="ppaction://hlinkfile" tooltip="Ссылка на текущий документ"/>
              </a:rPr>
              <a:t>пунктом 11</a:t>
            </a:r>
            <a:r>
              <a:rPr lang="ru-RU" dirty="0" smtClean="0"/>
              <a:t> Рекомендаций, рекомендуется </a:t>
            </a:r>
            <a:r>
              <a:rPr lang="ru-RU" b="1" i="1" dirty="0" smtClean="0"/>
              <a:t>конкретизировать применительно к данному работнику учреждения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13. Условия осуществления выплат стимулирующего и компенсационного характера, а также предоставления мер социальной поддержки рекомендуется излагать в трудовом договоре или дополнительном соглашении к трудовому договору </a:t>
            </a:r>
            <a:r>
              <a:rPr lang="ru-RU" b="1" i="1" dirty="0" smtClean="0"/>
              <a:t>в форме, понятной работнику учреждения и работодателю, и исключающей неоднозначное толкование этих условий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Приказ Минтруда России от 26.04.2013 N 167н</a:t>
            </a:r>
            <a:br>
              <a:rPr lang="ru-RU" dirty="0" smtClean="0"/>
            </a:br>
            <a:r>
              <a:rPr lang="ru-RU" dirty="0" smtClean="0"/>
              <a:t>(ред. от 20.02.2014)</a:t>
            </a:r>
            <a:br>
              <a:rPr lang="ru-RU" dirty="0" smtClean="0"/>
            </a:br>
            <a:r>
              <a:rPr lang="ru-RU" dirty="0" smtClean="0"/>
              <a:t>"Об утверждении рекомендаций по оформлению трудовых отношений с работником государственного (муниципального) учреждения при введении эффективного контракта"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Рекомендации по оформлению трудовых отношений с работником государственного (муниципального) учреждения при введении эффективного контракта (далее - Рекомендации) разработаны в целях оказания методической помощи государственным (муниципальным) учреждениям (далее - учреждение) в связи с введением эффективного контракта, предусмотренного Программой поэтапного совершенствования системы оплаты труда в государственных (муниципальных) учреждениях на 2012 - 2018 годы, утвержденной распоряжением Правительства Российской Федерации от 26 ноября 2012 г. N 2190-р (далее - Программа).</a:t>
            </a:r>
          </a:p>
          <a:p>
            <a:pPr algn="ctr">
              <a:buNone/>
            </a:pPr>
            <a:r>
              <a:rPr lang="ru-RU" dirty="0" smtClean="0"/>
              <a:t>Рекомендации могут применяться при оформлении трудовых отношений со всеми работниками учреждений.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2. В соответствии с разделом IV Программы, эффективный контракт - это трудовой договор с работником, в котором </a:t>
            </a:r>
            <a:r>
              <a:rPr lang="ru-RU" b="1" dirty="0" smtClean="0"/>
              <a:t>конкретизированы его должностные обязанности, условия оплаты труда, показатели и критерии оценки эффективности деятельности для назначения стимулирующих выплат в зависимости от результатов труда и качества оказываемых государственных (муниципальных) услуг, а также меры социальной поддержки.</a:t>
            </a:r>
          </a:p>
          <a:p>
            <a:pPr algn="ctr">
              <a:buNone/>
            </a:pPr>
            <a:r>
              <a:rPr lang="ru-RU" b="1" i="1" dirty="0" smtClean="0"/>
              <a:t>Изменение порядка оплаты труда является изменением условий, определенных сторонами трудового договора, и осуществляется в соответствии с законодательством Российской Федерации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b="1" dirty="0" smtClean="0"/>
              <a:t>В отношении каждого работника </a:t>
            </a:r>
            <a:r>
              <a:rPr lang="ru-RU" dirty="0" smtClean="0"/>
              <a:t>должны быть уточнены и конкретизированы его трудовая функция, показатели и критерии оценки эффективности деятельности, установлен размер вознаграждения, а также размер поощрения за достижение коллективных результатов труда. Условия получения вознаграждения должны быть понятны работодателю и работнику и не допускать двойного толкования. &lt;1&gt;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3. При оформлении трудовых отношений с работником учреждения рекомендуется учитывать нормы, предусмотренные локальными нормативными актами, коллективными договорами и соглашениями, определяющими:</a:t>
            </a:r>
          </a:p>
          <a:p>
            <a:pPr algn="ctr">
              <a:buNone/>
            </a:pPr>
            <a:r>
              <a:rPr lang="ru-RU" dirty="0" smtClean="0"/>
              <a:t>систему оплаты труда работников (включая размеры окладов (должностных окладов), ставок заработной платы, доплат, надбавок);</a:t>
            </a:r>
          </a:p>
          <a:p>
            <a:pPr algn="ctr">
              <a:buNone/>
            </a:pPr>
            <a:r>
              <a:rPr lang="ru-RU" dirty="0" smtClean="0"/>
              <a:t>систему нормирования труда;</a:t>
            </a:r>
          </a:p>
          <a:p>
            <a:pPr algn="ctr">
              <a:buNone/>
            </a:pPr>
            <a:r>
              <a:rPr lang="ru-RU" dirty="0" smtClean="0"/>
              <a:t>условия труда работников по итогам проведения специальной оценки условий труда;</a:t>
            </a:r>
          </a:p>
          <a:p>
            <a:pPr algn="ctr">
              <a:buNone/>
            </a:pPr>
            <a:r>
              <a:rPr lang="ru-RU" dirty="0" smtClean="0"/>
              <a:t>режим </a:t>
            </a:r>
            <a:r>
              <a:rPr lang="ru-RU" dirty="0" smtClean="0"/>
              <a:t>рабочего времени и времени отдыха;</a:t>
            </a:r>
          </a:p>
          <a:p>
            <a:pPr algn="ctr">
              <a:buNone/>
            </a:pPr>
            <a:r>
              <a:rPr lang="ru-RU" dirty="0" smtClean="0"/>
              <a:t>штатное расписание учреждения;</a:t>
            </a:r>
          </a:p>
          <a:p>
            <a:pPr algn="ctr">
              <a:buNone/>
            </a:pPr>
            <a:r>
              <a:rPr lang="ru-RU" dirty="0" smtClean="0"/>
              <a:t>условия, определяющие в необходимых случаях характер работы (подвижной, разъездной, в пути, другой характер работы).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4. При поступлении на работу работник учреждения и работодатель заключают трудовой договор в соответствии с Трудовым кодексом Российской Федерации (Собрание законодательства Российской Федерации, 2002, N 1 (ч. I), ст. 3; 2004, N 35, ст. 3607; 2006, N 27, ст. 2878) (далее - Трудовой кодекс Российской Федерации). При этом используется примерная форма трудового договора с работником учреждения, приведенная в приложении N 3 к Программе (далее - примерная форма трудового договора).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5. С работником учреждения, состоящим в трудовых отношениях с работодателем, </a:t>
            </a:r>
            <a:r>
              <a:rPr lang="ru-RU" b="1" i="1" dirty="0" smtClean="0"/>
              <a:t>рекомендуется оформлять соглашение об изменении определенных сторонами условий трудового договора</a:t>
            </a:r>
            <a:r>
              <a:rPr lang="ru-RU" dirty="0" smtClean="0"/>
              <a:t> (далее также - </a:t>
            </a:r>
            <a:r>
              <a:rPr lang="ru-RU" b="1" i="1" dirty="0" smtClean="0"/>
              <a:t>дополнительное соглашение </a:t>
            </a:r>
            <a:r>
              <a:rPr lang="ru-RU" dirty="0" smtClean="0"/>
              <a:t>к трудовому договору).</a:t>
            </a:r>
          </a:p>
          <a:p>
            <a:pPr algn="ctr">
              <a:buNone/>
            </a:pPr>
            <a:r>
              <a:rPr lang="ru-RU" dirty="0" smtClean="0"/>
              <a:t>В соответствии с частью второй статьи 74 Трудового кодекса Российской Федерации </a:t>
            </a:r>
            <a:r>
              <a:rPr lang="ru-RU" b="1" i="1" dirty="0" smtClean="0"/>
              <a:t>о предстоящих изменениях определенных сторонами условий трудового договора, а также о причинах, вызвавших необходимость таких изменений, работодатель обязан уведомить работника в письменной форме не позднее чем за два месяца</a:t>
            </a:r>
            <a:r>
              <a:rPr lang="ru-RU" dirty="0" smtClean="0"/>
              <a:t>, если иное не предусмотрено Трудовым кодексом Российской Федерации.</a:t>
            </a:r>
          </a:p>
          <a:p>
            <a:pPr algn="ctr">
              <a:buNone/>
            </a:pPr>
            <a:r>
              <a:rPr lang="ru-RU" i="1" dirty="0" smtClean="0"/>
              <a:t>Дополнительное соглашение к трудовому договору рекомендуется заключать по мере разработки показателей и критериев оценки эффективности труда работников учреждения для определения размеров и условий осуществления стимулирующих выплат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6. В соответствии со статьей 72 Трудового кодекса Российской Федерации соглашение об изменении определенных сторонами условий трудового договора заключается </a:t>
            </a:r>
            <a:r>
              <a:rPr lang="ru-RU" b="1" i="1" dirty="0" smtClean="0"/>
              <a:t>в письменной форме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Рекомендуется составлять дополнительное соглашение к трудовому договору в двух экземплярах. Один экземпляр дополнительного соглашения к трудовому договору передается работнику учреждения, второй - хранится в кадровой службе работодателя. При этом получение работником учреждения экземпляра дополнительного соглашения к трудовому договору рекомендуется подтверждать подписью работника на экземпляре трудового договора или дополнительного соглашения к трудовому договору, хранящихся у работодателя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7. В случае отсутствия в ранее заключенном трудовом договоре информации о работодателе и работнике учреждения, предусмотренной примерной формой трудового договора, рекомендуется указывать эту информацию в дополнительном соглашении к трудовому договору.</a:t>
            </a:r>
          </a:p>
          <a:p>
            <a:pPr algn="ctr">
              <a:buNone/>
            </a:pPr>
            <a:r>
              <a:rPr lang="ru-RU" dirty="0" smtClean="0"/>
              <a:t>8. В дополнительное соглашение к трудовому договору рекомендуется включать условия, предусмотренные статьей </a:t>
            </a:r>
            <a:r>
              <a:rPr lang="ru-RU" b="1" dirty="0" smtClean="0"/>
              <a:t>57 Трудового кодекса Российской Федерации </a:t>
            </a:r>
            <a:r>
              <a:rPr lang="ru-RU" dirty="0" smtClean="0"/>
              <a:t>(в случае отсутствия этих условий в ранее заключенном трудовом договоре)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1055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Заключение трудового договора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Заключение трудового договора</dc:title>
  <dc:creator>Мама</dc:creator>
  <cp:lastModifiedBy>Кочергина</cp:lastModifiedBy>
  <cp:revision>4</cp:revision>
  <dcterms:created xsi:type="dcterms:W3CDTF">2015-03-22T08:25:33Z</dcterms:created>
  <dcterms:modified xsi:type="dcterms:W3CDTF">2015-03-22T08:54:47Z</dcterms:modified>
</cp:coreProperties>
</file>