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6" r:id="rId4"/>
    <p:sldId id="259" r:id="rId5"/>
    <p:sldId id="260" r:id="rId6"/>
    <p:sldId id="265" r:id="rId7"/>
    <p:sldId id="266" r:id="rId8"/>
    <p:sldId id="267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D4AE4-2592-4A9C-9BB1-9C9C976C1B0E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2CBC6B-E134-4F52-959C-4991668B2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D4AE4-2592-4A9C-9BB1-9C9C976C1B0E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2CBC6B-E134-4F52-959C-4991668B2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D4AE4-2592-4A9C-9BB1-9C9C976C1B0E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2CBC6B-E134-4F52-959C-4991668B2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BA53E16-D85C-4682-B5F1-CC354DF880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D4AE4-2592-4A9C-9BB1-9C9C976C1B0E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2CBC6B-E134-4F52-959C-4991668B2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D4AE4-2592-4A9C-9BB1-9C9C976C1B0E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2CBC6B-E134-4F52-959C-4991668B2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D4AE4-2592-4A9C-9BB1-9C9C976C1B0E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2CBC6B-E134-4F52-959C-4991668B2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D4AE4-2592-4A9C-9BB1-9C9C976C1B0E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2CBC6B-E134-4F52-959C-4991668B2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D4AE4-2592-4A9C-9BB1-9C9C976C1B0E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2CBC6B-E134-4F52-959C-4991668B2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D4AE4-2592-4A9C-9BB1-9C9C976C1B0E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2CBC6B-E134-4F52-959C-4991668B2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D4AE4-2592-4A9C-9BB1-9C9C976C1B0E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2CBC6B-E134-4F52-959C-4991668B2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D4AE4-2592-4A9C-9BB1-9C9C976C1B0E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2CBC6B-E134-4F52-959C-4991668B22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FDD4AE4-2592-4A9C-9BB1-9C9C976C1B0E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52CBC6B-E134-4F52-959C-4991668B2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pic>
        <p:nvPicPr>
          <p:cNvPr id="14339" name="Picture 2" descr="http://www.big.spb.ru/publications/pic/pic49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8429625" cy="635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14313"/>
            <a:ext cx="8229600" cy="8159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100" dirty="0" smtClean="0">
                <a:solidFill>
                  <a:schemeClr val="tx2">
                    <a:lumMod val="75000"/>
                  </a:schemeClr>
                </a:solidFill>
              </a:rPr>
              <a:t>Этапы жизненного цикла организации по </a:t>
            </a:r>
            <a:r>
              <a:rPr lang="ru-RU" sz="3100" dirty="0" err="1" smtClean="0">
                <a:solidFill>
                  <a:schemeClr val="tx2">
                    <a:lumMod val="75000"/>
                  </a:schemeClr>
                </a:solidFill>
              </a:rPr>
              <a:t>Л.Грейнеру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389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984250"/>
            <a:ext cx="8135938" cy="557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500" dirty="0" smtClean="0">
                <a:solidFill>
                  <a:schemeClr val="tx2">
                    <a:lumMod val="75000"/>
                  </a:schemeClr>
                </a:solidFill>
              </a:rPr>
              <a:t>Практики менеджмента на различных стадиях жизненного цикла организации по </a:t>
            </a:r>
            <a:r>
              <a:rPr lang="ru-RU" sz="2500" dirty="0" err="1" smtClean="0">
                <a:solidFill>
                  <a:schemeClr val="tx2">
                    <a:lumMod val="75000"/>
                  </a:schemeClr>
                </a:solidFill>
              </a:rPr>
              <a:t>Грейнеру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3993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0213" y="1500188"/>
            <a:ext cx="8713787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/>
              <a:t>Неопределенности и риски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defRPr/>
            </a:pPr>
            <a:r>
              <a:rPr lang="ru-RU"/>
              <a:t>Неопределенности:</a:t>
            </a:r>
          </a:p>
          <a:p>
            <a:pPr marL="609600" indent="-609600">
              <a:buFont typeface="Wingdings" pitchFamily="2" charset="2"/>
              <a:buAutoNum type="arabicPeriod"/>
              <a:defRPr/>
            </a:pPr>
            <a:r>
              <a:rPr lang="ru-RU"/>
              <a:t>Природные</a:t>
            </a:r>
          </a:p>
          <a:p>
            <a:pPr marL="609600" indent="-609600">
              <a:buFont typeface="Wingdings" pitchFamily="2" charset="2"/>
              <a:buAutoNum type="arabicPeriod"/>
              <a:defRPr/>
            </a:pPr>
            <a:r>
              <a:rPr lang="ru-RU"/>
              <a:t>Внутри страны (СТЭП – социальные, технологические, экономические, политические)</a:t>
            </a:r>
          </a:p>
          <a:p>
            <a:pPr marL="609600" indent="-609600">
              <a:buFont typeface="Wingdings" pitchFamily="2" charset="2"/>
              <a:buAutoNum type="arabicPeriod"/>
              <a:defRPr/>
            </a:pPr>
            <a:r>
              <a:rPr lang="ru-RU"/>
              <a:t>Внешнеэкономические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http://quality.eup.ru/MATERIALY2/BIIUOR/4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500063"/>
            <a:ext cx="8116888" cy="60737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http://www.up-pro.ru/imgs/glossary/k/strategicheskij-menedz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79400"/>
            <a:ext cx="8358188" cy="622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223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Древо целей</a:t>
            </a:r>
            <a:endParaRPr lang="ru-RU" dirty="0"/>
          </a:p>
        </p:txBody>
      </p:sp>
      <p:pic>
        <p:nvPicPr>
          <p:cNvPr id="22531" name="Picture 2" descr="http://www.iaim.ru/wp-content/uploads/2012/09/%D0%BF%D0%BE%D1%81%D1%82%D1%80%D0%BE%D0%B5%D0%BD%D0%B8%D0%B5_%D0%B4%D0%B5%D1%80%D0%B5%D0%B2%D0%B0_%D1%86%D0%B5%D0%BB%D0%B5%D0%B9-drevo_cele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579563"/>
            <a:ext cx="8429625" cy="527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5757863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FF00"/>
                </a:solidFill>
              </a:rPr>
              <a:t>ВИДЕНИЕ –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5543550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u="sng" dirty="0" smtClean="0">
                <a:solidFill>
                  <a:srgbClr val="FFFF00"/>
                </a:solidFill>
              </a:rPr>
              <a:t>как</a:t>
            </a:r>
            <a:r>
              <a:rPr lang="ru-RU" sz="3600" b="1" u="sng" dirty="0" smtClean="0"/>
              <a:t> </a:t>
            </a:r>
            <a:r>
              <a:rPr lang="ru-RU" dirty="0" smtClean="0"/>
              <a:t>организация предполагает двигаться к достижению стратегических целей, как она видит пути и этапы их достижения.   </a:t>
            </a:r>
            <a:r>
              <a:rPr lang="ru-RU" dirty="0" smtClean="0">
                <a:solidFill>
                  <a:srgbClr val="FF0000"/>
                </a:solidFill>
              </a:rPr>
              <a:t>(КАК мы пойдем к цели?)</a:t>
            </a:r>
          </a:p>
        </p:txBody>
      </p:sp>
      <p:pic>
        <p:nvPicPr>
          <p:cNvPr id="27652" name="Picture 4" descr="C:\Users\AcerNEW-1\Desktop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214313"/>
            <a:ext cx="31305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1828800" y="11430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7620000" y="11430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6629400" y="36576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4038600" y="38862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09800" y="4038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533400" y="35814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4267200" y="12954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5791200" y="50292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6" name="AutoShape 10"/>
          <p:cNvSpPr>
            <a:spLocks noChangeArrowheads="1"/>
          </p:cNvSpPr>
          <p:nvPr/>
        </p:nvSpPr>
        <p:spPr bwMode="auto">
          <a:xfrm>
            <a:off x="7162800" y="5715000"/>
            <a:ext cx="1047750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7" name="AutoShape 11"/>
          <p:cNvSpPr>
            <a:spLocks noChangeArrowheads="1"/>
          </p:cNvSpPr>
          <p:nvPr/>
        </p:nvSpPr>
        <p:spPr bwMode="auto">
          <a:xfrm>
            <a:off x="990600" y="5715000"/>
            <a:ext cx="1047750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1524000" y="2895600"/>
            <a:ext cx="1047750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5562600" y="2133600"/>
            <a:ext cx="1047750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10" name="AutoShape 14"/>
          <p:cNvSpPr>
            <a:spLocks noChangeArrowheads="1"/>
          </p:cNvSpPr>
          <p:nvPr/>
        </p:nvSpPr>
        <p:spPr bwMode="auto">
          <a:xfrm>
            <a:off x="3276600" y="5715000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11" name="AutoShape 15"/>
          <p:cNvSpPr>
            <a:spLocks noChangeArrowheads="1"/>
          </p:cNvSpPr>
          <p:nvPr/>
        </p:nvSpPr>
        <p:spPr bwMode="auto">
          <a:xfrm>
            <a:off x="457200" y="1524000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12" name="AutoShape 16"/>
          <p:cNvSpPr>
            <a:spLocks noChangeArrowheads="1"/>
          </p:cNvSpPr>
          <p:nvPr/>
        </p:nvSpPr>
        <p:spPr bwMode="auto">
          <a:xfrm>
            <a:off x="7467600" y="2895600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13" name="AutoShape 17"/>
          <p:cNvSpPr>
            <a:spLocks noChangeArrowheads="1"/>
          </p:cNvSpPr>
          <p:nvPr/>
        </p:nvSpPr>
        <p:spPr bwMode="auto">
          <a:xfrm>
            <a:off x="4572000" y="5410200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331913" y="476250"/>
            <a:ext cx="5972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О</a:t>
            </a:r>
            <a:r>
              <a:rPr lang="ru-RU" sz="2400" b="1">
                <a:solidFill>
                  <a:schemeClr val="tx2"/>
                </a:solidFill>
                <a:latin typeface="Times New Roman" pitchFamily="18" charset="0"/>
              </a:rPr>
              <a:t>Т ХАОСА К КОНТРОЛЮ СИТУАЦИИ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52400"/>
            <a:ext cx="5868987" cy="1143000"/>
          </a:xfrm>
        </p:spPr>
        <p:txBody>
          <a:bodyPr/>
          <a:lstStyle/>
          <a:p>
            <a:pPr algn="ctr"/>
            <a:r>
              <a:rPr lang="en-US" sz="1800" b="1"/>
              <a:t>О</a:t>
            </a:r>
            <a:r>
              <a:rPr lang="ru-RU" sz="1800" b="1"/>
              <a:t>Т ХАОСА К КОНТРОЛЮ СИТУАЦИИ</a:t>
            </a:r>
            <a:r>
              <a:rPr lang="ru-RU" b="1"/>
              <a:t> </a:t>
            </a:r>
            <a:endParaRPr lang="en-US" b="1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2176463" y="1295400"/>
          <a:ext cx="4600575" cy="5334000"/>
        </p:xfrm>
        <a:graphic>
          <a:graphicData uri="http://schemas.openxmlformats.org/presentationml/2006/ole">
            <p:oleObj spid="_x0000_s1026" name="Clip" r:id="rId3" imgW="4671000" imgH="541512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5791200" y="12192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7620000" y="12192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5791200" y="26670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7620000" y="25908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304800" y="27432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676400" y="12954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>
              <a:latin typeface="Times New Roman" pitchFamily="18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04800" y="12954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1676400" y="27432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1676400" y="5334000"/>
            <a:ext cx="1047750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55" name="AutoShape 11"/>
          <p:cNvSpPr>
            <a:spLocks noChangeArrowheads="1"/>
          </p:cNvSpPr>
          <p:nvPr/>
        </p:nvSpPr>
        <p:spPr bwMode="auto">
          <a:xfrm>
            <a:off x="228600" y="5334000"/>
            <a:ext cx="1047750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56" name="AutoShape 12"/>
          <p:cNvSpPr>
            <a:spLocks noChangeArrowheads="1"/>
          </p:cNvSpPr>
          <p:nvPr/>
        </p:nvSpPr>
        <p:spPr bwMode="auto">
          <a:xfrm>
            <a:off x="1676400" y="4038600"/>
            <a:ext cx="1047750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57" name="AutoShape 13"/>
          <p:cNvSpPr>
            <a:spLocks noChangeArrowheads="1"/>
          </p:cNvSpPr>
          <p:nvPr/>
        </p:nvSpPr>
        <p:spPr bwMode="auto">
          <a:xfrm>
            <a:off x="228600" y="4038600"/>
            <a:ext cx="1047750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58" name="AutoShape 14"/>
          <p:cNvSpPr>
            <a:spLocks noChangeArrowheads="1"/>
          </p:cNvSpPr>
          <p:nvPr/>
        </p:nvSpPr>
        <p:spPr bwMode="auto">
          <a:xfrm>
            <a:off x="5791200" y="396240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59" name="AutoShape 15"/>
          <p:cNvSpPr>
            <a:spLocks noChangeArrowheads="1"/>
          </p:cNvSpPr>
          <p:nvPr/>
        </p:nvSpPr>
        <p:spPr bwMode="auto">
          <a:xfrm>
            <a:off x="7696200" y="533400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60" name="AutoShape 16"/>
          <p:cNvSpPr>
            <a:spLocks noChangeArrowheads="1"/>
          </p:cNvSpPr>
          <p:nvPr/>
        </p:nvSpPr>
        <p:spPr bwMode="auto">
          <a:xfrm>
            <a:off x="7696200" y="396240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61" name="AutoShape 17"/>
          <p:cNvSpPr>
            <a:spLocks noChangeArrowheads="1"/>
          </p:cNvSpPr>
          <p:nvPr/>
        </p:nvSpPr>
        <p:spPr bwMode="auto">
          <a:xfrm>
            <a:off x="5867400" y="533400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1331913" y="260350"/>
            <a:ext cx="59388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О</a:t>
            </a:r>
            <a:r>
              <a:rPr lang="ru-RU" sz="2400" b="1">
                <a:solidFill>
                  <a:schemeClr val="tx2"/>
                </a:solidFill>
                <a:latin typeface="Times New Roman" pitchFamily="18" charset="0"/>
              </a:rPr>
              <a:t>Т ХАОСА К КОНТРОЛЮ СИТУАЦИИ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u="sng" dirty="0" smtClean="0">
                <a:solidFill>
                  <a:schemeClr val="tx2">
                    <a:lumMod val="75000"/>
                  </a:schemeClr>
                </a:solidFill>
                <a:effectLst/>
              </a:rPr>
              <a:t>Пять задач стратегического менеджмента:	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977900" y="1420813"/>
            <a:ext cx="6394450" cy="401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>
              <a:spcBef>
                <a:spcPct val="0"/>
              </a:spcBef>
              <a:buClrTx/>
              <a:buSzTx/>
              <a:buFontTx/>
              <a:buNone/>
            </a:pPr>
            <a:endParaRPr lang="ru-RU" sz="1800">
              <a:solidFill>
                <a:schemeClr val="tx1"/>
              </a:solidFill>
              <a:latin typeface="Verdana" pitchFamily="34" charset="0"/>
            </a:endParaRPr>
          </a:p>
          <a:p>
            <a:pPr marL="342900" indent="-342900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ru-RU" sz="2400">
                <a:solidFill>
                  <a:schemeClr val="tx2"/>
                </a:solidFill>
                <a:latin typeface="Verdana" pitchFamily="34" charset="0"/>
              </a:rPr>
              <a:t>Определение вида деятельности</a:t>
            </a:r>
          </a:p>
          <a:p>
            <a:pPr marL="342900" indent="-342900">
              <a:spcBef>
                <a:spcPct val="0"/>
              </a:spcBef>
              <a:buClrTx/>
              <a:buSzTx/>
              <a:buFontTx/>
              <a:buAutoNum type="arabicPeriod"/>
            </a:pPr>
            <a:endParaRPr lang="ru-RU" sz="2400">
              <a:solidFill>
                <a:schemeClr val="tx2"/>
              </a:solidFill>
              <a:latin typeface="Verdana" pitchFamily="34" charset="0"/>
            </a:endParaRPr>
          </a:p>
          <a:p>
            <a:pPr marL="342900" indent="-342900">
              <a:spcBef>
                <a:spcPct val="0"/>
              </a:spcBef>
              <a:buClrTx/>
              <a:buSzTx/>
              <a:buFontTx/>
              <a:buNone/>
            </a:pPr>
            <a:r>
              <a:rPr lang="ru-RU" sz="2400">
                <a:solidFill>
                  <a:schemeClr val="tx2"/>
                </a:solidFill>
                <a:latin typeface="Verdana" pitchFamily="34" charset="0"/>
              </a:rPr>
              <a:t>2. Превращение целей в конкретные </a:t>
            </a:r>
          </a:p>
          <a:p>
            <a:pPr marL="342900" indent="-342900">
              <a:spcBef>
                <a:spcPct val="0"/>
              </a:spcBef>
              <a:buClrTx/>
              <a:buSzTx/>
              <a:buFontTx/>
              <a:buNone/>
            </a:pPr>
            <a:r>
              <a:rPr lang="ru-RU" sz="2400">
                <a:solidFill>
                  <a:schemeClr val="tx2"/>
                </a:solidFill>
                <a:latin typeface="Verdana" pitchFamily="34" charset="0"/>
              </a:rPr>
              <a:t>направления работы</a:t>
            </a:r>
          </a:p>
          <a:p>
            <a:pPr marL="342900" indent="-342900">
              <a:spcBef>
                <a:spcPct val="0"/>
              </a:spcBef>
              <a:buClrTx/>
              <a:buSzTx/>
              <a:buFontTx/>
              <a:buNone/>
            </a:pPr>
            <a:endParaRPr lang="ru-RU" sz="2400">
              <a:solidFill>
                <a:schemeClr val="tx2"/>
              </a:solidFill>
              <a:latin typeface="Verdana" pitchFamily="34" charset="0"/>
            </a:endParaRPr>
          </a:p>
          <a:p>
            <a:pPr marL="342900" indent="-342900">
              <a:spcBef>
                <a:spcPct val="0"/>
              </a:spcBef>
              <a:buClrTx/>
              <a:buSzTx/>
              <a:buFontTx/>
              <a:buNone/>
            </a:pPr>
            <a:r>
              <a:rPr lang="ru-RU" sz="2400">
                <a:solidFill>
                  <a:schemeClr val="tx2"/>
                </a:solidFill>
                <a:latin typeface="Verdana" pitchFamily="34" charset="0"/>
              </a:rPr>
              <a:t>3. Умелая реализация плана</a:t>
            </a:r>
          </a:p>
          <a:p>
            <a:pPr marL="342900" indent="-342900">
              <a:spcBef>
                <a:spcPct val="0"/>
              </a:spcBef>
              <a:buClrTx/>
              <a:buSzTx/>
              <a:buFontTx/>
              <a:buNone/>
            </a:pPr>
            <a:endParaRPr lang="ru-RU" sz="2400">
              <a:solidFill>
                <a:schemeClr val="tx2"/>
              </a:solidFill>
              <a:latin typeface="Verdana" pitchFamily="34" charset="0"/>
            </a:endParaRPr>
          </a:p>
          <a:p>
            <a:pPr marL="342900" indent="-342900">
              <a:spcBef>
                <a:spcPct val="0"/>
              </a:spcBef>
              <a:buClrTx/>
              <a:buSzTx/>
              <a:buFontTx/>
              <a:buNone/>
            </a:pPr>
            <a:r>
              <a:rPr lang="ru-RU" sz="2400">
                <a:solidFill>
                  <a:schemeClr val="tx2"/>
                </a:solidFill>
                <a:latin typeface="Verdana" pitchFamily="34" charset="0"/>
              </a:rPr>
              <a:t>4. Эффективная реализация стратегий</a:t>
            </a:r>
          </a:p>
          <a:p>
            <a:pPr marL="342900" indent="-342900">
              <a:spcBef>
                <a:spcPct val="0"/>
              </a:spcBef>
              <a:buClrTx/>
              <a:buSzTx/>
              <a:buFontTx/>
              <a:buNone/>
            </a:pPr>
            <a:endParaRPr lang="ru-RU" sz="2400">
              <a:solidFill>
                <a:schemeClr val="tx2"/>
              </a:solidFill>
              <a:latin typeface="Verdana" pitchFamily="34" charset="0"/>
            </a:endParaRPr>
          </a:p>
          <a:p>
            <a:pPr marL="342900" indent="-342900">
              <a:spcBef>
                <a:spcPct val="0"/>
              </a:spcBef>
              <a:buClrTx/>
              <a:buSzTx/>
              <a:buFontTx/>
              <a:buNone/>
            </a:pPr>
            <a:r>
              <a:rPr lang="ru-RU" sz="2400">
                <a:solidFill>
                  <a:schemeClr val="tx2"/>
                </a:solidFill>
                <a:latin typeface="Verdana" pitchFamily="34" charset="0"/>
              </a:rPr>
              <a:t>5. Оценка выполненной работы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</TotalTime>
  <Words>112</Words>
  <Application>Microsoft Office PowerPoint</Application>
  <PresentationFormat>Экран (4:3)</PresentationFormat>
  <Paragraphs>25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Аспект</vt:lpstr>
      <vt:lpstr>Microsoft Clip Gallery</vt:lpstr>
      <vt:lpstr>Слайд 1</vt:lpstr>
      <vt:lpstr>Слайд 2</vt:lpstr>
      <vt:lpstr>Слайд 3</vt:lpstr>
      <vt:lpstr> Древо целей</vt:lpstr>
      <vt:lpstr>ВИДЕНИЕ – </vt:lpstr>
      <vt:lpstr>Слайд 6</vt:lpstr>
      <vt:lpstr>ОТ ХАОСА К КОНТРОЛЮ СИТУАЦИИ </vt:lpstr>
      <vt:lpstr>Слайд 8</vt:lpstr>
      <vt:lpstr>Пять задач стратегического менеджмента: </vt:lpstr>
      <vt:lpstr>Этапы жизненного цикла организации по Л.Грейнеру </vt:lpstr>
      <vt:lpstr>Практики менеджмента на различных стадиях жизненного цикла организации по Грейнеру </vt:lpstr>
      <vt:lpstr>Неопределенности и риски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AcerNEW-1</dc:creator>
  <cp:lastModifiedBy>AcerNEW-1</cp:lastModifiedBy>
  <cp:revision>2</cp:revision>
  <dcterms:created xsi:type="dcterms:W3CDTF">2015-06-05T17:47:55Z</dcterms:created>
  <dcterms:modified xsi:type="dcterms:W3CDTF">2015-06-05T18:07:42Z</dcterms:modified>
</cp:coreProperties>
</file>