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8" r:id="rId14"/>
    <p:sldId id="267" r:id="rId15"/>
    <p:sldId id="269" r:id="rId16"/>
    <p:sldId id="288" r:id="rId17"/>
    <p:sldId id="289" r:id="rId18"/>
    <p:sldId id="290" r:id="rId19"/>
    <p:sldId id="271" r:id="rId20"/>
    <p:sldId id="272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273" r:id="rId32"/>
    <p:sldId id="274" r:id="rId33"/>
    <p:sldId id="275" r:id="rId34"/>
    <p:sldId id="276" r:id="rId35"/>
    <p:sldId id="277" r:id="rId36"/>
    <p:sldId id="280" r:id="rId37"/>
    <p:sldId id="278" r:id="rId38"/>
    <p:sldId id="282" r:id="rId39"/>
    <p:sldId id="281" r:id="rId40"/>
    <p:sldId id="279" r:id="rId41"/>
    <p:sldId id="283" r:id="rId42"/>
    <p:sldId id="284" r:id="rId43"/>
    <p:sldId id="285" r:id="rId44"/>
    <p:sldId id="286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5" r:id="rId57"/>
    <p:sldId id="312" r:id="rId58"/>
    <p:sldId id="313" r:id="rId59"/>
    <p:sldId id="314" r:id="rId60"/>
    <p:sldId id="316" r:id="rId61"/>
    <p:sldId id="319" r:id="rId62"/>
    <p:sldId id="320" r:id="rId63"/>
    <p:sldId id="321" r:id="rId64"/>
    <p:sldId id="322" r:id="rId65"/>
    <p:sldId id="323" r:id="rId66"/>
    <p:sldId id="324" r:id="rId67"/>
    <p:sldId id="326" r:id="rId68"/>
    <p:sldId id="325" r:id="rId69"/>
    <p:sldId id="327" r:id="rId70"/>
    <p:sldId id="328" r:id="rId71"/>
    <p:sldId id="329" r:id="rId72"/>
    <p:sldId id="330" r:id="rId73"/>
    <p:sldId id="331" r:id="rId74"/>
    <p:sldId id="335" r:id="rId75"/>
    <p:sldId id="336" r:id="rId76"/>
    <p:sldId id="333" r:id="rId77"/>
    <p:sldId id="334" r:id="rId78"/>
    <p:sldId id="337" r:id="rId79"/>
    <p:sldId id="338" r:id="rId80"/>
    <p:sldId id="345" r:id="rId81"/>
    <p:sldId id="346" r:id="rId82"/>
    <p:sldId id="347" r:id="rId83"/>
    <p:sldId id="339" r:id="rId84"/>
    <p:sldId id="340" r:id="rId85"/>
    <p:sldId id="341" r:id="rId86"/>
    <p:sldId id="342" r:id="rId87"/>
    <p:sldId id="343" r:id="rId88"/>
    <p:sldId id="344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55" r:id="rId97"/>
    <p:sldId id="356" r:id="rId98"/>
    <p:sldId id="357" r:id="rId99"/>
    <p:sldId id="358" r:id="rId100"/>
    <p:sldId id="359" r:id="rId101"/>
    <p:sldId id="360" r:id="rId102"/>
    <p:sldId id="361" r:id="rId103"/>
    <p:sldId id="362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3" r:id="rId114"/>
    <p:sldId id="374" r:id="rId115"/>
    <p:sldId id="376" r:id="rId116"/>
    <p:sldId id="377" r:id="rId117"/>
    <p:sldId id="372" r:id="rId118"/>
    <p:sldId id="378" r:id="rId1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60"/>
  </p:normalViewPr>
  <p:slideViewPr>
    <p:cSldViewPr>
      <p:cViewPr>
        <p:scale>
          <a:sx n="118" d="100"/>
          <a:sy n="118" d="100"/>
        </p:scale>
        <p:origin x="-141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9600" b="1" dirty="0" smtClean="0"/>
              <a:t>ЛОГИСТИКА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ТЕМЫ 1-3</a:t>
            </a:r>
            <a:endParaRPr lang="en-US" dirty="0" smtClean="0"/>
          </a:p>
          <a:p>
            <a:endParaRPr lang="en-US" dirty="0"/>
          </a:p>
          <a:p>
            <a:r>
              <a:rPr lang="ru-RU" dirty="0" smtClean="0"/>
              <a:t>Кладова </a:t>
            </a:r>
            <a:r>
              <a:rPr lang="ru-RU" smtClean="0"/>
              <a:t>Анна Анатольевна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707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234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Сущность логистики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>
            <a:normAutofit/>
          </a:bodyPr>
          <a:lstStyle/>
          <a:p>
            <a:r>
              <a:rPr lang="ru-RU" dirty="0"/>
              <a:t>Таким образом, </a:t>
            </a:r>
            <a:r>
              <a:rPr lang="ru-RU" u="sng" dirty="0" smtClean="0"/>
              <a:t>в </a:t>
            </a:r>
            <a:r>
              <a:rPr lang="ru-RU" u="sng" dirty="0"/>
              <a:t>простейшей трактовке </a:t>
            </a:r>
            <a:r>
              <a:rPr lang="ru-RU" dirty="0"/>
              <a:t>логистику принято рассматривать как </a:t>
            </a:r>
            <a:r>
              <a:rPr lang="ru-RU" b="1" dirty="0"/>
              <a:t>науку об управлении материальными потоками в сферах производства и </a:t>
            </a:r>
            <a:r>
              <a:rPr lang="ru-RU" b="1" dirty="0" smtClean="0"/>
              <a:t>обращения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u="sng" dirty="0"/>
              <a:t>более сложной</a:t>
            </a:r>
            <a:r>
              <a:rPr lang="ru-RU" dirty="0"/>
              <a:t>, но и более точной интерпретации логистика — это </a:t>
            </a:r>
            <a:r>
              <a:rPr lang="ru-RU" b="1" dirty="0"/>
              <a:t>наука об управлении рациональным перемещением материальных потоков и сопровождающих их 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информационных</a:t>
            </a:r>
            <a:r>
              <a:rPr lang="ru-RU" b="1" dirty="0"/>
              <a:t>, 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финансовых </a:t>
            </a:r>
            <a:r>
              <a:rPr lang="ru-RU" b="1" dirty="0"/>
              <a:t>потоков </a:t>
            </a:r>
            <a:endParaRPr lang="ru-RU" b="1" dirty="0" smtClean="0"/>
          </a:p>
          <a:p>
            <a:pPr>
              <a:buFontTx/>
              <a:buChar char="-"/>
            </a:pPr>
            <a:r>
              <a:rPr lang="ru-RU" b="1" dirty="0" smtClean="0"/>
              <a:t>и </a:t>
            </a:r>
            <a:r>
              <a:rPr lang="ru-RU" b="1" dirty="0"/>
              <a:t>потоков услуг в </a:t>
            </a:r>
            <a:r>
              <a:rPr lang="ru-RU" b="1" dirty="0" err="1"/>
              <a:t>товарообразующих</a:t>
            </a:r>
            <a:r>
              <a:rPr lang="ru-RU" b="1" dirty="0"/>
              <a:t> цепях</a:t>
            </a:r>
          </a:p>
        </p:txBody>
      </p:sp>
    </p:spTree>
    <p:extLst>
      <p:ext uri="{BB962C8B-B14F-4D97-AF65-F5344CB8AC3E}">
        <p14:creationId xmlns:p14="http://schemas.microsoft.com/office/powerpoint/2010/main" val="195976265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642918"/>
            <a:ext cx="8786874" cy="607223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Чаще всего логистический сервис связан с </a:t>
            </a:r>
            <a:r>
              <a:rPr lang="ru-RU" sz="3200" b="1" dirty="0" smtClean="0"/>
              <a:t>тремя видами обслуживания при перемещении материальных потоков</a:t>
            </a:r>
            <a:r>
              <a:rPr lang="ru-RU" sz="3200" dirty="0" smtClean="0"/>
              <a:t>: </a:t>
            </a:r>
          </a:p>
          <a:p>
            <a:pPr>
              <a:buFontTx/>
              <a:buChar char="-"/>
            </a:pPr>
            <a:r>
              <a:rPr lang="ru-RU" sz="3200" dirty="0" smtClean="0"/>
              <a:t>предпродажное, </a:t>
            </a:r>
          </a:p>
          <a:p>
            <a:pPr>
              <a:buFontTx/>
              <a:buChar char="-"/>
            </a:pPr>
            <a:r>
              <a:rPr lang="ru-RU" sz="3200" dirty="0" smtClean="0"/>
              <a:t>на этапе продаж </a:t>
            </a:r>
          </a:p>
          <a:p>
            <a:pPr>
              <a:buFontTx/>
              <a:buChar char="-"/>
            </a:pPr>
            <a:r>
              <a:rPr lang="ru-RU" sz="3200" dirty="0" smtClean="0"/>
              <a:t>и послепродажное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/>
              <a:t>Услуги логистического сервиса на этих этапах связаны с решением </a:t>
            </a:r>
            <a:r>
              <a:rPr lang="ru-RU" sz="3200" b="1" dirty="0" smtClean="0"/>
              <a:t>множества задач</a:t>
            </a:r>
            <a:endParaRPr lang="ru-RU" sz="3200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логистического сервиса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Определение</a:t>
            </a:r>
            <a:r>
              <a:rPr lang="ru-RU" dirty="0" smtClean="0"/>
              <a:t> на основе анализа запросов потребителей </a:t>
            </a:r>
            <a:r>
              <a:rPr lang="ru-RU" b="1" dirty="0" smtClean="0"/>
              <a:t>требований к обслуживанию продукции на стадиях </a:t>
            </a:r>
            <a:r>
              <a:rPr lang="ru-RU" dirty="0" smtClean="0"/>
              <a:t>ее изготовления, продаж и послепродажного использования</a:t>
            </a:r>
          </a:p>
          <a:p>
            <a:r>
              <a:rPr lang="ru-RU" b="1" dirty="0" smtClean="0"/>
              <a:t>Планирование операций логистического сервиса </a:t>
            </a:r>
            <a:r>
              <a:rPr lang="ru-RU" dirty="0" smtClean="0"/>
              <a:t>по материальным, финансовым, кадровым (например, планирование подготовки кадров для проведения эксплуатационных и ремонтных работ), временным и иным </a:t>
            </a:r>
            <a:r>
              <a:rPr lang="ru-RU" b="1" dirty="0" smtClean="0"/>
              <a:t>ресурсам</a:t>
            </a:r>
          </a:p>
          <a:p>
            <a:r>
              <a:rPr lang="ru-RU" b="1" dirty="0" smtClean="0"/>
              <a:t>Организация предоставления услуг </a:t>
            </a:r>
            <a:r>
              <a:rPr lang="ru-RU" dirty="0" smtClean="0"/>
              <a:t>в рамках </a:t>
            </a:r>
            <a:r>
              <a:rPr lang="ru-RU" b="1" dirty="0" smtClean="0"/>
              <a:t>логистической системы </a:t>
            </a:r>
            <a:r>
              <a:rPr lang="ru-RU" dirty="0" smtClean="0"/>
              <a:t>включая выпуск технической документации, описывающей требования к процессам логистического сервиса</a:t>
            </a:r>
            <a:endParaRPr lang="ru-RU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логистического сервиса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864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Оперативное </a:t>
            </a:r>
            <a:r>
              <a:rPr lang="ru-RU" b="1" dirty="0" smtClean="0"/>
              <a:t>руководство и координация процессов предоставления услуг логистического сервиса</a:t>
            </a:r>
            <a:r>
              <a:rPr lang="ru-RU" dirty="0" smtClean="0"/>
              <a:t>, включая: </a:t>
            </a:r>
          </a:p>
          <a:p>
            <a:pPr>
              <a:buFontTx/>
              <a:buChar char="-"/>
            </a:pPr>
            <a:r>
              <a:rPr lang="ru-RU" dirty="0" smtClean="0"/>
              <a:t>установление </a:t>
            </a:r>
            <a:r>
              <a:rPr lang="ru-RU" u="sng" dirty="0" smtClean="0"/>
              <a:t>диапазона услуг </a:t>
            </a:r>
            <a:r>
              <a:rPr lang="ru-RU" dirty="0" smtClean="0"/>
              <a:t>при </a:t>
            </a:r>
            <a:r>
              <a:rPr lang="ru-RU" u="sng" dirty="0" smtClean="0"/>
              <a:t>послепродажном</a:t>
            </a:r>
            <a:r>
              <a:rPr lang="ru-RU" dirty="0" smtClean="0"/>
              <a:t> обслуживании для этапа обсуждения условий поставки конечному потребителю, </a:t>
            </a:r>
          </a:p>
          <a:p>
            <a:pPr>
              <a:buFontTx/>
              <a:buChar char="-"/>
            </a:pPr>
            <a:r>
              <a:rPr lang="ru-RU" u="sng" dirty="0" smtClean="0"/>
              <a:t>исполнение заказа </a:t>
            </a:r>
            <a:r>
              <a:rPr lang="ru-RU" dirty="0" smtClean="0"/>
              <a:t>(подбор ассортимента, упаковка, комплектация, формирование грузовых единиц, проведение погрузочно-разгрузочных работ и др.),</a:t>
            </a:r>
          </a:p>
          <a:p>
            <a:pPr>
              <a:buFontTx/>
              <a:buChar char="-"/>
            </a:pPr>
            <a:r>
              <a:rPr lang="ru-RU" u="sng" dirty="0" smtClean="0"/>
              <a:t>обеспечение надежности доставки </a:t>
            </a:r>
          </a:p>
          <a:p>
            <a:endParaRPr lang="ru-RU" dirty="0" smtClean="0"/>
          </a:p>
          <a:p>
            <a:r>
              <a:rPr lang="ru-RU" b="1" dirty="0" smtClean="0"/>
              <a:t>Установление состава и уровня стимулирующих воздействий для персонала</a:t>
            </a:r>
            <a:r>
              <a:rPr lang="ru-RU" dirty="0" smtClean="0"/>
              <a:t>, задействованного в сфере предоставления услуг логистического сервиса</a:t>
            </a:r>
            <a:endParaRPr lang="ru-RU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Критерии оценки качества логистического сервиса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степень соответствия состава, содержания, цен и времени предоставления услуг ожиданиям потребителей</a:t>
            </a:r>
          </a:p>
          <a:p>
            <a:r>
              <a:rPr lang="ru-RU" dirty="0" smtClean="0"/>
              <a:t>надежность предоставления услуг (вероятностная оценка выполнения принятых заказов на обслуживание по объему, эффективности и времени предоставления)</a:t>
            </a:r>
          </a:p>
          <a:p>
            <a:r>
              <a:rPr lang="ru-RU" dirty="0" smtClean="0"/>
              <a:t>полный период времени от момента получения заказа на услугу до его исполнения (время оформления заказа, производства заказанной продукции, упаковки; отгрузки, доставки)</a:t>
            </a:r>
          </a:p>
          <a:p>
            <a:r>
              <a:rPr lang="ru-RU" dirty="0" smtClean="0"/>
              <a:t>степень гибкости услуг логистического сервиса как способности учитывать пожелания клиентов</a:t>
            </a:r>
          </a:p>
          <a:p>
            <a:r>
              <a:rPr lang="ru-RU" dirty="0" smtClean="0"/>
              <a:t>уровень обеспечения ремонтных работ по срокам и гарантиям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Уровень затрат логистического сервиса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Исследования </a:t>
            </a:r>
            <a:r>
              <a:rPr lang="ru-RU" b="1" dirty="0" smtClean="0"/>
              <a:t>зависимости затрат логистического сервиса</a:t>
            </a:r>
            <a:r>
              <a:rPr lang="ru-RU" dirty="0" smtClean="0"/>
              <a:t> от </a:t>
            </a:r>
            <a:r>
              <a:rPr lang="ru-RU" b="1" dirty="0" smtClean="0"/>
              <a:t>уровня обслуживания </a:t>
            </a:r>
            <a:r>
              <a:rPr lang="ru-RU" dirty="0" smtClean="0"/>
              <a:t>показывают, что они </a:t>
            </a:r>
            <a:r>
              <a:rPr lang="ru-RU" b="1" dirty="0" smtClean="0"/>
              <a:t>растут экспоненциально при увеличении этого уровня на каждый следующий процент</a:t>
            </a:r>
          </a:p>
          <a:p>
            <a:r>
              <a:rPr lang="ru-RU" dirty="0" smtClean="0"/>
              <a:t>Данный эффект начинает </a:t>
            </a:r>
            <a:r>
              <a:rPr lang="ru-RU" b="1" dirty="0" smtClean="0"/>
              <a:t>значимо проявляться </a:t>
            </a:r>
            <a:r>
              <a:rPr lang="ru-RU" dirty="0" smtClean="0"/>
              <a:t>с уровня логистического обслуживания </a:t>
            </a:r>
            <a:r>
              <a:rPr lang="ru-RU" b="1" dirty="0" smtClean="0"/>
              <a:t>70%</a:t>
            </a:r>
          </a:p>
          <a:p>
            <a:r>
              <a:rPr lang="ru-RU" dirty="0" smtClean="0"/>
              <a:t>В отдельных исследованиях утверждается, что при </a:t>
            </a:r>
            <a:r>
              <a:rPr lang="ru-RU" b="1" dirty="0" smtClean="0"/>
              <a:t>повышении уровня обслуживания от 95 до 97%</a:t>
            </a:r>
            <a:r>
              <a:rPr lang="ru-RU" dirty="0" smtClean="0"/>
              <a:t> логистические затраты </a:t>
            </a:r>
            <a:r>
              <a:rPr lang="ru-RU" b="1" dirty="0" smtClean="0"/>
              <a:t>возрастают в 7 раз быстрее</a:t>
            </a:r>
          </a:p>
          <a:p>
            <a:r>
              <a:rPr lang="ru-RU" dirty="0" smtClean="0"/>
              <a:t>При этом делается вывод о том, что </a:t>
            </a:r>
            <a:r>
              <a:rPr lang="ru-RU" b="1" dirty="0" smtClean="0"/>
              <a:t>при уровне логистического обслуживания 90% и выше </a:t>
            </a:r>
            <a:r>
              <a:rPr lang="ru-RU" u="sng" dirty="0" smtClean="0"/>
              <a:t>сервис становится </a:t>
            </a:r>
            <a:r>
              <a:rPr lang="ru-RU" b="1" u="sng" dirty="0" smtClean="0"/>
              <a:t>невыгодным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Уровень затрат логистического сервиса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В то же время </a:t>
            </a:r>
            <a:r>
              <a:rPr lang="ru-RU" b="1" dirty="0" smtClean="0"/>
              <a:t>снижение уровня логистического сервиса</a:t>
            </a:r>
            <a:r>
              <a:rPr lang="ru-RU" dirty="0" smtClean="0"/>
              <a:t> автоматически приводит к </a:t>
            </a:r>
            <a:r>
              <a:rPr lang="ru-RU" b="1" dirty="0" smtClean="0"/>
              <a:t>увеличению потерь, связанных с ухудшением его качества</a:t>
            </a:r>
          </a:p>
          <a:p>
            <a:r>
              <a:rPr lang="ru-RU" b="1" dirty="0" smtClean="0"/>
              <a:t>Рост конкурентоспособности компании</a:t>
            </a:r>
            <a:r>
              <a:rPr lang="ru-RU" dirty="0" smtClean="0"/>
              <a:t>, вызванный </a:t>
            </a:r>
            <a:r>
              <a:rPr lang="ru-RU" u="sng" dirty="0" smtClean="0"/>
              <a:t>ростом уровня обслуживания</a:t>
            </a:r>
            <a:r>
              <a:rPr lang="ru-RU" dirty="0" smtClean="0"/>
              <a:t>, </a:t>
            </a:r>
            <a:r>
              <a:rPr lang="ru-RU" b="1" dirty="0" smtClean="0"/>
              <a:t>сопровождается</a:t>
            </a:r>
          </a:p>
          <a:p>
            <a:pPr>
              <a:buFontTx/>
              <a:buChar char="-"/>
            </a:pPr>
            <a:r>
              <a:rPr lang="ru-RU" dirty="0" smtClean="0"/>
              <a:t>снижением потерь на рынке, </a:t>
            </a:r>
          </a:p>
          <a:p>
            <a:pPr>
              <a:buFontTx/>
              <a:buChar char="-"/>
            </a:pPr>
            <a:r>
              <a:rPr lang="ru-RU" dirty="0" smtClean="0"/>
              <a:t>повышением расходов на сервис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Задача логистической службы </a:t>
            </a:r>
            <a:r>
              <a:rPr lang="ru-RU" dirty="0" smtClean="0"/>
              <a:t>заключается в </a:t>
            </a:r>
            <a:r>
              <a:rPr lang="ru-RU" b="1" dirty="0" smtClean="0"/>
              <a:t>поиске оптимальной величины уровня обслуживания</a:t>
            </a:r>
            <a:endParaRPr lang="ru-RU" b="1" u="sng" dirty="0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Уровень затрат логистического сервиса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43050"/>
            <a:ext cx="8715436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В то же время </a:t>
            </a:r>
            <a:r>
              <a:rPr lang="ru-RU" b="1" dirty="0" smtClean="0"/>
              <a:t>снижение уровня логистического сервиса</a:t>
            </a:r>
            <a:r>
              <a:rPr lang="ru-RU" dirty="0" smtClean="0"/>
              <a:t> автоматически приводит к </a:t>
            </a:r>
            <a:r>
              <a:rPr lang="ru-RU" b="1" dirty="0" smtClean="0"/>
              <a:t>увеличению потерь, связанных с ухудшением его качества</a:t>
            </a:r>
          </a:p>
          <a:p>
            <a:r>
              <a:rPr lang="ru-RU" b="1" dirty="0" smtClean="0"/>
              <a:t>Рост конкурентоспособности компании</a:t>
            </a:r>
            <a:r>
              <a:rPr lang="ru-RU" dirty="0" smtClean="0"/>
              <a:t>, вызванный </a:t>
            </a:r>
            <a:r>
              <a:rPr lang="ru-RU" u="sng" dirty="0" smtClean="0"/>
              <a:t>ростом уровня обслуживания</a:t>
            </a:r>
            <a:r>
              <a:rPr lang="ru-RU" dirty="0" smtClean="0"/>
              <a:t>, </a:t>
            </a:r>
            <a:r>
              <a:rPr lang="ru-RU" b="1" dirty="0" smtClean="0"/>
              <a:t>сопровождается</a:t>
            </a:r>
          </a:p>
          <a:p>
            <a:pPr>
              <a:buFontTx/>
              <a:buChar char="-"/>
            </a:pPr>
            <a:r>
              <a:rPr lang="ru-RU" dirty="0" smtClean="0"/>
              <a:t>снижением потерь на рынке, </a:t>
            </a:r>
          </a:p>
          <a:p>
            <a:pPr>
              <a:buFontTx/>
              <a:buChar char="-"/>
            </a:pPr>
            <a:r>
              <a:rPr lang="ru-RU" dirty="0" smtClean="0"/>
              <a:t>повышением расходов на сервис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Задача логистической службы </a:t>
            </a:r>
            <a:r>
              <a:rPr lang="ru-RU" dirty="0" smtClean="0"/>
              <a:t>заключается в </a:t>
            </a:r>
            <a:r>
              <a:rPr lang="ru-RU" b="1" dirty="0" smtClean="0"/>
              <a:t>поиске оптимальной величины уровня обслуживания</a:t>
            </a:r>
            <a:endParaRPr lang="ru-RU" b="1" u="sng" dirty="0" smtClean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108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ТЕМА 3. ОРГАНИЗАЦИЯ СИСТЕМЫ ЛОГИСТИЧЕСКОГО УПРАВЛЕНИЯ</a:t>
            </a:r>
            <a:endParaRPr lang="ru-RU" b="1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/>
          <a:lstStyle/>
          <a:p>
            <a:r>
              <a:rPr lang="ru-RU" dirty="0" smtClean="0"/>
              <a:t> В рамках </a:t>
            </a:r>
            <a:r>
              <a:rPr lang="ru-RU" b="1" dirty="0" smtClean="0"/>
              <a:t>формирования общей системы управления предприятием </a:t>
            </a:r>
            <a:r>
              <a:rPr lang="ru-RU" dirty="0" smtClean="0"/>
              <a:t>возникает </a:t>
            </a:r>
            <a:r>
              <a:rPr lang="ru-RU" b="1" dirty="0" smtClean="0"/>
              <a:t>задача организации подсистемы логистического управления</a:t>
            </a:r>
            <a:r>
              <a:rPr lang="ru-RU" dirty="0" smtClean="0"/>
              <a:t>, взаимодействующей </a:t>
            </a:r>
          </a:p>
          <a:p>
            <a:pPr>
              <a:buFontTx/>
              <a:buChar char="-"/>
            </a:pPr>
            <a:r>
              <a:rPr lang="ru-RU" dirty="0" smtClean="0"/>
              <a:t>с </a:t>
            </a:r>
            <a:r>
              <a:rPr lang="ru-RU" u="sng" dirty="0" smtClean="0"/>
              <a:t>другими элементами внутри предприятия </a:t>
            </a:r>
            <a:r>
              <a:rPr lang="ru-RU" dirty="0" smtClean="0"/>
              <a:t>(в первую очередь со снабжением, производством и сбытом), </a:t>
            </a:r>
          </a:p>
          <a:p>
            <a:pPr>
              <a:buFontTx/>
              <a:buChar char="-"/>
            </a:pPr>
            <a:r>
              <a:rPr lang="ru-RU" dirty="0" smtClean="0"/>
              <a:t>и с </a:t>
            </a:r>
            <a:r>
              <a:rPr lang="ru-RU" u="sng" dirty="0" smtClean="0"/>
              <a:t>внешней средой микро- и макроэкономического уровней</a:t>
            </a:r>
          </a:p>
          <a:p>
            <a:r>
              <a:rPr lang="ru-RU" dirty="0" smtClean="0"/>
              <a:t>При этом очень важно добиться </a:t>
            </a:r>
            <a:r>
              <a:rPr lang="ru-RU" b="1" dirty="0" smtClean="0"/>
              <a:t>координации деятельности службы логистического управления </a:t>
            </a:r>
            <a:r>
              <a:rPr lang="ru-RU" dirty="0" smtClean="0"/>
              <a:t>с </a:t>
            </a:r>
            <a:r>
              <a:rPr lang="ru-RU" b="1" dirty="0" smtClean="0"/>
              <a:t>другими управленческими подразделениями </a:t>
            </a:r>
            <a:r>
              <a:rPr lang="ru-RU" dirty="0" smtClean="0"/>
              <a:t>предприятия</a:t>
            </a:r>
            <a:endParaRPr lang="ru-RU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/>
          <a:lstStyle/>
          <a:p>
            <a:r>
              <a:rPr lang="ru-RU" dirty="0" smtClean="0"/>
              <a:t>Системы организации логистической деятельности </a:t>
            </a:r>
            <a:r>
              <a:rPr lang="ru-RU" b="1" dirty="0" smtClean="0"/>
              <a:t>различаются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уровнем интеграции с другими функциональными подразделениями</a:t>
            </a:r>
          </a:p>
          <a:p>
            <a:pPr>
              <a:buFontTx/>
              <a:buChar char="-"/>
            </a:pPr>
            <a:r>
              <a:rPr lang="ru-RU" dirty="0" smtClean="0"/>
              <a:t>уровнем централизации управления</a:t>
            </a:r>
          </a:p>
          <a:p>
            <a:pPr>
              <a:buFontTx/>
              <a:buChar char="-"/>
            </a:pPr>
            <a:r>
              <a:rPr lang="ru-RU" dirty="0" smtClean="0"/>
              <a:t>количеством иерархических уровней управления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По </a:t>
            </a:r>
            <a:r>
              <a:rPr lang="ru-RU" b="1" dirty="0" smtClean="0"/>
              <a:t>уровню организационного развития</a:t>
            </a:r>
            <a:r>
              <a:rPr lang="ru-RU" dirty="0" smtClean="0"/>
              <a:t>, характеризующего </a:t>
            </a:r>
            <a:r>
              <a:rPr lang="ru-RU" u="sng" dirty="0" smtClean="0"/>
              <a:t>охват различных этапов физического перемещения материальных ресурсов</a:t>
            </a:r>
            <a:r>
              <a:rPr lang="ru-RU" dirty="0" smtClean="0"/>
              <a:t>, логистические системы подразделяют на </a:t>
            </a:r>
            <a:r>
              <a:rPr lang="ru-RU" b="1" dirty="0" smtClean="0"/>
              <a:t>три уровня </a:t>
            </a:r>
            <a:endParaRPr lang="ru-RU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Autofit/>
          </a:bodyPr>
          <a:lstStyle/>
          <a:p>
            <a:r>
              <a:rPr lang="ru-RU" sz="2800" dirty="0"/>
              <a:t>Особенность логистики заключается в </a:t>
            </a:r>
            <a:r>
              <a:rPr lang="ru-RU" sz="2800" b="1" dirty="0"/>
              <a:t>системном рассмотрении</a:t>
            </a:r>
            <a:r>
              <a:rPr lang="ru-RU" sz="2800" dirty="0"/>
              <a:t> совокупности </a:t>
            </a:r>
            <a:r>
              <a:rPr lang="ru-RU" sz="2800" u="sng" dirty="0"/>
              <a:t>всех звеньев производственного процесса с позиций единой </a:t>
            </a:r>
            <a:r>
              <a:rPr lang="ru-RU" sz="2800" u="sng" dirty="0" err="1"/>
              <a:t>материалопроизводственной</a:t>
            </a:r>
            <a:r>
              <a:rPr lang="ru-RU" sz="2800" u="sng" dirty="0"/>
              <a:t> цепи</a:t>
            </a:r>
            <a:r>
              <a:rPr lang="ru-RU" sz="2800" dirty="0"/>
              <a:t>, которая </a:t>
            </a:r>
            <a:r>
              <a:rPr lang="ru-RU" sz="2800" dirty="0" smtClean="0"/>
              <a:t>называется </a:t>
            </a:r>
            <a:r>
              <a:rPr lang="ru-RU" sz="2800" b="1" dirty="0" smtClean="0"/>
              <a:t>“логистическая система”</a:t>
            </a:r>
          </a:p>
          <a:p>
            <a:r>
              <a:rPr lang="ru-RU" sz="2800" u="sng" dirty="0" smtClean="0"/>
              <a:t>Взаимодействие </a:t>
            </a:r>
            <a:r>
              <a:rPr lang="ru-RU" sz="2800" u="sng" dirty="0"/>
              <a:t>звеньев логистической цепи </a:t>
            </a:r>
            <a:r>
              <a:rPr lang="ru-RU" sz="2800" dirty="0"/>
              <a:t>осуществляется на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информационном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техническо-технологическом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финансово-экономическом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организационно-координационном</a:t>
            </a:r>
            <a:r>
              <a:rPr lang="ru-RU" sz="2800" dirty="0"/>
              <a:t>, </a:t>
            </a: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методологическом </a:t>
            </a:r>
            <a:r>
              <a:rPr lang="ru-RU" sz="2800" dirty="0"/>
              <a:t>и других уровнях </a:t>
            </a:r>
            <a:r>
              <a:rPr lang="ru-RU" sz="2800" dirty="0" smtClean="0"/>
              <a:t>интеграции</a:t>
            </a:r>
          </a:p>
        </p:txBody>
      </p:sp>
    </p:spTree>
    <p:extLst>
      <p:ext uri="{BB962C8B-B14F-4D97-AF65-F5344CB8AC3E}">
        <p14:creationId xmlns:p14="http://schemas.microsoft.com/office/powerpoint/2010/main" val="64991766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Первый уровень </a:t>
            </a:r>
            <a:r>
              <a:rPr lang="ru-RU" dirty="0" smtClean="0"/>
              <a:t>составляют логистические системы, осуществляющие </a:t>
            </a:r>
            <a:r>
              <a:rPr lang="ru-RU" b="1" dirty="0" smtClean="0"/>
              <a:t>доставку готовой продукции в торговую сеть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При этом </a:t>
            </a:r>
            <a:r>
              <a:rPr lang="ru-RU" b="1" dirty="0" smtClean="0"/>
              <a:t>остальные логистические функции </a:t>
            </a:r>
            <a:r>
              <a:rPr lang="ru-RU" dirty="0" smtClean="0"/>
              <a:t>распределены между </a:t>
            </a:r>
            <a:r>
              <a:rPr lang="ru-RU" u="sng" dirty="0" smtClean="0"/>
              <a:t>функциональными логистически неспециализированными подразделениями</a:t>
            </a:r>
            <a:endParaRPr lang="ru-RU" dirty="0" smtClean="0"/>
          </a:p>
          <a:p>
            <a:r>
              <a:rPr lang="ru-RU" b="1" dirty="0" smtClean="0"/>
              <a:t>Второй уровень </a:t>
            </a:r>
            <a:r>
              <a:rPr lang="ru-RU" dirty="0" smtClean="0"/>
              <a:t>составляют логистические системы, осуществляющие </a:t>
            </a:r>
          </a:p>
          <a:p>
            <a:pPr>
              <a:buFontTx/>
              <a:buChar char="-"/>
            </a:pPr>
            <a:r>
              <a:rPr lang="ru-RU" b="1" dirty="0" smtClean="0"/>
              <a:t>оптимизацию запасов </a:t>
            </a:r>
            <a:r>
              <a:rPr lang="ru-RU" dirty="0" smtClean="0"/>
              <a:t>материальных ресурсов,</a:t>
            </a:r>
          </a:p>
          <a:p>
            <a:pPr>
              <a:buFontTx/>
              <a:buChar char="-"/>
            </a:pPr>
            <a:r>
              <a:rPr lang="ru-RU" b="1" dirty="0" smtClean="0"/>
              <a:t>организацию их хранения </a:t>
            </a:r>
            <a:r>
              <a:rPr lang="ru-RU" dirty="0" smtClean="0"/>
              <a:t>на складах, </a:t>
            </a:r>
          </a:p>
          <a:p>
            <a:pPr>
              <a:buFontTx/>
              <a:buChar char="-"/>
            </a:pPr>
            <a:r>
              <a:rPr lang="ru-RU" b="1" dirty="0" smtClean="0"/>
              <a:t>доставку готовой продукции в торговую сеть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b="1" dirty="0" smtClean="0"/>
              <a:t>послепродажное обслуживание </a:t>
            </a:r>
            <a:r>
              <a:rPr lang="ru-RU" dirty="0" smtClean="0"/>
              <a:t>потребителей</a:t>
            </a:r>
          </a:p>
          <a:p>
            <a:pPr>
              <a:buNone/>
            </a:pPr>
            <a:r>
              <a:rPr lang="ru-RU" dirty="0" smtClean="0"/>
              <a:t>Логистические системы второго уровня </a:t>
            </a:r>
            <a:r>
              <a:rPr lang="ru-RU" u="sng" dirty="0" smtClean="0"/>
              <a:t>объединяют большинство логистических операций</a:t>
            </a:r>
            <a:endParaRPr lang="ru-RU" u="sng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86478"/>
          </a:xfrm>
        </p:spPr>
        <p:txBody>
          <a:bodyPr/>
          <a:lstStyle/>
          <a:p>
            <a:r>
              <a:rPr lang="ru-RU" b="1" dirty="0" smtClean="0"/>
              <a:t>Третий уровень </a:t>
            </a:r>
            <a:r>
              <a:rPr lang="ru-RU" dirty="0" smtClean="0"/>
              <a:t>составляют логистические системы, реализующие </a:t>
            </a:r>
            <a:r>
              <a:rPr lang="ru-RU" b="1" dirty="0" smtClean="0"/>
              <a:t>объединение всех логистических операций предприятия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При этом </a:t>
            </a:r>
            <a:r>
              <a:rPr lang="ru-RU" b="1" dirty="0" smtClean="0"/>
              <a:t>управление логистической системой </a:t>
            </a:r>
            <a:r>
              <a:rPr lang="ru-RU" dirty="0" smtClean="0"/>
              <a:t>включает </a:t>
            </a:r>
            <a:r>
              <a:rPr lang="ru-RU" b="1" dirty="0" smtClean="0"/>
              <a:t>участие в планировании производства, оценке прогнозов реализации продукции </a:t>
            </a:r>
            <a:r>
              <a:rPr lang="ru-RU" dirty="0" smtClean="0"/>
              <a:t>и т. </a:t>
            </a:r>
            <a:r>
              <a:rPr lang="ru-RU" dirty="0" err="1" smtClean="0"/>
              <a:t>д</a:t>
            </a:r>
            <a:endParaRPr lang="ru-RU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логистической службы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86412"/>
          </a:xfrm>
        </p:spPr>
        <p:txBody>
          <a:bodyPr>
            <a:normAutofit fontScale="92500"/>
          </a:bodyPr>
          <a:lstStyle/>
          <a:p>
            <a:r>
              <a:rPr lang="ru-RU" u="sng" dirty="0" smtClean="0"/>
              <a:t>организация логистической деятельности </a:t>
            </a:r>
            <a:r>
              <a:rPr lang="ru-RU" dirty="0" smtClean="0"/>
              <a:t>с учетом запросов потребителей на основе имеющихся материальных и людских ресурсов в интересах обеспечения рентабельности деятельности предприятия и его стабильного положения на рынке</a:t>
            </a:r>
          </a:p>
          <a:p>
            <a:r>
              <a:rPr lang="ru-RU" u="sng" dirty="0" smtClean="0"/>
              <a:t>участие в разработке стратегии развития предприятия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разработка и реализация </a:t>
            </a:r>
            <a:r>
              <a:rPr lang="ru-RU" u="sng" dirty="0" smtClean="0"/>
              <a:t>логистической стратегии предприятия</a:t>
            </a:r>
          </a:p>
          <a:p>
            <a:r>
              <a:rPr lang="ru-RU" dirty="0" smtClean="0"/>
              <a:t>определение </a:t>
            </a:r>
            <a:r>
              <a:rPr lang="ru-RU" u="sng" dirty="0" smtClean="0"/>
              <a:t>конкретных целей развития предприятия </a:t>
            </a:r>
            <a:r>
              <a:rPr lang="ru-RU" dirty="0" smtClean="0"/>
              <a:t>в области логистики</a:t>
            </a:r>
          </a:p>
          <a:p>
            <a:r>
              <a:rPr lang="ru-RU" u="sng" dirty="0" smtClean="0"/>
              <a:t>ранжирование целей логистической деятельности </a:t>
            </a:r>
            <a:r>
              <a:rPr lang="ru-RU" dirty="0" smtClean="0"/>
              <a:t>по приоритетности для определения очередности их решения</a:t>
            </a:r>
            <a:endParaRPr lang="ru-RU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логистической службы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выработка </a:t>
            </a:r>
            <a:r>
              <a:rPr lang="ru-RU" u="sng" dirty="0" smtClean="0"/>
              <a:t>системы мероприятий для достижения намеченных целей </a:t>
            </a:r>
            <a:r>
              <a:rPr lang="ru-RU" dirty="0" smtClean="0"/>
              <a:t>в области логистической деятельности на </a:t>
            </a:r>
            <a:r>
              <a:rPr lang="ru-RU" u="sng" dirty="0" smtClean="0"/>
              <a:t>различные временные периоды</a:t>
            </a:r>
          </a:p>
          <a:p>
            <a:r>
              <a:rPr lang="ru-RU" dirty="0" smtClean="0"/>
              <a:t>определение </a:t>
            </a:r>
            <a:r>
              <a:rPr lang="ru-RU" u="sng" dirty="0" smtClean="0"/>
              <a:t>необходимых ресурсов</a:t>
            </a:r>
            <a:r>
              <a:rPr lang="ru-RU" dirty="0" smtClean="0"/>
              <a:t> для сквозного физического перемещения материальных потоков и </a:t>
            </a:r>
            <a:r>
              <a:rPr lang="ru-RU" u="sng" dirty="0" smtClean="0"/>
              <a:t>источников их обеспечения</a:t>
            </a:r>
            <a:endParaRPr lang="ru-RU" dirty="0" smtClean="0"/>
          </a:p>
          <a:p>
            <a:r>
              <a:rPr lang="ru-RU" dirty="0" smtClean="0"/>
              <a:t> установление </a:t>
            </a:r>
            <a:r>
              <a:rPr lang="ru-RU" u="sng" dirty="0" smtClean="0"/>
              <a:t>контроля за выполнением поставленных логистических задач </a:t>
            </a:r>
          </a:p>
          <a:p>
            <a:r>
              <a:rPr lang="ru-RU" dirty="0" smtClean="0"/>
              <a:t>обеспечение </a:t>
            </a:r>
            <a:r>
              <a:rPr lang="ru-RU" u="sng" dirty="0" smtClean="0"/>
              <a:t>автоматизации логистических операций</a:t>
            </a:r>
          </a:p>
          <a:p>
            <a:r>
              <a:rPr lang="ru-RU" dirty="0" smtClean="0"/>
              <a:t>постоянный </a:t>
            </a:r>
            <a:r>
              <a:rPr lang="ru-RU" u="sng" dirty="0" smtClean="0"/>
              <a:t>контроль за эффективностью логистической деятельности предприятия</a:t>
            </a:r>
            <a:endParaRPr lang="ru-RU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логистической службы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постоянный </a:t>
            </a:r>
            <a:r>
              <a:rPr lang="ru-RU" u="sng" dirty="0" smtClean="0"/>
              <a:t>поиск и освоение новых рынков логистической деятельности</a:t>
            </a:r>
          </a:p>
          <a:p>
            <a:r>
              <a:rPr lang="ru-RU" u="sng" dirty="0" smtClean="0"/>
              <a:t>формирование, развитие и совершенствование логистической системы</a:t>
            </a:r>
            <a:r>
              <a:rPr lang="ru-RU" dirty="0" smtClean="0"/>
              <a:t>, включая </a:t>
            </a:r>
            <a:r>
              <a:rPr lang="ru-RU" b="1" dirty="0" err="1" smtClean="0"/>
              <a:t>реинжиниринг</a:t>
            </a:r>
            <a:endParaRPr lang="ru-RU" b="1" dirty="0" smtClean="0"/>
          </a:p>
          <a:p>
            <a:r>
              <a:rPr lang="ru-RU" dirty="0" smtClean="0"/>
              <a:t>осуществление </a:t>
            </a:r>
            <a:r>
              <a:rPr lang="ru-RU" b="1" dirty="0" smtClean="0"/>
              <a:t>логистической интеграции </a:t>
            </a:r>
            <a:r>
              <a:rPr lang="ru-RU" dirty="0" smtClean="0"/>
              <a:t>(внутренней и внешней)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координация деятельности функциональных подразделений </a:t>
            </a:r>
            <a:r>
              <a:rPr lang="ru-RU" dirty="0" smtClean="0"/>
              <a:t>предприятия в сфере логистики</a:t>
            </a:r>
            <a:endParaRPr lang="ru-RU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Причины потребности в </a:t>
            </a:r>
            <a:r>
              <a:rPr lang="ru-RU" sz="3200" b="1" dirty="0" err="1" smtClean="0"/>
              <a:t>реинжиниринге</a:t>
            </a:r>
            <a:r>
              <a:rPr lang="ru-RU" sz="3200" b="1" dirty="0" smtClean="0"/>
              <a:t> логистической системы организации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858312" cy="514353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ориентация</a:t>
            </a:r>
            <a:r>
              <a:rPr lang="ru-RU" u="sng" dirty="0" smtClean="0"/>
              <a:t> </a:t>
            </a:r>
            <a:r>
              <a:rPr lang="ru-RU" dirty="0" smtClean="0"/>
              <a:t>предприятия на </a:t>
            </a:r>
            <a:r>
              <a:rPr lang="ru-RU" b="1" dirty="0" smtClean="0"/>
              <a:t>эффективность краткосрочной деятельности</a:t>
            </a:r>
            <a:r>
              <a:rPr lang="ru-RU" dirty="0" smtClean="0"/>
              <a:t> в ущерб среднесрочным и долгосрочным перспективам и, как следствие, </a:t>
            </a:r>
            <a:r>
              <a:rPr lang="ru-RU" u="sng" dirty="0" smtClean="0"/>
              <a:t>низкая значимость научно обоснованных планов средне- и долгосрочного характера</a:t>
            </a:r>
            <a:r>
              <a:rPr lang="ru-RU" dirty="0" smtClean="0"/>
              <a:t>, что затрудняет планомерную подготовку развертывания инновационной логистической деятельности</a:t>
            </a:r>
          </a:p>
          <a:p>
            <a:r>
              <a:rPr lang="ru-RU" u="sng" dirty="0" smtClean="0"/>
              <a:t> недостаточно сильная связь между результатами </a:t>
            </a:r>
            <a:r>
              <a:rPr lang="ru-RU" b="1" dirty="0" smtClean="0"/>
              <a:t>внутренних </a:t>
            </a:r>
            <a:r>
              <a:rPr lang="ru-RU" dirty="0" smtClean="0"/>
              <a:t>инновационных и </a:t>
            </a:r>
            <a:r>
              <a:rPr lang="ru-RU" b="1" dirty="0" smtClean="0"/>
              <a:t>внешних рыночных </a:t>
            </a:r>
            <a:r>
              <a:rPr lang="ru-RU" dirty="0" smtClean="0"/>
              <a:t>исследований, приводящая к </a:t>
            </a:r>
            <a:r>
              <a:rPr lang="ru-RU" b="1" dirty="0" smtClean="0"/>
              <a:t>неготовности предприятия к своевременной реакции </a:t>
            </a:r>
            <a:r>
              <a:rPr lang="ru-RU" dirty="0" smtClean="0"/>
              <a:t>на изменение рыночного спроса на логистические услуги</a:t>
            </a:r>
          </a:p>
          <a:p>
            <a:r>
              <a:rPr lang="ru-RU" b="1" dirty="0" smtClean="0"/>
              <a:t>низкий уровень адаптивности </a:t>
            </a:r>
            <a:r>
              <a:rPr lang="ru-RU" dirty="0" smtClean="0"/>
              <a:t>систем планирования, организации и контроля логистической деятельности к изменяющимся условиям хозяйствования вследствие </a:t>
            </a:r>
            <a:r>
              <a:rPr lang="ru-RU" b="1" dirty="0" smtClean="0"/>
              <a:t>недостаточного уровня внедрения информационных технологий</a:t>
            </a:r>
            <a:endParaRPr lang="ru-RU" b="1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Причины потребности в </a:t>
            </a:r>
            <a:r>
              <a:rPr lang="ru-RU" sz="3200" b="1" dirty="0" err="1" smtClean="0"/>
              <a:t>реинжиниринге</a:t>
            </a:r>
            <a:r>
              <a:rPr lang="ru-RU" sz="3200" b="1" dirty="0" smtClean="0"/>
              <a:t> логистической системы организации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858312" cy="5143536"/>
          </a:xfrm>
        </p:spPr>
        <p:txBody>
          <a:bodyPr>
            <a:normAutofit/>
          </a:bodyPr>
          <a:lstStyle/>
          <a:p>
            <a:r>
              <a:rPr lang="ru-RU" b="1" dirty="0" smtClean="0"/>
              <a:t>низкая эффективность финансового менеджмента</a:t>
            </a:r>
            <a:r>
              <a:rPr lang="ru-RU" dirty="0" smtClean="0"/>
              <a:t>, управления издержками логистической деятельности, что </a:t>
            </a:r>
            <a:r>
              <a:rPr lang="ru-RU" u="sng" dirty="0" smtClean="0"/>
              <a:t>не позволяет использовать реальные резервы повышения конкурентоспособности </a:t>
            </a:r>
            <a:r>
              <a:rPr lang="ru-RU" dirty="0" smtClean="0"/>
              <a:t>выпускаемой продукции</a:t>
            </a:r>
          </a:p>
          <a:p>
            <a:r>
              <a:rPr lang="ru-RU" b="1" dirty="0" smtClean="0"/>
              <a:t>нерациональное использование </a:t>
            </a:r>
            <a:r>
              <a:rPr lang="ru-RU" dirty="0" smtClean="0"/>
              <a:t>имеющихся на предприятии </a:t>
            </a:r>
            <a:r>
              <a:rPr lang="ru-RU" b="1" dirty="0" smtClean="0"/>
              <a:t>ресурсов</a:t>
            </a:r>
            <a:r>
              <a:rPr lang="ru-RU" dirty="0" smtClean="0"/>
              <a:t> как результат </a:t>
            </a:r>
            <a:r>
              <a:rPr lang="ru-RU" b="1" dirty="0" smtClean="0"/>
              <a:t>несбалансированной инвестиционной политики предприятия</a:t>
            </a:r>
            <a:r>
              <a:rPr lang="ru-RU" dirty="0" smtClean="0"/>
              <a:t>, приводящий к </a:t>
            </a:r>
            <a:r>
              <a:rPr lang="ru-RU" b="1" dirty="0" smtClean="0"/>
              <a:t>распылению ресурсов по отдельным логистическим функциям</a:t>
            </a:r>
            <a:endParaRPr lang="ru-RU" b="1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err="1" smtClean="0"/>
              <a:t>Реинжиниринг</a:t>
            </a:r>
            <a:r>
              <a:rPr lang="ru-RU" sz="3600" b="1" dirty="0" smtClean="0"/>
              <a:t> логистической системы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35785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Логистический </a:t>
            </a:r>
            <a:r>
              <a:rPr lang="ru-RU" b="1" dirty="0" err="1" smtClean="0"/>
              <a:t>реинжиниринг</a:t>
            </a:r>
            <a:r>
              <a:rPr lang="ru-RU" dirty="0" smtClean="0"/>
              <a:t> подразумевает </a:t>
            </a:r>
            <a:r>
              <a:rPr lang="ru-RU" u="sng" dirty="0" smtClean="0"/>
              <a:t>реорганизацию</a:t>
            </a:r>
            <a:r>
              <a:rPr lang="ru-RU" dirty="0" smtClean="0"/>
              <a:t> логистической системы с </a:t>
            </a:r>
            <a:r>
              <a:rPr lang="ru-RU" u="sng" dirty="0" smtClean="0"/>
              <a:t>целью повышения уровня интеграции и качества всех видов логистической деятельности</a:t>
            </a:r>
          </a:p>
          <a:p>
            <a:endParaRPr lang="ru-RU" u="sng" dirty="0" smtClean="0"/>
          </a:p>
          <a:p>
            <a:r>
              <a:rPr lang="ru-RU" b="1" dirty="0" smtClean="0"/>
              <a:t>Предпосылки логистического </a:t>
            </a:r>
            <a:r>
              <a:rPr lang="ru-RU" b="1" dirty="0" err="1" smtClean="0"/>
              <a:t>реинжиниринга</a:t>
            </a:r>
            <a:r>
              <a:rPr lang="ru-RU" b="1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возможность декомпозиции логистической деятельности и соответствующей перестройки учета издержек</a:t>
            </a:r>
          </a:p>
          <a:p>
            <a:pPr>
              <a:buFontTx/>
              <a:buChar char="-"/>
            </a:pPr>
            <a:r>
              <a:rPr lang="ru-RU" dirty="0" smtClean="0"/>
              <a:t>возможность дифференциации оценки эффективности по видам логистической деятельности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Процедура логистического </a:t>
            </a:r>
            <a:r>
              <a:rPr lang="ru-RU" dirty="0" err="1" smtClean="0"/>
              <a:t>реинжиниринга</a:t>
            </a:r>
            <a:r>
              <a:rPr lang="ru-RU" dirty="0" smtClean="0"/>
              <a:t> одинакова для любого уровня и масштаба реорганизации системы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612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Этапы </a:t>
            </a:r>
            <a:r>
              <a:rPr lang="ru-RU" sz="2800" b="1" dirty="0" err="1" smtClean="0"/>
              <a:t>реинжиниринга</a:t>
            </a:r>
            <a:r>
              <a:rPr lang="ru-RU" sz="2800" b="1" dirty="0" smtClean="0"/>
              <a:t> логистической системы</a:t>
            </a: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3578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определение </a:t>
            </a:r>
            <a:r>
              <a:rPr lang="ru-RU" b="1" dirty="0" smtClean="0"/>
              <a:t>целей</a:t>
            </a:r>
            <a:r>
              <a:rPr lang="ru-RU" dirty="0" smtClean="0"/>
              <a:t> реорганизации логистической системы</a:t>
            </a:r>
          </a:p>
          <a:p>
            <a:r>
              <a:rPr lang="ru-RU" b="1" dirty="0" smtClean="0"/>
              <a:t>выявление операций, подлежащих </a:t>
            </a:r>
            <a:r>
              <a:rPr lang="ru-RU" b="1" dirty="0" err="1" smtClean="0"/>
              <a:t>перепроектированию</a:t>
            </a:r>
            <a:r>
              <a:rPr lang="ru-RU" dirty="0" smtClean="0"/>
              <a:t>, и </a:t>
            </a:r>
            <a:r>
              <a:rPr lang="ru-RU" b="1" dirty="0" smtClean="0"/>
              <a:t>выработка оценочных показателей результатов</a:t>
            </a:r>
            <a:r>
              <a:rPr lang="ru-RU" dirty="0" smtClean="0"/>
              <a:t> реорганизации</a:t>
            </a:r>
          </a:p>
          <a:p>
            <a:r>
              <a:rPr lang="ru-RU" b="1" u="sng" dirty="0" smtClean="0"/>
              <a:t>внутренний</a:t>
            </a:r>
            <a:r>
              <a:rPr lang="ru-RU" b="1" dirty="0" smtClean="0"/>
              <a:t> анализ системы </a:t>
            </a:r>
            <a:r>
              <a:rPr lang="ru-RU" dirty="0" smtClean="0"/>
              <a:t>и </a:t>
            </a:r>
            <a:r>
              <a:rPr lang="ru-RU" b="1" dirty="0" smtClean="0"/>
              <a:t>выработка варианта реорганизации</a:t>
            </a:r>
            <a:endParaRPr lang="ru-RU" dirty="0" smtClean="0"/>
          </a:p>
          <a:p>
            <a:r>
              <a:rPr lang="ru-RU" b="1" u="sng" dirty="0" smtClean="0"/>
              <a:t>внешний</a:t>
            </a:r>
            <a:r>
              <a:rPr lang="ru-RU" b="1" dirty="0" smtClean="0"/>
              <a:t> сравнительный анализ </a:t>
            </a:r>
            <a:r>
              <a:rPr lang="ru-RU" dirty="0" smtClean="0"/>
              <a:t>проектируемого варианта с </a:t>
            </a:r>
            <a:r>
              <a:rPr lang="ru-RU" u="sng" dirty="0" smtClean="0"/>
              <a:t>лучшими практическими достижениями </a:t>
            </a:r>
            <a:r>
              <a:rPr lang="ru-RU" dirty="0" smtClean="0"/>
              <a:t>в данной области</a:t>
            </a:r>
          </a:p>
          <a:p>
            <a:r>
              <a:rPr lang="ru-RU" b="1" dirty="0" smtClean="0"/>
              <a:t>оценка выбранного варианта</a:t>
            </a:r>
            <a:r>
              <a:rPr lang="ru-RU" dirty="0" smtClean="0"/>
              <a:t> реорганизации</a:t>
            </a:r>
          </a:p>
          <a:p>
            <a:r>
              <a:rPr lang="ru-RU" b="1" dirty="0" smtClean="0"/>
              <a:t>внедрение проекта </a:t>
            </a:r>
            <a:r>
              <a:rPr lang="ru-RU" dirty="0" smtClean="0"/>
              <a:t>реорганизации логистической системы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Autofit/>
          </a:bodyPr>
          <a:lstStyle/>
          <a:p>
            <a:r>
              <a:rPr lang="ru-RU" sz="3600" u="sng" dirty="0" smtClean="0"/>
              <a:t>Сокращение</a:t>
            </a:r>
            <a:r>
              <a:rPr lang="ru-RU" sz="3600" dirty="0" smtClean="0"/>
              <a:t> </a:t>
            </a:r>
            <a:r>
              <a:rPr lang="ru-RU" sz="3600" dirty="0"/>
              <a:t>всех видов </a:t>
            </a:r>
            <a:r>
              <a:rPr lang="ru-RU" sz="3600" u="sng" dirty="0"/>
              <a:t>затрат </a:t>
            </a:r>
            <a:r>
              <a:rPr lang="ru-RU" sz="3600" dirty="0"/>
              <a:t>(в том числе временных) на перемещение ресурсов достигается за счет </a:t>
            </a:r>
            <a:r>
              <a:rPr lang="ru-RU" sz="3600" u="sng" dirty="0"/>
              <a:t>рационализации управления материальными и информационными </a:t>
            </a:r>
            <a:r>
              <a:rPr lang="ru-RU" sz="3600" u="sng" dirty="0" smtClean="0"/>
              <a:t>потоками</a:t>
            </a:r>
          </a:p>
          <a:p>
            <a:pPr marL="0" indent="0">
              <a:buNone/>
            </a:pPr>
            <a:endParaRPr lang="ru-RU" sz="3600" u="sng" dirty="0" smtClean="0"/>
          </a:p>
          <a:p>
            <a:r>
              <a:rPr lang="ru-RU" sz="3600" u="sng" dirty="0"/>
              <a:t>Информационные потоки</a:t>
            </a:r>
            <a:r>
              <a:rPr lang="ru-RU" sz="3600" dirty="0"/>
              <a:t> возникают там, где есть </a:t>
            </a:r>
            <a:r>
              <a:rPr lang="ru-RU" sz="3600" u="sng" dirty="0"/>
              <a:t>материальные потоки</a:t>
            </a:r>
            <a:r>
              <a:rPr lang="ru-RU" sz="3600" dirty="0"/>
              <a:t>, и являются характеристикой этих материальных потоков </a:t>
            </a:r>
          </a:p>
        </p:txBody>
      </p:sp>
    </p:spTree>
    <p:extLst>
      <p:ext uri="{BB962C8B-B14F-4D97-AF65-F5344CB8AC3E}">
        <p14:creationId xmlns:p14="http://schemas.microsoft.com/office/powerpoint/2010/main" val="161996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логистики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/>
          </a:bodyPr>
          <a:lstStyle/>
          <a:p>
            <a:r>
              <a:rPr lang="ru-RU" sz="2800" u="sng" dirty="0" smtClean="0"/>
              <a:t>Прогноз</a:t>
            </a:r>
            <a:r>
              <a:rPr lang="ru-RU" sz="2800" dirty="0" smtClean="0"/>
              <a:t> </a:t>
            </a:r>
            <a:r>
              <a:rPr lang="ru-RU" sz="2800" dirty="0"/>
              <a:t>спроса и </a:t>
            </a:r>
            <a:r>
              <a:rPr lang="ru-RU" sz="2800" u="sng" dirty="0"/>
              <a:t>планирование</a:t>
            </a:r>
            <a:r>
              <a:rPr lang="ru-RU" sz="2800" dirty="0"/>
              <a:t> </a:t>
            </a:r>
            <a:r>
              <a:rPr lang="ru-RU" sz="2800" dirty="0" smtClean="0"/>
              <a:t>запасов</a:t>
            </a:r>
            <a:endParaRPr lang="ru-RU" sz="2800" dirty="0"/>
          </a:p>
          <a:p>
            <a:r>
              <a:rPr lang="ru-RU" sz="2800" dirty="0" smtClean="0"/>
              <a:t> Определение </a:t>
            </a:r>
            <a:r>
              <a:rPr lang="ru-RU" sz="2800" dirty="0"/>
              <a:t>необходимого </a:t>
            </a:r>
            <a:r>
              <a:rPr lang="ru-RU" sz="2800" u="sng" dirty="0"/>
              <a:t>уровня производственных </a:t>
            </a:r>
            <a:r>
              <a:rPr lang="ru-RU" sz="2800" u="sng" dirty="0" smtClean="0"/>
              <a:t>мощностей</a:t>
            </a:r>
          </a:p>
          <a:p>
            <a:r>
              <a:rPr lang="ru-RU" sz="2800" dirty="0"/>
              <a:t>У</a:t>
            </a:r>
            <a:r>
              <a:rPr lang="ru-RU" sz="2800" dirty="0" smtClean="0"/>
              <a:t>становление </a:t>
            </a:r>
            <a:r>
              <a:rPr lang="ru-RU" sz="2800" dirty="0"/>
              <a:t>целесообразного </a:t>
            </a:r>
            <a:r>
              <a:rPr lang="ru-RU" sz="2800" u="sng" dirty="0"/>
              <a:t>уровня</a:t>
            </a:r>
            <a:r>
              <a:rPr lang="ru-RU" sz="2800" dirty="0"/>
              <a:t> транспортных и складских </a:t>
            </a:r>
            <a:r>
              <a:rPr lang="ru-RU" sz="2800" u="sng" dirty="0" smtClean="0"/>
              <a:t>возможностей</a:t>
            </a:r>
          </a:p>
          <a:p>
            <a:r>
              <a:rPr lang="ru-RU" sz="2800" u="sng" dirty="0"/>
              <a:t>Р</a:t>
            </a:r>
            <a:r>
              <a:rPr lang="ru-RU" sz="2800" u="sng" dirty="0" smtClean="0"/>
              <a:t>аспределение </a:t>
            </a:r>
            <a:r>
              <a:rPr lang="ru-RU" sz="2800" u="sng" dirty="0"/>
              <a:t>готовой продукции </a:t>
            </a:r>
            <a:r>
              <a:rPr lang="ru-RU" sz="2800" dirty="0"/>
              <a:t>на основе оптимального управления материальными </a:t>
            </a:r>
            <a:r>
              <a:rPr lang="ru-RU" sz="2800" dirty="0" smtClean="0"/>
              <a:t>потоками</a:t>
            </a:r>
          </a:p>
          <a:p>
            <a:r>
              <a:rPr lang="ru-RU" sz="2800" dirty="0"/>
              <a:t>Р</a:t>
            </a:r>
            <a:r>
              <a:rPr lang="ru-RU" sz="2800" dirty="0" smtClean="0"/>
              <a:t>ациональное </a:t>
            </a:r>
            <a:r>
              <a:rPr lang="ru-RU" sz="2800" u="sng" dirty="0"/>
              <a:t>управление погрузочно-разгрузочными и перегрузочными </a:t>
            </a:r>
            <a:r>
              <a:rPr lang="ru-RU" sz="2800" u="sng" dirty="0" smtClean="0"/>
              <a:t>работами</a:t>
            </a:r>
          </a:p>
        </p:txBody>
      </p:sp>
    </p:spTree>
    <p:extLst>
      <p:ext uri="{BB962C8B-B14F-4D97-AF65-F5344CB8AC3E}">
        <p14:creationId xmlns:p14="http://schemas.microsoft.com/office/powerpoint/2010/main" val="3546279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>
            <a:normAutofit/>
          </a:bodyPr>
          <a:lstStyle/>
          <a:p>
            <a:r>
              <a:rPr lang="ru-RU" sz="3200" dirty="0"/>
              <a:t>Оптимизация </a:t>
            </a:r>
            <a:r>
              <a:rPr lang="ru-RU" sz="3200" u="sng" dirty="0"/>
              <a:t>управления транспортно-складскими операциями </a:t>
            </a:r>
            <a:r>
              <a:rPr lang="ru-RU" sz="3200" dirty="0"/>
              <a:t>во всех звеньях логистической </a:t>
            </a:r>
            <a:r>
              <a:rPr lang="ru-RU" sz="3200" dirty="0" smtClean="0"/>
              <a:t>цепи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остроение </a:t>
            </a:r>
            <a:r>
              <a:rPr lang="ru-RU" sz="3200" u="sng" dirty="0"/>
              <a:t>вариантов рационального функционирования</a:t>
            </a:r>
            <a:r>
              <a:rPr lang="ru-RU" sz="3200" dirty="0"/>
              <a:t> логистических </a:t>
            </a:r>
            <a:r>
              <a:rPr lang="ru-RU" sz="3200" dirty="0" smtClean="0"/>
              <a:t>систем </a:t>
            </a:r>
          </a:p>
          <a:p>
            <a:r>
              <a:rPr lang="ru-RU" sz="3200" dirty="0"/>
              <a:t>Р</a:t>
            </a:r>
            <a:r>
              <a:rPr lang="ru-RU" sz="3200" dirty="0" smtClean="0"/>
              <a:t>азработка </a:t>
            </a:r>
            <a:r>
              <a:rPr lang="ru-RU" sz="3200" u="sng" dirty="0"/>
              <a:t>перспективных методов индикативного планирования </a:t>
            </a:r>
            <a:r>
              <a:rPr lang="ru-RU" sz="3200" dirty="0"/>
              <a:t>согласованной реализации логистических </a:t>
            </a:r>
            <a:r>
              <a:rPr lang="ru-RU" sz="3200" dirty="0" smtClean="0"/>
              <a:t>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1907520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794352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Функции логистики</a:t>
            </a:r>
            <a:endParaRPr lang="ru-RU" sz="54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В науке выделяют три основные </a:t>
            </a:r>
            <a:r>
              <a:rPr lang="ru-RU" b="1" dirty="0" smtClean="0"/>
              <a:t>функции логистики:</a:t>
            </a:r>
            <a:endParaRPr lang="ru-RU" dirty="0" smtClean="0"/>
          </a:p>
          <a:p>
            <a:r>
              <a:rPr lang="ru-RU" b="1" i="1" dirty="0" smtClean="0"/>
              <a:t>интегрирующая</a:t>
            </a:r>
            <a:r>
              <a:rPr lang="ru-RU" b="1" dirty="0" smtClean="0"/>
              <a:t> – </a:t>
            </a:r>
            <a:r>
              <a:rPr lang="ru-RU" dirty="0" smtClean="0"/>
              <a:t>движение материальных потоков и их формирование рассматриваются как единое целое, как единый процесс</a:t>
            </a:r>
          </a:p>
          <a:p>
            <a:r>
              <a:rPr lang="ru-RU" b="1" i="1" dirty="0" smtClean="0"/>
              <a:t>организующая</a:t>
            </a:r>
            <a:r>
              <a:rPr lang="ru-RU" dirty="0" smtClean="0"/>
              <a:t> – обеспечение полного взаимодействия и согласования действий всех участников логистической цепи</a:t>
            </a:r>
          </a:p>
          <a:p>
            <a:r>
              <a:rPr lang="ru-RU" b="1" i="1" dirty="0" smtClean="0"/>
              <a:t>управляющая</a:t>
            </a:r>
            <a:r>
              <a:rPr lang="ru-RU" b="1" dirty="0" smtClean="0"/>
              <a:t> – </a:t>
            </a:r>
            <a:r>
              <a:rPr lang="ru-RU" dirty="0" smtClean="0"/>
              <a:t>необходимость поддержания параметров системы движения материальных потоков в заданных пределах, которые вырабатываются путем анализа, планирования, регулирования и контроля за всеми действиями в рамках данной логистической системы</a:t>
            </a:r>
            <a:endParaRPr lang="ru-RU" i="1" dirty="0" smtClean="0"/>
          </a:p>
          <a:p>
            <a:endParaRPr lang="ru-RU" b="1" i="1" dirty="0" smtClean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100781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9001156" cy="64293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Логистические и технологические операции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072098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Процесс переработки исходных материальных ресурсов </a:t>
            </a:r>
            <a:r>
              <a:rPr lang="ru-RU" dirty="0" smtClean="0"/>
              <a:t>можно подразделить на </a:t>
            </a:r>
            <a:r>
              <a:rPr lang="ru-RU" u="sng" dirty="0" smtClean="0"/>
              <a:t>две группы операций</a:t>
            </a:r>
            <a:r>
              <a:rPr lang="ru-RU" dirty="0" smtClean="0"/>
              <a:t>: </a:t>
            </a:r>
            <a:r>
              <a:rPr lang="ru-RU" b="1" dirty="0" smtClean="0"/>
              <a:t>технологические</a:t>
            </a:r>
            <a:r>
              <a:rPr lang="ru-RU" dirty="0" smtClean="0"/>
              <a:t> и </a:t>
            </a:r>
            <a:r>
              <a:rPr lang="ru-RU" b="1" dirty="0" smtClean="0"/>
              <a:t>логистические</a:t>
            </a:r>
            <a:endParaRPr lang="ru-RU" dirty="0" smtClean="0"/>
          </a:p>
          <a:p>
            <a:r>
              <a:rPr lang="ru-RU" b="1" dirty="0" smtClean="0"/>
              <a:t>Технологические операции </a:t>
            </a:r>
            <a:r>
              <a:rPr lang="ru-RU" dirty="0" smtClean="0"/>
              <a:t>связаны с </a:t>
            </a:r>
            <a:r>
              <a:rPr lang="ru-RU" u="sng" dirty="0" smtClean="0"/>
              <a:t>качественными преобразованиями материальных ресурсов </a:t>
            </a:r>
            <a:r>
              <a:rPr lang="ru-RU" dirty="0" smtClean="0"/>
              <a:t>как предметов труда </a:t>
            </a:r>
            <a:r>
              <a:rPr lang="ru-RU" u="sng" dirty="0" smtClean="0"/>
              <a:t>в незавершенную или готовую продукцию</a:t>
            </a:r>
            <a:endParaRPr lang="ru-RU" dirty="0" smtClean="0"/>
          </a:p>
          <a:p>
            <a:r>
              <a:rPr lang="ru-RU" b="1" dirty="0" smtClean="0"/>
              <a:t>Логистические операции</a:t>
            </a:r>
            <a:r>
              <a:rPr lang="ru-RU" dirty="0" smtClean="0"/>
              <a:t>, напротив, </a:t>
            </a:r>
            <a:r>
              <a:rPr lang="ru-RU" u="sng" dirty="0" smtClean="0"/>
              <a:t>не содержат качественного преобразования материальных потоков</a:t>
            </a:r>
            <a:r>
              <a:rPr lang="ru-RU" dirty="0" smtClean="0"/>
              <a:t>, а </a:t>
            </a:r>
            <a:r>
              <a:rPr lang="ru-RU" u="sng" dirty="0" smtClean="0"/>
              <a:t>подразумевают </a:t>
            </a:r>
            <a:r>
              <a:rPr lang="ru-RU" b="1" u="sng" dirty="0" smtClean="0"/>
              <a:t>физическое перемещение </a:t>
            </a:r>
            <a:r>
              <a:rPr lang="ru-RU" u="sng" dirty="0" smtClean="0"/>
              <a:t>материальных ресурсов </a:t>
            </a:r>
            <a:r>
              <a:rPr lang="ru-RU" dirty="0" smtClean="0"/>
              <a:t>и </a:t>
            </a:r>
            <a:r>
              <a:rPr lang="ru-RU" u="sng" dirty="0" smtClean="0"/>
              <a:t>обеспечивают наличие </a:t>
            </a:r>
            <a:r>
              <a:rPr lang="ru-RU" b="1" u="sng" dirty="0" smtClean="0"/>
              <a:t>нужного</a:t>
            </a:r>
            <a:r>
              <a:rPr lang="ru-RU" u="sng" dirty="0" smtClean="0"/>
              <a:t> </a:t>
            </a:r>
            <a:r>
              <a:rPr lang="ru-RU" b="1" u="sng" dirty="0" smtClean="0"/>
              <a:t>предмета</a:t>
            </a:r>
            <a:r>
              <a:rPr lang="ru-RU" u="sng" dirty="0" smtClean="0"/>
              <a:t> в необходимом количестве в </a:t>
            </a:r>
            <a:r>
              <a:rPr lang="ru-RU" b="1" u="sng" dirty="0" smtClean="0"/>
              <a:t>нужное время </a:t>
            </a:r>
            <a:r>
              <a:rPr lang="ru-RU" u="sng" dirty="0" smtClean="0"/>
              <a:t>в </a:t>
            </a:r>
            <a:r>
              <a:rPr lang="ru-RU" b="1" u="sng" dirty="0" smtClean="0"/>
              <a:t>нужном месте</a:t>
            </a:r>
            <a:endParaRPr lang="ru-RU" b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71480"/>
            <a:ext cx="8786874" cy="6072230"/>
          </a:xfrm>
        </p:spPr>
        <p:txBody>
          <a:bodyPr>
            <a:normAutofit/>
          </a:bodyPr>
          <a:lstStyle/>
          <a:p>
            <a:r>
              <a:rPr lang="ru-RU" b="1" dirty="0" smtClean="0"/>
              <a:t>Логистическая операция </a:t>
            </a:r>
            <a:r>
              <a:rPr lang="ru-RU" dirty="0" smtClean="0"/>
              <a:t>— </a:t>
            </a:r>
            <a:r>
              <a:rPr lang="ru-RU" u="sng" dirty="0" smtClean="0"/>
              <a:t>самостоятельная часть </a:t>
            </a:r>
            <a:r>
              <a:rPr lang="ru-RU" dirty="0" smtClean="0"/>
              <a:t>логистической деятельности, производимая в рамках </a:t>
            </a:r>
            <a:r>
              <a:rPr lang="ru-RU" u="sng" dirty="0" smtClean="0"/>
              <a:t>единичной трансформации материального потока</a:t>
            </a:r>
            <a:r>
              <a:rPr lang="ru-RU" dirty="0" smtClean="0"/>
              <a:t>, </a:t>
            </a:r>
            <a:r>
              <a:rPr lang="ru-RU" u="sng" dirty="0" smtClean="0"/>
              <a:t>связанной с его перемещением</a:t>
            </a:r>
            <a:r>
              <a:rPr lang="ru-RU" dirty="0" smtClean="0"/>
              <a:t> </a:t>
            </a:r>
          </a:p>
          <a:p>
            <a:r>
              <a:rPr lang="ru-RU" dirty="0" smtClean="0"/>
              <a:t>К логистическим операциям с материальными потоками традиционно относят: </a:t>
            </a:r>
          </a:p>
          <a:p>
            <a:pPr>
              <a:buFontTx/>
              <a:buChar char="-"/>
            </a:pPr>
            <a:r>
              <a:rPr lang="ru-RU" dirty="0" smtClean="0"/>
              <a:t>транспортировку, </a:t>
            </a:r>
          </a:p>
          <a:p>
            <a:pPr>
              <a:buFontTx/>
              <a:buChar char="-"/>
            </a:pPr>
            <a:r>
              <a:rPr lang="ru-RU" dirty="0" smtClean="0"/>
              <a:t>погрузочно-разгрузочные работы, </a:t>
            </a:r>
          </a:p>
          <a:p>
            <a:pPr>
              <a:buFontTx/>
              <a:buChar char="-"/>
            </a:pPr>
            <a:r>
              <a:rPr lang="ru-RU" dirty="0" smtClean="0"/>
              <a:t>сортировку, </a:t>
            </a:r>
          </a:p>
          <a:p>
            <a:pPr>
              <a:buFontTx/>
              <a:buChar char="-"/>
            </a:pPr>
            <a:r>
              <a:rPr lang="ru-RU" dirty="0" smtClean="0"/>
              <a:t>комплектацию, </a:t>
            </a:r>
          </a:p>
          <a:p>
            <a:pPr>
              <a:buFontTx/>
              <a:buChar char="-"/>
            </a:pPr>
            <a:r>
              <a:rPr lang="ru-RU" dirty="0" smtClean="0"/>
              <a:t>упаковку, </a:t>
            </a:r>
          </a:p>
          <a:p>
            <a:pPr>
              <a:buFontTx/>
              <a:buChar char="-"/>
            </a:pPr>
            <a:r>
              <a:rPr lang="ru-RU" dirty="0" smtClean="0"/>
              <a:t>хранение и т. </a:t>
            </a:r>
            <a:r>
              <a:rPr lang="ru-RU" dirty="0" err="1" smtClean="0"/>
              <a:t>д</a:t>
            </a:r>
            <a:endParaRPr lang="ru-RU" b="1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Классификация логистических операций</a:t>
            </a:r>
            <a:endParaRPr lang="ru-RU" sz="36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313" y="1285875"/>
          <a:ext cx="8786812" cy="46634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071803"/>
                <a:gridCol w="57150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Критерий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классификации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Характеристика логистической операции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Права собственности на материальные потоки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Переходят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переходят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Природа потока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Материальный поток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Информационный поток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Поток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услуг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Направленность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Внешние (снабжение и сбыт (распределение))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Внутренние (в рамках организации)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Значимость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Основные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Обеспечивающие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(вспомогательные)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Сфера логистической деятельности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Транспортные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Погрузочно-разгрузочные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Монтажные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Хранение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 т.п.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/>
              <a:t>1.2. Логистическая система современной 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35480"/>
            <a:ext cx="8784976" cy="4661872"/>
          </a:xfrm>
        </p:spPr>
        <p:txBody>
          <a:bodyPr/>
          <a:lstStyle/>
          <a:p>
            <a:r>
              <a:rPr lang="ru-RU" b="1" dirty="0" smtClean="0"/>
              <a:t>Объект логистической системы </a:t>
            </a:r>
            <a:r>
              <a:rPr lang="ru-RU" dirty="0" smtClean="0"/>
              <a:t>– </a:t>
            </a:r>
            <a:r>
              <a:rPr lang="ru-RU" u="sng" dirty="0" smtClean="0"/>
              <a:t>материальные</a:t>
            </a:r>
            <a:r>
              <a:rPr lang="ru-RU" dirty="0" smtClean="0"/>
              <a:t> и </a:t>
            </a:r>
            <a:r>
              <a:rPr lang="ru-RU" u="sng" dirty="0" smtClean="0"/>
              <a:t>иные</a:t>
            </a:r>
            <a:r>
              <a:rPr lang="ru-RU" dirty="0" smtClean="0"/>
              <a:t> связанные с ними потоки в деятельности организации</a:t>
            </a:r>
          </a:p>
          <a:p>
            <a:r>
              <a:rPr lang="ru-RU" b="1" dirty="0" smtClean="0"/>
              <a:t>Цель логистической системы</a:t>
            </a:r>
            <a:r>
              <a:rPr lang="ru-RU" dirty="0" smtClean="0"/>
              <a:t> – достижение с наименьшими затратами максимальной приспособленности организации к изменяющейся рыночной ситуации и получение конкурентных преимуществ путем оптимизации основных операционных процессов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9028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1. </a:t>
            </a:r>
            <a:br>
              <a:rPr lang="ru-RU" b="1" dirty="0" smtClean="0"/>
            </a:br>
            <a:r>
              <a:rPr lang="ru-RU" b="1" dirty="0" smtClean="0"/>
              <a:t>ВВЕДЕНИЕ В ТЕОРИЮ ЛОГИСТИКИ</a:t>
            </a:r>
            <a:endParaRPr lang="ru-RU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75467"/>
            <a:ext cx="8712967" cy="345069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400" b="1" dirty="0" smtClean="0"/>
              <a:t>1.1. </a:t>
            </a:r>
            <a:r>
              <a:rPr lang="ru-RU" sz="4400" b="1" dirty="0"/>
              <a:t>Сущность, </a:t>
            </a:r>
            <a:r>
              <a:rPr lang="ru-RU" sz="4400" b="1" dirty="0" smtClean="0"/>
              <a:t>объект, предмет, цель, задачи, функции </a:t>
            </a:r>
            <a:r>
              <a:rPr lang="ru-RU" sz="4400" b="1" dirty="0"/>
              <a:t>и принципы </a:t>
            </a:r>
            <a:r>
              <a:rPr lang="ru-RU" sz="4400" b="1" dirty="0" smtClean="0"/>
              <a:t>логистики</a:t>
            </a:r>
          </a:p>
          <a:p>
            <a:pPr marL="0" indent="0" algn="ctr">
              <a:buNone/>
            </a:pPr>
            <a:endParaRPr lang="ru-RU" sz="4400" b="1" dirty="0"/>
          </a:p>
          <a:p>
            <a:pPr marL="0" indent="0" algn="ctr">
              <a:buNone/>
            </a:pPr>
            <a:r>
              <a:rPr lang="ru-RU" sz="4400" b="1" dirty="0" smtClean="0"/>
              <a:t>1.2. </a:t>
            </a:r>
            <a:r>
              <a:rPr lang="ru-RU" sz="4400" b="1" dirty="0"/>
              <a:t>Логистическая система современной организации </a:t>
            </a:r>
            <a:r>
              <a:rPr lang="ru-RU" sz="4400" b="1" dirty="0" smtClean="0"/>
              <a:t> 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26836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506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Сущность логистической системы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42984"/>
            <a:ext cx="8784976" cy="5598384"/>
          </a:xfrm>
        </p:spPr>
        <p:txBody>
          <a:bodyPr>
            <a:normAutofit/>
          </a:bodyPr>
          <a:lstStyle/>
          <a:p>
            <a:r>
              <a:rPr lang="ru-RU" b="1" dirty="0" smtClean="0"/>
              <a:t>Логистическая система  </a:t>
            </a:r>
            <a:r>
              <a:rPr lang="ru-RU" dirty="0" smtClean="0"/>
              <a:t>- совокупность элементов, выполняющих </a:t>
            </a:r>
            <a:r>
              <a:rPr lang="ru-RU" u="sng" dirty="0" smtClean="0"/>
              <a:t>взаимосвязанные логистические операции </a:t>
            </a:r>
            <a:r>
              <a:rPr lang="ru-RU" dirty="0" smtClean="0"/>
              <a:t>и обеспечивающих эффективную реализацию логистической деятельности</a:t>
            </a:r>
          </a:p>
          <a:p>
            <a:r>
              <a:rPr lang="ru-RU" dirty="0" smtClean="0"/>
              <a:t>Это система </a:t>
            </a:r>
            <a:r>
              <a:rPr lang="ru-RU" u="sng" dirty="0" smtClean="0"/>
              <a:t>с обратной связью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выполняющая те или иные </a:t>
            </a:r>
            <a:r>
              <a:rPr lang="ru-RU" u="sng" dirty="0" smtClean="0"/>
              <a:t>логистические функции</a:t>
            </a:r>
          </a:p>
          <a:p>
            <a:pPr>
              <a:buFontTx/>
              <a:buChar char="-"/>
            </a:pPr>
            <a:r>
              <a:rPr lang="ru-RU" dirty="0" smtClean="0"/>
              <a:t>и обладающая </a:t>
            </a:r>
            <a:r>
              <a:rPr lang="ru-RU" u="sng" dirty="0" smtClean="0"/>
              <a:t>механизмом самонастройки</a:t>
            </a:r>
            <a:r>
              <a:rPr lang="ru-RU" dirty="0" smtClean="0"/>
              <a:t> для решения возникающих в процессе деятельности проблем</a:t>
            </a:r>
          </a:p>
          <a:p>
            <a:r>
              <a:rPr lang="ru-RU" dirty="0" smtClean="0"/>
              <a:t>Как правило, логистическая система состоит из </a:t>
            </a:r>
            <a:r>
              <a:rPr lang="ru-RU" u="sng" dirty="0" smtClean="0"/>
              <a:t>нескольких подсистем</a:t>
            </a:r>
            <a:r>
              <a:rPr lang="ru-RU" dirty="0" smtClean="0"/>
              <a:t> – </a:t>
            </a:r>
            <a:r>
              <a:rPr lang="ru-RU" b="1" dirty="0" smtClean="0"/>
              <a:t>функциональных областей логистики</a:t>
            </a:r>
            <a:endParaRPr lang="ru-RU" u="sng" dirty="0" smtClean="0"/>
          </a:p>
        </p:txBody>
      </p:sp>
    </p:spTree>
    <p:extLst>
      <p:ext uri="{BB962C8B-B14F-4D97-AF65-F5344CB8AC3E}">
        <p14:creationId xmlns:p14="http://schemas.microsoft.com/office/powerpoint/2010/main" val="3114689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Классификация логистических систем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5" y="1285875"/>
          <a:ext cx="8786814" cy="5039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857621"/>
                <a:gridCol w="49291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Критерий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классификации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Виды логистических систем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Степень сложности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Низкая, средняя, высокая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Масштабы</a:t>
                      </a:r>
                      <a:r>
                        <a:rPr lang="ru-RU" b="1" baseline="0" dirty="0" smtClean="0"/>
                        <a:t> деятельности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Внутрифирменная</a:t>
                      </a:r>
                    </a:p>
                    <a:p>
                      <a:pPr algn="ctr"/>
                      <a:r>
                        <a:rPr lang="ru-RU" dirty="0" smtClean="0"/>
                        <a:t>Межфирменная</a:t>
                      </a:r>
                    </a:p>
                    <a:p>
                      <a:pPr algn="ctr"/>
                      <a:r>
                        <a:rPr lang="ru-RU" dirty="0" smtClean="0"/>
                        <a:t>Региональная</a:t>
                      </a:r>
                    </a:p>
                    <a:p>
                      <a:pPr algn="ctr"/>
                      <a:r>
                        <a:rPr lang="ru-RU" dirty="0" smtClean="0"/>
                        <a:t>Национальная</a:t>
                      </a:r>
                    </a:p>
                    <a:p>
                      <a:pPr algn="ctr"/>
                      <a:r>
                        <a:rPr lang="ru-RU" dirty="0" smtClean="0"/>
                        <a:t>Международная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Стабильность во времени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Неизменная (статическая)</a:t>
                      </a:r>
                    </a:p>
                    <a:p>
                      <a:pPr algn="ctr"/>
                      <a:r>
                        <a:rPr lang="ru-RU" dirty="0" smtClean="0"/>
                        <a:t>Вариационная (динамическая)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Взаимодействие с внешней средой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Закрытая</a:t>
                      </a:r>
                    </a:p>
                    <a:p>
                      <a:pPr algn="ctr"/>
                      <a:r>
                        <a:rPr lang="ru-RU" dirty="0" smtClean="0"/>
                        <a:t>Открытая</a:t>
                      </a:r>
                    </a:p>
                    <a:p>
                      <a:pPr algn="ctr"/>
                      <a:r>
                        <a:rPr lang="ru-RU" dirty="0" smtClean="0"/>
                        <a:t>Смешанная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Характер деятельности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Специализированная</a:t>
                      </a:r>
                    </a:p>
                    <a:p>
                      <a:pPr algn="ctr"/>
                      <a:r>
                        <a:rPr lang="ru-RU" dirty="0" smtClean="0"/>
                        <a:t>Комплексная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Состав</a:t>
                      </a:r>
                      <a:r>
                        <a:rPr lang="ru-RU" b="1" baseline="0" dirty="0" smtClean="0"/>
                        <a:t> участников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Стационарная</a:t>
                      </a:r>
                    </a:p>
                    <a:p>
                      <a:pPr algn="ctr"/>
                      <a:r>
                        <a:rPr lang="ru-RU" dirty="0" smtClean="0"/>
                        <a:t>Адаптивная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86874" cy="59293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соответствии с классификацией, приведенной на предыдущем слайде, </a:t>
            </a:r>
            <a:r>
              <a:rPr lang="ru-RU" b="1" dirty="0" smtClean="0"/>
              <a:t>большинство логистических систем  </a:t>
            </a:r>
            <a:r>
              <a:rPr lang="ru-RU" dirty="0" smtClean="0"/>
              <a:t>можно охарактеризовать как: </a:t>
            </a:r>
          </a:p>
          <a:p>
            <a:pPr>
              <a:buFontTx/>
              <a:buChar char="-"/>
            </a:pPr>
            <a:r>
              <a:rPr lang="ru-RU" dirty="0" smtClean="0"/>
              <a:t>динамические, </a:t>
            </a:r>
          </a:p>
          <a:p>
            <a:pPr>
              <a:buFontTx/>
              <a:buChar char="-"/>
            </a:pPr>
            <a:r>
              <a:rPr lang="ru-RU" dirty="0" smtClean="0"/>
              <a:t>смешанные, </a:t>
            </a:r>
          </a:p>
          <a:p>
            <a:pPr>
              <a:buFontTx/>
              <a:buChar char="-"/>
            </a:pPr>
            <a:r>
              <a:rPr lang="ru-RU" dirty="0" smtClean="0"/>
              <a:t>комплексные, </a:t>
            </a:r>
          </a:p>
          <a:p>
            <a:pPr>
              <a:buFontTx/>
              <a:buChar char="-"/>
            </a:pPr>
            <a:r>
              <a:rPr lang="ru-RU" dirty="0" smtClean="0"/>
              <a:t>адаптивные, </a:t>
            </a:r>
          </a:p>
          <a:p>
            <a:pPr>
              <a:buFontTx/>
              <a:buChar char="-"/>
            </a:pPr>
            <a:r>
              <a:rPr lang="ru-RU" dirty="0" smtClean="0"/>
              <a:t>сложные системы</a:t>
            </a:r>
          </a:p>
          <a:p>
            <a:r>
              <a:rPr lang="ru-RU" dirty="0" smtClean="0"/>
              <a:t>Вне зависимости от места осуществления логистической деятельности </a:t>
            </a:r>
            <a:r>
              <a:rPr lang="ru-RU" dirty="0" err="1" smtClean="0"/>
              <a:t>логистическую</a:t>
            </a:r>
            <a:r>
              <a:rPr lang="ru-RU" dirty="0" smtClean="0"/>
              <a:t> систему можно рассматривать как </a:t>
            </a:r>
            <a:r>
              <a:rPr lang="ru-RU" b="1" dirty="0" smtClean="0"/>
              <a:t>систему массового обслуживания</a:t>
            </a:r>
            <a:r>
              <a:rPr lang="ru-RU" dirty="0" smtClean="0"/>
              <a:t>, </a:t>
            </a:r>
            <a:r>
              <a:rPr lang="ru-RU" u="sng" dirty="0" smtClean="0"/>
              <a:t>изменение масштабов деятельности </a:t>
            </a:r>
            <a:r>
              <a:rPr lang="ru-RU" dirty="0" smtClean="0"/>
              <a:t>которой определяются </a:t>
            </a:r>
            <a:r>
              <a:rPr lang="ru-RU" b="1" dirty="0" smtClean="0"/>
              <a:t>динамикой потребительских предпочтений</a:t>
            </a:r>
            <a:endParaRPr lang="ru-RU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642918"/>
            <a:ext cx="8858312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Микро- и </a:t>
            </a:r>
            <a:r>
              <a:rPr lang="ru-RU" sz="3200" b="1" dirty="0" err="1" smtClean="0"/>
              <a:t>макрологистические</a:t>
            </a:r>
            <a:r>
              <a:rPr lang="ru-RU" sz="3200" b="1" dirty="0" smtClean="0"/>
              <a:t> системы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В целом логистические системы подразделяют на </a:t>
            </a:r>
            <a:r>
              <a:rPr lang="ru-RU" b="1" dirty="0" smtClean="0"/>
              <a:t>макро-</a:t>
            </a:r>
            <a:r>
              <a:rPr lang="ru-RU" dirty="0" smtClean="0"/>
              <a:t> и </a:t>
            </a:r>
            <a:r>
              <a:rPr lang="ru-RU" b="1" dirty="0" err="1" smtClean="0"/>
              <a:t>микрологистические</a:t>
            </a:r>
            <a:r>
              <a:rPr lang="ru-RU" dirty="0" smtClean="0"/>
              <a:t> </a:t>
            </a:r>
          </a:p>
          <a:p>
            <a:r>
              <a:rPr lang="ru-RU" b="1" dirty="0" err="1" smtClean="0"/>
              <a:t>Микрологистические</a:t>
            </a:r>
            <a:r>
              <a:rPr lang="ru-RU" b="1" dirty="0" smtClean="0"/>
              <a:t> системы </a:t>
            </a:r>
            <a:r>
              <a:rPr lang="ru-RU" dirty="0" smtClean="0"/>
              <a:t>как </a:t>
            </a:r>
            <a:r>
              <a:rPr lang="ru-RU" u="sng" dirty="0" smtClean="0"/>
              <a:t>первооснова всего логистического комплекса</a:t>
            </a:r>
            <a:r>
              <a:rPr lang="ru-RU" dirty="0" smtClean="0"/>
              <a:t> представляют собой </a:t>
            </a:r>
            <a:r>
              <a:rPr lang="ru-RU" u="sng" dirty="0" smtClean="0"/>
              <a:t>совокупность элементов, реализующих логистические операции</a:t>
            </a:r>
            <a:r>
              <a:rPr lang="ru-RU" dirty="0" smtClean="0"/>
              <a:t>, призванные </a:t>
            </a:r>
          </a:p>
          <a:p>
            <a:pPr>
              <a:buFontTx/>
              <a:buChar char="-"/>
            </a:pPr>
            <a:r>
              <a:rPr lang="ru-RU" dirty="0" smtClean="0"/>
              <a:t>не просто </a:t>
            </a:r>
            <a:r>
              <a:rPr lang="ru-RU" u="sng" dirty="0" smtClean="0"/>
              <a:t>обеспечить физическое перемещение материальных потоков до конечного потребителя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smtClean="0"/>
              <a:t>но и </a:t>
            </a:r>
            <a:r>
              <a:rPr lang="ru-RU" u="sng" dirty="0" smtClean="0"/>
              <a:t>ускорить производственно-сбытовой цикл</a:t>
            </a:r>
            <a:r>
              <a:rPr lang="ru-RU" dirty="0" smtClean="0"/>
              <a:t>, увеличивая тем самым общую выручку и прибыль от хозяйственной деятельности</a:t>
            </a: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/>
          </a:bodyPr>
          <a:lstStyle/>
          <a:p>
            <a:r>
              <a:rPr lang="ru-RU" b="1" dirty="0" smtClean="0"/>
              <a:t>Границы </a:t>
            </a:r>
            <a:r>
              <a:rPr lang="ru-RU" b="1" dirty="0" err="1" smtClean="0"/>
              <a:t>микрологистической</a:t>
            </a:r>
            <a:r>
              <a:rPr lang="ru-RU" b="1" dirty="0" smtClean="0"/>
              <a:t> системы </a:t>
            </a:r>
            <a:r>
              <a:rPr lang="ru-RU" dirty="0" smtClean="0"/>
              <a:t>определяются </a:t>
            </a:r>
            <a:r>
              <a:rPr lang="ru-RU" b="1" dirty="0" smtClean="0"/>
              <a:t>производственно-коммерческим циклом</a:t>
            </a:r>
            <a:r>
              <a:rPr lang="ru-RU" dirty="0" smtClean="0"/>
              <a:t>: начиная от получения сырья и организации производства и заканчивая доставкой готовой продукции потребителю</a:t>
            </a:r>
          </a:p>
          <a:p>
            <a:r>
              <a:rPr lang="ru-RU" b="1" dirty="0" smtClean="0"/>
              <a:t>Организация производственного процесса </a:t>
            </a:r>
            <a:r>
              <a:rPr lang="ru-RU" dirty="0" smtClean="0"/>
              <a:t>начинается с </a:t>
            </a:r>
            <a:r>
              <a:rPr lang="ru-RU" b="1" dirty="0" smtClean="0"/>
              <a:t>закупки</a:t>
            </a:r>
            <a:r>
              <a:rPr lang="ru-RU" dirty="0" smtClean="0"/>
              <a:t> необходимых материальных ресурсов </a:t>
            </a:r>
          </a:p>
          <a:p>
            <a:r>
              <a:rPr lang="ru-RU" dirty="0" smtClean="0"/>
              <a:t>Затем они </a:t>
            </a:r>
            <a:r>
              <a:rPr lang="ru-RU" b="1" dirty="0" smtClean="0"/>
              <a:t>транспортируются</a:t>
            </a:r>
            <a:r>
              <a:rPr lang="ru-RU" dirty="0" smtClean="0"/>
              <a:t> в </a:t>
            </a:r>
            <a:r>
              <a:rPr lang="ru-RU" dirty="0" err="1" smtClean="0"/>
              <a:t>логистическую</a:t>
            </a:r>
            <a:r>
              <a:rPr lang="ru-RU" dirty="0" smtClean="0"/>
              <a:t> систему, </a:t>
            </a:r>
            <a:r>
              <a:rPr lang="ru-RU" b="1" dirty="0" smtClean="0"/>
              <a:t>разгружаются, складируются </a:t>
            </a:r>
            <a:r>
              <a:rPr lang="ru-RU" dirty="0" smtClean="0"/>
              <a:t>для хранения, </a:t>
            </a:r>
            <a:r>
              <a:rPr lang="ru-RU" b="1" dirty="0" smtClean="0"/>
              <a:t>перерабатываются, упаковываются, хранятся</a:t>
            </a:r>
            <a:r>
              <a:rPr lang="ru-RU" dirty="0" smtClean="0"/>
              <a:t> и после </a:t>
            </a:r>
            <a:r>
              <a:rPr lang="ru-RU" b="1" dirty="0" smtClean="0"/>
              <a:t>погрузки</a:t>
            </a:r>
            <a:r>
              <a:rPr lang="ru-RU" dirty="0" smtClean="0"/>
              <a:t> отправляются </a:t>
            </a:r>
            <a:r>
              <a:rPr lang="ru-RU" b="1" dirty="0" smtClean="0"/>
              <a:t>потребителю</a:t>
            </a:r>
            <a:r>
              <a:rPr lang="ru-RU" dirty="0" smtClean="0"/>
              <a:t>, сопровождаясь </a:t>
            </a:r>
            <a:r>
              <a:rPr lang="ru-RU" b="1" u="sng" dirty="0" smtClean="0"/>
              <a:t>встречными финансовыми потоками</a:t>
            </a:r>
            <a:endParaRPr lang="ru-RU" b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Макрологистические</a:t>
            </a:r>
            <a:r>
              <a:rPr lang="ru-RU" b="1" dirty="0" smtClean="0"/>
              <a:t> системы </a:t>
            </a:r>
            <a:r>
              <a:rPr lang="ru-RU" dirty="0" smtClean="0"/>
              <a:t>представляют собой </a:t>
            </a:r>
            <a:r>
              <a:rPr lang="ru-RU" b="1" dirty="0" smtClean="0"/>
              <a:t>комплексы</a:t>
            </a:r>
            <a:r>
              <a:rPr lang="ru-RU" dirty="0" smtClean="0"/>
              <a:t>, обеспечивающие </a:t>
            </a:r>
            <a:r>
              <a:rPr lang="ru-RU" u="sng" dirty="0" smtClean="0"/>
              <a:t>быстрое и эффективное осуществление масштабной производственной </a:t>
            </a:r>
            <a:r>
              <a:rPr lang="ru-RU" dirty="0" smtClean="0"/>
              <a:t>и </a:t>
            </a:r>
            <a:r>
              <a:rPr lang="ru-RU" u="sng" dirty="0" smtClean="0"/>
              <a:t>торгово-сбытовой деятельности </a:t>
            </a:r>
            <a:r>
              <a:rPr lang="ru-RU" dirty="0" smtClean="0"/>
              <a:t>как на уровне </a:t>
            </a:r>
            <a:r>
              <a:rPr lang="ru-RU" b="1" dirty="0" smtClean="0"/>
              <a:t>отдельных территорий, регионов</a:t>
            </a:r>
            <a:r>
              <a:rPr lang="ru-RU" dirty="0" smtClean="0"/>
              <a:t>, так и на </a:t>
            </a:r>
            <a:r>
              <a:rPr lang="ru-RU" b="1" dirty="0" smtClean="0"/>
              <a:t>межрегиональном и межгосударственном уровнях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Макрологистическая</a:t>
            </a:r>
            <a:r>
              <a:rPr lang="ru-RU" dirty="0" smtClean="0"/>
              <a:t> система охватывает </a:t>
            </a:r>
            <a:r>
              <a:rPr lang="ru-RU" b="1" dirty="0" smtClean="0"/>
              <a:t>большое количество территориально удаленных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производственных, </a:t>
            </a:r>
          </a:p>
          <a:p>
            <a:pPr>
              <a:buFontTx/>
              <a:buChar char="-"/>
            </a:pPr>
            <a:r>
              <a:rPr lang="ru-RU" dirty="0" smtClean="0"/>
              <a:t>торговых, </a:t>
            </a:r>
          </a:p>
          <a:p>
            <a:pPr>
              <a:buFontTx/>
              <a:buChar char="-"/>
            </a:pPr>
            <a:r>
              <a:rPr lang="ru-RU" dirty="0" smtClean="0"/>
              <a:t>посреднических </a:t>
            </a:r>
          </a:p>
          <a:p>
            <a:pPr>
              <a:buFontTx/>
              <a:buChar char="-"/>
            </a:pPr>
            <a:r>
              <a:rPr lang="ru-RU" dirty="0" smtClean="0"/>
              <a:t>и иных предприятий и объектов инфраструктуры</a:t>
            </a:r>
            <a:endParaRPr lang="ru-RU" b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логистических систем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Синергичность</a:t>
            </a:r>
            <a:r>
              <a:rPr lang="ru-RU" dirty="0" smtClean="0"/>
              <a:t> — совпадение направленности действий участников логистической цепочки, интеграция их усилий в логистической системе, которая приводит к умножению конечного результата логистической деятельности</a:t>
            </a:r>
          </a:p>
          <a:p>
            <a:r>
              <a:rPr lang="ru-RU" b="1" dirty="0" smtClean="0"/>
              <a:t>Соподчиненность </a:t>
            </a:r>
            <a:r>
              <a:rPr lang="ru-RU" dirty="0" smtClean="0"/>
              <a:t>— приоритет интересов логистической системы в целом перед интересами отдельных звеньев этой системы </a:t>
            </a:r>
          </a:p>
          <a:p>
            <a:r>
              <a:rPr lang="ru-RU" b="1" dirty="0" err="1" smtClean="0"/>
              <a:t>Мультипликативность</a:t>
            </a:r>
            <a:r>
              <a:rPr lang="ru-RU" dirty="0" smtClean="0"/>
              <a:t> — умножение как позитивных, так и негативных эффектов функционирования логистической системы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логистических систем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/>
          <a:lstStyle/>
          <a:p>
            <a:r>
              <a:rPr lang="ru-RU" b="1" dirty="0" err="1" smtClean="0"/>
              <a:t>Эмерджентность</a:t>
            </a:r>
            <a:r>
              <a:rPr lang="ru-RU" dirty="0" smtClean="0"/>
              <a:t> означает, что цели функционирования логистической системы могут в той или иной степени не совпадать с целями входящих в нее элементов (участников логистической цепочки)</a:t>
            </a:r>
          </a:p>
          <a:p>
            <a:r>
              <a:rPr lang="ru-RU" b="1" dirty="0" smtClean="0"/>
              <a:t>Целостность </a:t>
            </a:r>
            <a:r>
              <a:rPr lang="ru-RU" dirty="0" smtClean="0"/>
              <a:t>— объединение в </a:t>
            </a:r>
            <a:r>
              <a:rPr lang="ru-RU" dirty="0" err="1" smtClean="0"/>
              <a:t>логистическую</a:t>
            </a:r>
            <a:r>
              <a:rPr lang="ru-RU" dirty="0" smtClean="0"/>
              <a:t> систему функциональных элементов, необходимых и достаточных для выполнения предполагаемого комплекса логистических операций</a:t>
            </a:r>
          </a:p>
          <a:p>
            <a:r>
              <a:rPr lang="ru-RU" b="1" dirty="0" smtClean="0"/>
              <a:t>Структурность</a:t>
            </a:r>
            <a:r>
              <a:rPr lang="ru-RU" dirty="0" smtClean="0"/>
              <a:t> — возможность декомпозиции логистической системы на функциональные элементы, в том числе в интересах совершенствования отдельных звеньев системы, либо их замены на более эффективные 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логистических систем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r>
              <a:rPr lang="ru-RU" b="1" dirty="0" smtClean="0"/>
              <a:t>Иерархичность</a:t>
            </a:r>
            <a:r>
              <a:rPr lang="ru-RU" dirty="0" smtClean="0"/>
              <a:t> означает, что </a:t>
            </a:r>
            <a:r>
              <a:rPr lang="ru-RU" dirty="0" err="1" smtClean="0"/>
              <a:t>логистическую</a:t>
            </a:r>
            <a:r>
              <a:rPr lang="ru-RU" dirty="0" smtClean="0"/>
              <a:t> систему (подсистему) можно рассматривать как компонент более крупной системы </a:t>
            </a:r>
          </a:p>
          <a:p>
            <a:r>
              <a:rPr lang="ru-RU" b="1" dirty="0" err="1" smtClean="0"/>
              <a:t>Неаддитивность</a:t>
            </a:r>
            <a:r>
              <a:rPr lang="ru-RU" dirty="0" smtClean="0"/>
              <a:t> — эффективность деятельности логистической системы непостоянна во времени и, как правило, не равна простой арифметической сумме эффектов, обеспечиваемых входящими в нее частями (элементами) </a:t>
            </a:r>
          </a:p>
          <a:p>
            <a:r>
              <a:rPr lang="ru-RU" b="1" dirty="0" err="1" smtClean="0"/>
              <a:t>Коммуникативность</a:t>
            </a:r>
            <a:r>
              <a:rPr lang="ru-RU" b="1" dirty="0" smtClean="0"/>
              <a:t> </a:t>
            </a:r>
            <a:r>
              <a:rPr lang="ru-RU" dirty="0" smtClean="0"/>
              <a:t>— существование сложной системы взаимосвязей логистической системы с внешней средой, обеспечивающей осуществление логистических услуг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логистических систем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/>
          <a:lstStyle/>
          <a:p>
            <a:r>
              <a:rPr lang="ru-RU" b="1" dirty="0" smtClean="0"/>
              <a:t>Адаптивность</a:t>
            </a:r>
            <a:r>
              <a:rPr lang="ru-RU" dirty="0" smtClean="0"/>
              <a:t> — сохранение логистической системой состояния устойчивого равновесия путем адаптации параметров системы к изменениям параметров внешней среды</a:t>
            </a:r>
          </a:p>
          <a:p>
            <a:r>
              <a:rPr lang="ru-RU" b="1" dirty="0" smtClean="0"/>
              <a:t>Надежность </a:t>
            </a:r>
            <a:r>
              <a:rPr lang="ru-RU" dirty="0" smtClean="0"/>
              <a:t>— сохранение высокой степени безотказности функционирования логистической системы на основе сохранения требуемых значений параметров системы в течение заданного периода времени </a:t>
            </a:r>
          </a:p>
          <a:p>
            <a:r>
              <a:rPr lang="ru-RU" b="1" dirty="0" smtClean="0"/>
              <a:t>Интерактивность</a:t>
            </a:r>
            <a:r>
              <a:rPr lang="ru-RU" dirty="0" smtClean="0"/>
              <a:t> описывает характер и степень информационно-телекоммуникационного и интеллектуального взаимодействия объектов, охватываемых логистической системой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108012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1.1. </a:t>
            </a:r>
            <a:r>
              <a:rPr lang="ru-RU" sz="3600" b="1" dirty="0"/>
              <a:t>Сущность, объект, </a:t>
            </a:r>
            <a:r>
              <a:rPr lang="ru-RU" sz="3600" b="1" dirty="0" smtClean="0"/>
              <a:t>предмет, цель, задачи, функции </a:t>
            </a:r>
            <a:r>
              <a:rPr lang="ru-RU" sz="3600" b="1" dirty="0"/>
              <a:t>и принципы логистики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88840"/>
            <a:ext cx="8640959" cy="475252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Логистика – сравнительно молодая </a:t>
            </a:r>
            <a:r>
              <a:rPr lang="ru-RU" dirty="0" smtClean="0"/>
              <a:t>наука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Особенно </a:t>
            </a:r>
            <a:r>
              <a:rPr lang="ru-RU" dirty="0"/>
              <a:t>бурно развивалась она </a:t>
            </a:r>
            <a:r>
              <a:rPr lang="ru-RU" u="sng" dirty="0"/>
              <a:t>в период Второй мировой войны</a:t>
            </a:r>
            <a:r>
              <a:rPr lang="ru-RU" dirty="0"/>
              <a:t>, когда была применена для решения </a:t>
            </a:r>
            <a:r>
              <a:rPr lang="ru-RU" u="sng" dirty="0"/>
              <a:t>задачи четкого взаимодействия оборонной промышленности, тыловых и снабженческих баз и транспорта </a:t>
            </a:r>
            <a:r>
              <a:rPr lang="ru-RU" dirty="0"/>
              <a:t>с целью своевременного обеспечения армии вооружением и </a:t>
            </a:r>
            <a:r>
              <a:rPr lang="ru-RU" dirty="0" smtClean="0"/>
              <a:t>продовольствием</a:t>
            </a:r>
          </a:p>
          <a:p>
            <a:endParaRPr lang="ru-RU" dirty="0" smtClean="0"/>
          </a:p>
          <a:p>
            <a:r>
              <a:rPr lang="ru-RU" dirty="0" smtClean="0"/>
              <a:t>Впоследствии </a:t>
            </a:r>
            <a:r>
              <a:rPr lang="ru-RU" dirty="0"/>
              <a:t>понятия и методы логистики были перенесены в </a:t>
            </a:r>
            <a:r>
              <a:rPr lang="ru-RU" u="sng" dirty="0"/>
              <a:t>другие области деятельности </a:t>
            </a:r>
            <a:r>
              <a:rPr lang="ru-RU" dirty="0"/>
              <a:t>и нашли применение как в </a:t>
            </a:r>
            <a:r>
              <a:rPr lang="ru-RU" u="sng" dirty="0"/>
              <a:t>сфере обращения </a:t>
            </a:r>
            <a:r>
              <a:rPr lang="ru-RU" dirty="0"/>
              <a:t>– управление движением материальных потоков, – так и </a:t>
            </a:r>
            <a:r>
              <a:rPr lang="ru-RU" u="sng" dirty="0"/>
              <a:t>в </a:t>
            </a:r>
            <a:r>
              <a:rPr lang="ru-RU" u="sng" dirty="0" smtClean="0"/>
              <a:t>производстве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192679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Признаки логистических систем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/>
          </a:bodyPr>
          <a:lstStyle/>
          <a:p>
            <a:r>
              <a:rPr lang="ru-RU" b="1" dirty="0" smtClean="0"/>
              <a:t>Самоорганизация</a:t>
            </a:r>
            <a:r>
              <a:rPr lang="ru-RU" dirty="0" smtClean="0"/>
              <a:t> — процесс упорядочения в логистической системе внутренних факторов без внешнего воздействия </a:t>
            </a:r>
          </a:p>
          <a:p>
            <a:r>
              <a:rPr lang="ru-RU" b="1" dirty="0" err="1" smtClean="0"/>
              <a:t>Эквифинальность</a:t>
            </a:r>
            <a:r>
              <a:rPr lang="ru-RU" dirty="0" smtClean="0"/>
              <a:t> — способность системы приходить в некоторое состояние, определяемое лишь ее собственной структурой независимо от начального состояния и изменений среды </a:t>
            </a:r>
          </a:p>
          <a:p>
            <a:r>
              <a:rPr lang="ru-RU" b="1" dirty="0" smtClean="0"/>
              <a:t>Преемственность</a:t>
            </a:r>
            <a:r>
              <a:rPr lang="ru-RU" dirty="0" smtClean="0"/>
              <a:t> — по мере развития логистической системы, когда новые ее блоки сменяют старые, система сохраняет в себе некоторые элементы предыдущей версии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83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Элементы логистической системы – функциональные области логистики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245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Логистика материальных ресурсов</a:t>
            </a:r>
          </a:p>
          <a:p>
            <a:pPr marL="0" indent="0" algn="just">
              <a:buNone/>
            </a:pPr>
            <a:endParaRPr lang="ru-RU" b="1" dirty="0" smtClean="0"/>
          </a:p>
          <a:p>
            <a:r>
              <a:rPr lang="ru-RU" dirty="0" smtClean="0"/>
              <a:t>Наличие </a:t>
            </a:r>
            <a:r>
              <a:rPr lang="ru-RU" u="sng" dirty="0" smtClean="0"/>
              <a:t>сырья, полуфабрикатов и комплектующих </a:t>
            </a:r>
            <a:r>
              <a:rPr lang="ru-RU" dirty="0" smtClean="0"/>
              <a:t>является жизненно необходимым для функционирования логистической системы</a:t>
            </a:r>
          </a:p>
          <a:p>
            <a:r>
              <a:rPr lang="ru-RU" dirty="0" smtClean="0"/>
              <a:t>Потоки материальных ресурсов – </a:t>
            </a:r>
            <a:r>
              <a:rPr lang="ru-RU" u="sng" dirty="0" smtClean="0"/>
              <a:t>связующее звено </a:t>
            </a:r>
            <a:r>
              <a:rPr lang="ru-RU" dirty="0" smtClean="0"/>
              <a:t>между логистическими системами</a:t>
            </a:r>
          </a:p>
          <a:p>
            <a:r>
              <a:rPr lang="ru-RU" b="1" dirty="0" smtClean="0"/>
              <a:t>Ключевые характеристики материальных ресурсов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объем,</a:t>
            </a:r>
          </a:p>
          <a:p>
            <a:pPr>
              <a:buFontTx/>
              <a:buChar char="-"/>
            </a:pPr>
            <a:r>
              <a:rPr lang="ru-RU" dirty="0"/>
              <a:t>а</a:t>
            </a:r>
            <a:r>
              <a:rPr lang="ru-RU" dirty="0" smtClean="0"/>
              <a:t>ссортимент, </a:t>
            </a:r>
          </a:p>
          <a:p>
            <a:pPr>
              <a:buFontTx/>
              <a:buChar char="-"/>
            </a:pPr>
            <a:r>
              <a:rPr lang="ru-RU" dirty="0"/>
              <a:t>к</a:t>
            </a:r>
            <a:r>
              <a:rPr lang="ru-RU" dirty="0" smtClean="0"/>
              <a:t>ачество, </a:t>
            </a:r>
          </a:p>
          <a:p>
            <a:pPr>
              <a:buFontTx/>
              <a:buChar char="-"/>
            </a:pPr>
            <a:r>
              <a:rPr lang="ru-RU" dirty="0" smtClean="0"/>
              <a:t>стоимость</a:t>
            </a:r>
          </a:p>
        </p:txBody>
      </p:sp>
    </p:spTree>
    <p:extLst>
      <p:ext uri="{BB962C8B-B14F-4D97-AF65-F5344CB8AC3E}">
        <p14:creationId xmlns:p14="http://schemas.microsoft.com/office/powerpoint/2010/main" val="2410336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Логистика запасов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 smtClean="0"/>
              <a:t>Запасы – своеобразный </a:t>
            </a:r>
            <a:r>
              <a:rPr lang="ru-RU" u="sng" dirty="0" smtClean="0"/>
              <a:t>буфер</a:t>
            </a:r>
            <a:r>
              <a:rPr lang="ru-RU" dirty="0" smtClean="0"/>
              <a:t> между процессами </a:t>
            </a:r>
            <a:r>
              <a:rPr lang="ru-RU" u="sng" dirty="0" smtClean="0"/>
              <a:t>производства</a:t>
            </a:r>
            <a:r>
              <a:rPr lang="ru-RU" dirty="0" smtClean="0"/>
              <a:t> и </a:t>
            </a:r>
            <a:r>
              <a:rPr lang="ru-RU" u="sng" dirty="0" smtClean="0"/>
              <a:t>транспортировки</a:t>
            </a:r>
            <a:r>
              <a:rPr lang="ru-RU" dirty="0" smtClean="0"/>
              <a:t> продукции</a:t>
            </a:r>
          </a:p>
          <a:p>
            <a:pPr algn="just"/>
            <a:r>
              <a:rPr lang="ru-RU" u="sng" dirty="0" smtClean="0"/>
              <a:t>Приспосабливают</a:t>
            </a:r>
            <a:r>
              <a:rPr lang="ru-RU" dirty="0" smtClean="0"/>
              <a:t> систему к непредвиденным </a:t>
            </a:r>
            <a:r>
              <a:rPr lang="ru-RU" u="sng" dirty="0" smtClean="0"/>
              <a:t>колебаниям спроса</a:t>
            </a:r>
            <a:r>
              <a:rPr lang="ru-RU" dirty="0" smtClean="0"/>
              <a:t> в любом пункте доставки</a:t>
            </a:r>
          </a:p>
          <a:p>
            <a:pPr algn="just"/>
            <a:r>
              <a:rPr lang="ru-RU" b="1" dirty="0" smtClean="0"/>
              <a:t>Ключевые характеристики запасов: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уровень, </a:t>
            </a:r>
          </a:p>
          <a:p>
            <a:pPr algn="just">
              <a:buFontTx/>
              <a:buChar char="-"/>
            </a:pPr>
            <a:r>
              <a:rPr lang="ru-RU" dirty="0" smtClean="0"/>
              <a:t>размещение,</a:t>
            </a:r>
          </a:p>
          <a:p>
            <a:pPr algn="just">
              <a:buFontTx/>
              <a:buChar char="-"/>
            </a:pPr>
            <a:r>
              <a:rPr lang="ru-RU" dirty="0" smtClean="0"/>
              <a:t>затраты на содержание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5617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Логистика производственных процессов</a:t>
            </a:r>
          </a:p>
          <a:p>
            <a:pPr marL="0" indent="0" algn="ctr">
              <a:buNone/>
            </a:pPr>
            <a:endParaRPr lang="ru-RU" b="1" dirty="0"/>
          </a:p>
          <a:p>
            <a:pPr algn="just"/>
            <a:r>
              <a:rPr lang="ru-RU" dirty="0" smtClean="0"/>
              <a:t>Компоненты производства должны чутко реагировать на колебания рыночного спроса </a:t>
            </a:r>
          </a:p>
          <a:p>
            <a:pPr algn="just"/>
            <a:r>
              <a:rPr lang="ru-RU" dirty="0" smtClean="0"/>
              <a:t>Мощность и гибкость производства – базовые условия функционирования всей логистической системы в целом</a:t>
            </a:r>
          </a:p>
          <a:p>
            <a:pPr algn="just"/>
            <a:r>
              <a:rPr lang="ru-RU" b="1" dirty="0" smtClean="0"/>
              <a:t>Ключевые характеристики производственных процессов: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азмер организации,</a:t>
            </a:r>
          </a:p>
          <a:p>
            <a:pPr algn="just">
              <a:buFontTx/>
              <a:buChar char="-"/>
            </a:pPr>
            <a:r>
              <a:rPr lang="ru-RU" dirty="0" smtClean="0"/>
              <a:t>количество производств в структуре организации,</a:t>
            </a:r>
          </a:p>
          <a:p>
            <a:pPr algn="just">
              <a:buFontTx/>
              <a:buChar char="-"/>
            </a:pPr>
            <a:r>
              <a:rPr lang="ru-RU" dirty="0" smtClean="0"/>
              <a:t>размещение производства </a:t>
            </a:r>
          </a:p>
          <a:p>
            <a:pPr algn="just"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40524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Транспортная логистика</a:t>
            </a:r>
          </a:p>
          <a:p>
            <a:pPr marL="0" indent="0" algn="ctr">
              <a:buNone/>
            </a:pPr>
            <a:endParaRPr lang="ru-RU" b="1" dirty="0"/>
          </a:p>
          <a:p>
            <a:pPr algn="just"/>
            <a:r>
              <a:rPr lang="ru-RU" dirty="0" smtClean="0"/>
              <a:t>В логистической системе транспортировка охватывает перемещения следующих типов: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поставщик – предприятие, </a:t>
            </a:r>
          </a:p>
          <a:p>
            <a:pPr algn="just">
              <a:buFontTx/>
              <a:buChar char="-"/>
            </a:pPr>
            <a:r>
              <a:rPr lang="ru-RU" b="1" i="1" dirty="0" smtClean="0"/>
              <a:t>предприятие – склад,</a:t>
            </a:r>
          </a:p>
          <a:p>
            <a:pPr algn="just">
              <a:buFontTx/>
              <a:buChar char="-"/>
            </a:pPr>
            <a:r>
              <a:rPr lang="ru-RU" b="1" i="1" dirty="0"/>
              <a:t>с</a:t>
            </a:r>
            <a:r>
              <a:rPr lang="ru-RU" b="1" i="1" dirty="0" smtClean="0"/>
              <a:t>клад – склад,</a:t>
            </a:r>
          </a:p>
          <a:p>
            <a:pPr algn="just">
              <a:buFontTx/>
              <a:buChar char="-"/>
            </a:pPr>
            <a:r>
              <a:rPr lang="ru-RU" b="1" i="1" dirty="0"/>
              <a:t>с</a:t>
            </a:r>
            <a:r>
              <a:rPr lang="ru-RU" b="1" i="1" dirty="0" smtClean="0"/>
              <a:t>клад - покупатель </a:t>
            </a:r>
          </a:p>
          <a:p>
            <a:pPr algn="just"/>
            <a:r>
              <a:rPr lang="ru-RU" dirty="0" smtClean="0"/>
              <a:t>Транспортная логистика </a:t>
            </a:r>
            <a:r>
              <a:rPr lang="ru-RU" u="sng" dirty="0" smtClean="0"/>
              <a:t>учитывает все звенья</a:t>
            </a:r>
            <a:r>
              <a:rPr lang="ru-RU" dirty="0" smtClean="0"/>
              <a:t> в цепи транспортировки </a:t>
            </a:r>
            <a:r>
              <a:rPr lang="ru-RU" u="sng" dirty="0" smtClean="0"/>
              <a:t>независимо от того, кто оплачивает </a:t>
            </a:r>
            <a:r>
              <a:rPr lang="ru-RU" dirty="0" smtClean="0"/>
              <a:t>внешние перевозки (поставщик или покупатель)</a:t>
            </a:r>
          </a:p>
          <a:p>
            <a:pPr algn="just"/>
            <a:r>
              <a:rPr lang="ru-RU" b="1" dirty="0" smtClean="0"/>
              <a:t>Ключевые характеристики транспортировки:</a:t>
            </a:r>
            <a:r>
              <a:rPr lang="ru-RU" dirty="0" smtClean="0"/>
              <a:t> </a:t>
            </a:r>
          </a:p>
          <a:p>
            <a:pPr algn="just">
              <a:buFontTx/>
              <a:buChar char="-"/>
            </a:pPr>
            <a:r>
              <a:rPr lang="ru-RU" dirty="0" smtClean="0"/>
              <a:t>издержки,</a:t>
            </a:r>
          </a:p>
          <a:p>
            <a:pPr algn="just">
              <a:buFontTx/>
              <a:buChar char="-"/>
            </a:pPr>
            <a:r>
              <a:rPr lang="ru-RU" dirty="0"/>
              <a:t>с</a:t>
            </a:r>
            <a:r>
              <a:rPr lang="ru-RU" dirty="0" smtClean="0"/>
              <a:t>корость,</a:t>
            </a:r>
          </a:p>
          <a:p>
            <a:pPr algn="just">
              <a:buFontTx/>
              <a:buChar char="-"/>
            </a:pPr>
            <a:r>
              <a:rPr lang="ru-RU" dirty="0" smtClean="0"/>
              <a:t>надежность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6270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Логистика складирования</a:t>
            </a:r>
          </a:p>
          <a:p>
            <a:pPr marL="0" indent="0" algn="ctr">
              <a:buNone/>
            </a:pPr>
            <a:endParaRPr lang="ru-RU" b="1" dirty="0"/>
          </a:p>
          <a:p>
            <a:pPr algn="just"/>
            <a:r>
              <a:rPr lang="ru-RU" dirty="0" smtClean="0"/>
              <a:t>В рамках данной функциональной области охватываются разнообразные склады, в том числе:</a:t>
            </a:r>
          </a:p>
          <a:p>
            <a:pPr algn="just">
              <a:buFontTx/>
              <a:buChar char="-"/>
            </a:pPr>
            <a:r>
              <a:rPr lang="ru-RU" dirty="0" smtClean="0"/>
              <a:t>склады на производстве,</a:t>
            </a:r>
          </a:p>
          <a:p>
            <a:pPr algn="just"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егиональные и местные склады,</a:t>
            </a:r>
          </a:p>
          <a:p>
            <a:pPr algn="just">
              <a:buFontTx/>
              <a:buChar char="-"/>
            </a:pPr>
            <a:r>
              <a:rPr lang="ru-RU" dirty="0" smtClean="0"/>
              <a:t>оптово-распределительные центры,</a:t>
            </a:r>
          </a:p>
          <a:p>
            <a:pPr algn="just"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озничные склады и т.п.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b="1" dirty="0" smtClean="0"/>
              <a:t>Ключевые характеристики складов:</a:t>
            </a:r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пропускная способность,</a:t>
            </a:r>
          </a:p>
          <a:p>
            <a:pPr algn="just">
              <a:buFontTx/>
              <a:buChar char="-"/>
            </a:pPr>
            <a:r>
              <a:rPr lang="ru-RU" dirty="0" smtClean="0"/>
              <a:t>количество складов,</a:t>
            </a:r>
          </a:p>
          <a:p>
            <a:pPr algn="just">
              <a:buFontTx/>
              <a:buChar char="-"/>
            </a:pPr>
            <a:r>
              <a:rPr lang="ru-RU" dirty="0" smtClean="0"/>
              <a:t>расположение складов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8232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Логистика процессов дистрибуции </a:t>
            </a:r>
          </a:p>
          <a:p>
            <a:pPr marL="0" indent="0" algn="ctr">
              <a:buNone/>
            </a:pPr>
            <a:r>
              <a:rPr lang="ru-RU" b="1" dirty="0" smtClean="0"/>
              <a:t>(логистика распределения)</a:t>
            </a:r>
          </a:p>
          <a:p>
            <a:pPr marL="0" indent="0" algn="ctr">
              <a:buNone/>
            </a:pPr>
            <a:endParaRPr lang="ru-RU" b="1" dirty="0"/>
          </a:p>
          <a:p>
            <a:r>
              <a:rPr lang="ru-RU" dirty="0" smtClean="0"/>
              <a:t>В науке зачастую </a:t>
            </a:r>
            <a:r>
              <a:rPr lang="ru-RU" u="sng" dirty="0" smtClean="0"/>
              <a:t>смешиваются понятия «распределение» и «сбыт»</a:t>
            </a:r>
            <a:r>
              <a:rPr lang="ru-RU" dirty="0" smtClean="0"/>
              <a:t> в связи с тем, что логистика и маркетинг  трактуют данные категории по-разному</a:t>
            </a:r>
          </a:p>
          <a:p>
            <a:r>
              <a:rPr lang="ru-RU" dirty="0" smtClean="0"/>
              <a:t>В ряде источников </a:t>
            </a:r>
            <a:r>
              <a:rPr lang="ru-RU" u="sng" dirty="0" smtClean="0"/>
              <a:t>распределение – часть маркетинга</a:t>
            </a:r>
            <a:r>
              <a:rPr lang="ru-RU" dirty="0" smtClean="0"/>
              <a:t>, более узкая по содержанию, чем сбыт</a:t>
            </a:r>
          </a:p>
          <a:p>
            <a:r>
              <a:rPr lang="ru-RU" dirty="0" smtClean="0"/>
              <a:t>Со второй точки зрения, </a:t>
            </a:r>
            <a:r>
              <a:rPr lang="ru-RU" u="sng" dirty="0" smtClean="0"/>
              <a:t>сбыт – составная часть маркетинга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Объект логистики процессов распределения </a:t>
            </a:r>
            <a:r>
              <a:rPr lang="ru-RU" dirty="0" smtClean="0"/>
              <a:t>– материальные и связанные с ними потоки на стадии распределения и реализации готовой продукции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062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Кадровая логистика</a:t>
            </a:r>
          </a:p>
          <a:p>
            <a:pPr marL="0" indent="0" algn="ctr">
              <a:buNone/>
            </a:pPr>
            <a:endParaRPr lang="ru-RU" b="1" dirty="0"/>
          </a:p>
          <a:p>
            <a:r>
              <a:rPr lang="ru-RU" dirty="0" smtClean="0"/>
              <a:t>Функциональная область логистики, связанная с </a:t>
            </a:r>
            <a:r>
              <a:rPr lang="ru-RU" u="sng" dirty="0" smtClean="0"/>
              <a:t>оптимизацией </a:t>
            </a:r>
            <a:r>
              <a:rPr lang="ru-RU" u="sng" dirty="0"/>
              <a:t>потоков трудовых ресурсов</a:t>
            </a:r>
            <a:r>
              <a:rPr lang="ru-RU" dirty="0"/>
              <a:t> </a:t>
            </a:r>
            <a:r>
              <a:rPr lang="ru-RU" dirty="0" smtClean="0"/>
              <a:t>предприятий </a:t>
            </a:r>
            <a:r>
              <a:rPr lang="ru-RU" dirty="0"/>
              <a:t>и отрасли в </a:t>
            </a:r>
            <a:r>
              <a:rPr lang="ru-RU" dirty="0" smtClean="0"/>
              <a:t>целом</a:t>
            </a:r>
          </a:p>
          <a:p>
            <a:r>
              <a:rPr lang="ru-RU" dirty="0"/>
              <a:t>Как </a:t>
            </a:r>
            <a:r>
              <a:rPr lang="ru-RU" dirty="0" smtClean="0"/>
              <a:t>и любой другой </a:t>
            </a:r>
            <a:r>
              <a:rPr lang="ru-RU" b="1" dirty="0"/>
              <a:t>вид ресурсов</a:t>
            </a:r>
            <a:r>
              <a:rPr lang="ru-RU" dirty="0"/>
              <a:t>, кадры должны </a:t>
            </a:r>
            <a:r>
              <a:rPr lang="ru-RU" u="sng" dirty="0"/>
              <a:t>поступать в логистические системы</a:t>
            </a:r>
            <a:r>
              <a:rPr lang="ru-RU" dirty="0"/>
              <a:t> (</a:t>
            </a:r>
            <a:r>
              <a:rPr lang="ru-RU" dirty="0" smtClean="0"/>
              <a:t>приниматься на </a:t>
            </a:r>
            <a:r>
              <a:rPr lang="ru-RU" dirty="0"/>
              <a:t>работу), </a:t>
            </a:r>
            <a:r>
              <a:rPr lang="ru-RU" u="sng" dirty="0"/>
              <a:t>развиваться и использоваться</a:t>
            </a:r>
            <a:r>
              <a:rPr lang="ru-RU" dirty="0"/>
              <a:t> в них (выполнять свои должностные </a:t>
            </a:r>
            <a:r>
              <a:rPr lang="ru-RU" dirty="0" smtClean="0"/>
              <a:t>обязанности</a:t>
            </a:r>
            <a:r>
              <a:rPr lang="ru-RU" dirty="0"/>
              <a:t>, обучаться, перемещаться на другие должности) и </a:t>
            </a:r>
            <a:r>
              <a:rPr lang="ru-RU" u="sng" dirty="0"/>
              <a:t>выходить за </a:t>
            </a:r>
            <a:r>
              <a:rPr lang="ru-RU" u="sng" dirty="0" smtClean="0"/>
              <a:t>пределы логистической системы </a:t>
            </a:r>
            <a:r>
              <a:rPr lang="ru-RU" dirty="0"/>
              <a:t>(увольняться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К</a:t>
            </a:r>
            <a:r>
              <a:rPr lang="ru-RU" dirty="0" smtClean="0"/>
              <a:t>адровая </a:t>
            </a:r>
            <a:r>
              <a:rPr lang="ru-RU" dirty="0"/>
              <a:t>логистика организации имеет </a:t>
            </a:r>
            <a:r>
              <a:rPr lang="ru-RU" b="1" dirty="0"/>
              <a:t>четыре основных </a:t>
            </a:r>
            <a:r>
              <a:rPr lang="ru-RU" b="1" dirty="0" smtClean="0"/>
              <a:t>направления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оптимизация </a:t>
            </a:r>
            <a:r>
              <a:rPr lang="ru-RU" dirty="0"/>
              <a:t>входных потоков в соответствии с потребностями </a:t>
            </a:r>
            <a:r>
              <a:rPr lang="ru-RU" dirty="0" smtClean="0"/>
              <a:t>фирмы,</a:t>
            </a:r>
          </a:p>
          <a:p>
            <a:pPr>
              <a:buFontTx/>
              <a:buChar char="-"/>
            </a:pPr>
            <a:r>
              <a:rPr lang="ru-RU" dirty="0" smtClean="0"/>
              <a:t>использование кадров,</a:t>
            </a:r>
          </a:p>
          <a:p>
            <a:pPr>
              <a:buFontTx/>
              <a:buChar char="-"/>
            </a:pPr>
            <a:r>
              <a:rPr lang="ru-RU" dirty="0" smtClean="0"/>
              <a:t>развитие кадров</a:t>
            </a:r>
          </a:p>
          <a:p>
            <a:pPr>
              <a:buFontTx/>
              <a:buChar char="-"/>
            </a:pPr>
            <a:r>
              <a:rPr lang="ru-RU" dirty="0" smtClean="0"/>
              <a:t>высвобождение </a:t>
            </a:r>
            <a:r>
              <a:rPr lang="ru-RU" dirty="0"/>
              <a:t>кадров</a:t>
            </a:r>
          </a:p>
        </p:txBody>
      </p:sp>
    </p:spTree>
    <p:extLst>
      <p:ext uri="{BB962C8B-B14F-4D97-AF65-F5344CB8AC3E}">
        <p14:creationId xmlns:p14="http://schemas.microsoft.com/office/powerpoint/2010/main" val="3798436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Цель кадровой логистики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Основная </a:t>
            </a:r>
            <a:r>
              <a:rPr lang="ru-RU" dirty="0"/>
              <a:t>цель кадровой </a:t>
            </a:r>
            <a:r>
              <a:rPr lang="ru-RU" dirty="0" smtClean="0"/>
              <a:t>логистики организации:</a:t>
            </a:r>
          </a:p>
          <a:p>
            <a:r>
              <a:rPr lang="ru-RU" dirty="0" smtClean="0"/>
              <a:t>обеспечить </a:t>
            </a:r>
            <a:r>
              <a:rPr lang="ru-RU" dirty="0"/>
              <a:t>предприятие </a:t>
            </a:r>
            <a:r>
              <a:rPr lang="ru-RU" i="1" dirty="0"/>
              <a:t>нужными </a:t>
            </a:r>
            <a:r>
              <a:rPr lang="ru-RU" dirty="0"/>
              <a:t>кадрами </a:t>
            </a:r>
            <a:r>
              <a:rPr lang="ru-RU" i="1" dirty="0"/>
              <a:t>необходимой </a:t>
            </a:r>
            <a:r>
              <a:rPr lang="ru-RU" dirty="0"/>
              <a:t>квалификации</a:t>
            </a:r>
          </a:p>
          <a:p>
            <a:r>
              <a:rPr lang="ru-RU" dirty="0"/>
              <a:t>в </a:t>
            </a:r>
            <a:r>
              <a:rPr lang="ru-RU" i="1" dirty="0"/>
              <a:t>нужное </a:t>
            </a:r>
            <a:r>
              <a:rPr lang="ru-RU" dirty="0"/>
              <a:t>время (учитывая потребность в людских ресурсах на данный момент и на </a:t>
            </a:r>
            <a:r>
              <a:rPr lang="ru-RU" dirty="0" smtClean="0"/>
              <a:t>перспективу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i="1" dirty="0"/>
              <a:t>необходимом </a:t>
            </a:r>
            <a:r>
              <a:rPr lang="ru-RU" dirty="0"/>
              <a:t>количестве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в </a:t>
            </a:r>
            <a:r>
              <a:rPr lang="ru-RU" i="1" dirty="0"/>
              <a:t>нужном </a:t>
            </a:r>
            <a:r>
              <a:rPr lang="ru-RU" dirty="0"/>
              <a:t>месте (для выполнения </a:t>
            </a:r>
            <a:r>
              <a:rPr lang="ru-RU" dirty="0" smtClean="0"/>
              <a:t>конкретных работ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i="1" dirty="0" smtClean="0"/>
              <a:t>необходимыми </a:t>
            </a:r>
            <a:r>
              <a:rPr lang="ru-RU" dirty="0"/>
              <a:t>структурным подразделениям </a:t>
            </a:r>
            <a:r>
              <a:rPr lang="ru-RU" dirty="0" smtClean="0"/>
              <a:t>фирмы,</a:t>
            </a:r>
          </a:p>
          <a:p>
            <a:r>
              <a:rPr lang="ru-RU" smtClean="0"/>
              <a:t>с </a:t>
            </a:r>
            <a:r>
              <a:rPr lang="ru-RU" i="1"/>
              <a:t>наилучшими </a:t>
            </a:r>
            <a:r>
              <a:rPr lang="ru-RU" smtClean="0"/>
              <a:t>затратами (на </a:t>
            </a:r>
            <a:r>
              <a:rPr lang="ru-RU" dirty="0"/>
              <a:t>оплату труда и другие расходы по содержанию персонала).</a:t>
            </a:r>
            <a:endParaRPr lang="ru-RU" dirty="0" smtClean="0"/>
          </a:p>
          <a:p>
            <a:pPr marL="0" indent="0" algn="ctr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556190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Задачи кадровой логистики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2105025"/>
            <a:ext cx="88773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68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640959" cy="5976664"/>
          </a:xfrm>
        </p:spPr>
        <p:txBody>
          <a:bodyPr>
            <a:normAutofit/>
          </a:bodyPr>
          <a:lstStyle/>
          <a:p>
            <a:r>
              <a:rPr lang="ru-RU" dirty="0" smtClean="0"/>
              <a:t>Термин </a:t>
            </a:r>
            <a:r>
              <a:rPr lang="ru-RU" dirty="0"/>
              <a:t>«логистика» имеет древнее </a:t>
            </a:r>
            <a:r>
              <a:rPr lang="ru-RU" dirty="0" smtClean="0"/>
              <a:t>происхождение</a:t>
            </a:r>
          </a:p>
          <a:p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u="sng" dirty="0"/>
              <a:t>Древней Греции </a:t>
            </a:r>
            <a:r>
              <a:rPr lang="ru-RU" dirty="0"/>
              <a:t>слово «логистика» обозначало </a:t>
            </a:r>
            <a:r>
              <a:rPr lang="ru-RU" u="sng" dirty="0"/>
              <a:t>«счетное искусство» </a:t>
            </a:r>
            <a:r>
              <a:rPr lang="ru-RU" dirty="0"/>
              <a:t>или </a:t>
            </a:r>
            <a:r>
              <a:rPr lang="ru-RU" u="sng" dirty="0"/>
              <a:t>«искусство рассуждения, вычисления</a:t>
            </a:r>
            <a:r>
              <a:rPr lang="ru-RU" u="sng" dirty="0" smtClean="0"/>
              <a:t>»</a:t>
            </a:r>
          </a:p>
          <a:p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u="sng" dirty="0"/>
              <a:t>Римской империи </a:t>
            </a:r>
            <a:r>
              <a:rPr lang="ru-RU" dirty="0"/>
              <a:t>под логистикой понимались </a:t>
            </a:r>
            <a:r>
              <a:rPr lang="ru-RU" u="sng" dirty="0"/>
              <a:t>правила распределения </a:t>
            </a:r>
            <a:r>
              <a:rPr lang="ru-RU" u="sng" dirty="0" smtClean="0"/>
              <a:t>продовольствия</a:t>
            </a:r>
          </a:p>
          <a:p>
            <a:endParaRPr lang="ru-RU" dirty="0" smtClean="0"/>
          </a:p>
          <a:p>
            <a:r>
              <a:rPr lang="ru-RU" dirty="0" smtClean="0"/>
              <a:t>Впоследствии </a:t>
            </a:r>
            <a:r>
              <a:rPr lang="ru-RU" dirty="0"/>
              <a:t>исторически сложились </a:t>
            </a:r>
            <a:r>
              <a:rPr lang="ru-RU" b="1" dirty="0"/>
              <a:t>три источника формирования термина «логистика»: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военный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математический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экономический </a:t>
            </a:r>
            <a:r>
              <a:rPr lang="ru-RU" dirty="0"/>
              <a:t>(управленческий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937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976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Информационная логистика</a:t>
            </a: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/>
            <a:r>
              <a:rPr lang="en-US" sz="2800" dirty="0" smtClean="0"/>
              <a:t> </a:t>
            </a:r>
            <a:r>
              <a:rPr lang="ru-RU" sz="2800" dirty="0" smtClean="0"/>
              <a:t>По мере </a:t>
            </a:r>
            <a:r>
              <a:rPr lang="ru-RU" sz="2800" u="sng" dirty="0" smtClean="0"/>
              <a:t>увеличения объема информации</a:t>
            </a:r>
            <a:r>
              <a:rPr lang="ru-RU" sz="2800" dirty="0" smtClean="0"/>
              <a:t>, сопровождающего хозяйственную деятельность</a:t>
            </a:r>
            <a:r>
              <a:rPr lang="en-US" sz="2800" dirty="0" smtClean="0"/>
              <a:t> </a:t>
            </a:r>
            <a:r>
              <a:rPr lang="ru-RU" sz="2800" dirty="0" smtClean="0"/>
              <a:t>организаций, сформировалась </a:t>
            </a:r>
            <a:r>
              <a:rPr lang="ru-RU" sz="2800" b="1" dirty="0" smtClean="0"/>
              <a:t>система информационных потоков сопровождения и поддержки принятия решений</a:t>
            </a:r>
            <a:r>
              <a:rPr lang="ru-RU" sz="2800" dirty="0" smtClean="0"/>
              <a:t> в области </a:t>
            </a:r>
            <a:r>
              <a:rPr lang="ru-RU" sz="2800" u="sng" dirty="0" smtClean="0"/>
              <a:t>осуществления логистических операций на протяжении всей логистической цепочки</a:t>
            </a:r>
          </a:p>
          <a:p>
            <a:pPr marL="0" indent="0">
              <a:buNone/>
            </a:pPr>
            <a:endParaRPr lang="ru-RU" sz="2800" u="sng" dirty="0" smtClean="0"/>
          </a:p>
          <a:p>
            <a:pPr marL="0" indent="0"/>
            <a:r>
              <a:rPr lang="ru-RU" sz="2800" dirty="0" smtClean="0"/>
              <a:t>Эта область деятельности получила название </a:t>
            </a:r>
            <a:r>
              <a:rPr lang="ru-RU" sz="2800" b="1" dirty="0" smtClean="0"/>
              <a:t>информационной логистики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00042"/>
            <a:ext cx="8784976" cy="609731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ru-RU" dirty="0" smtClean="0"/>
              <a:t>В </a:t>
            </a:r>
            <a:r>
              <a:rPr lang="ru-RU" u="sng" dirty="0" smtClean="0"/>
              <a:t>основе управления материальными ресурсами</a:t>
            </a:r>
            <a:r>
              <a:rPr lang="ru-RU" dirty="0" smtClean="0"/>
              <a:t>, преобразующимися из исходного сырья в готовую продукцию, лежит </a:t>
            </a:r>
            <a:r>
              <a:rPr lang="ru-RU" b="1" dirty="0" smtClean="0"/>
              <a:t>формирование системы сбора, анализа и обработки информации</a:t>
            </a:r>
            <a:r>
              <a:rPr lang="ru-RU" dirty="0" smtClean="0"/>
              <a:t>, поступающей из </a:t>
            </a:r>
            <a:r>
              <a:rPr lang="ru-RU" u="sng" dirty="0" smtClean="0"/>
              <a:t>всех функциональных звеньев </a:t>
            </a:r>
            <a:r>
              <a:rPr lang="ru-RU" dirty="0" smtClean="0"/>
              <a:t>логистической системы</a:t>
            </a:r>
          </a:p>
          <a:p>
            <a:pPr marL="0" indent="0"/>
            <a:r>
              <a:rPr lang="ru-RU" dirty="0" smtClean="0"/>
              <a:t>В </a:t>
            </a:r>
            <a:r>
              <a:rPr lang="ru-RU" b="1" dirty="0" smtClean="0"/>
              <a:t>логистической информационной системе </a:t>
            </a:r>
            <a:r>
              <a:rPr lang="ru-RU" u="sng" dirty="0" smtClean="0"/>
              <a:t>аккумулируются сведения </a:t>
            </a:r>
            <a:r>
              <a:rPr lang="ru-RU" dirty="0" smtClean="0"/>
              <a:t>о: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транспортировке,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разгрузке/погрузке,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складировании,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хранении,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распределении и т. д. </a:t>
            </a:r>
          </a:p>
          <a:p>
            <a:pPr marL="0" indent="0">
              <a:buFontTx/>
              <a:buChar char="-"/>
            </a:pPr>
            <a:r>
              <a:rPr lang="ru-RU" dirty="0" smtClean="0"/>
              <a:t>материальных ресурсов, позволяющие осуществить согласование логистической деятельности во всех звеньях логистической цепочки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00042"/>
            <a:ext cx="8784976" cy="6097310"/>
          </a:xfrm>
        </p:spPr>
        <p:txBody>
          <a:bodyPr>
            <a:normAutofit/>
          </a:bodyPr>
          <a:lstStyle/>
          <a:p>
            <a:r>
              <a:rPr lang="ru-RU" dirty="0" smtClean="0"/>
              <a:t>Под </a:t>
            </a:r>
            <a:r>
              <a:rPr lang="ru-RU" b="1" dirty="0" smtClean="0"/>
              <a:t>информационным обеспечением процессов физического перемещения материальных ресурсов </a:t>
            </a:r>
            <a:r>
              <a:rPr lang="ru-RU" dirty="0" smtClean="0"/>
              <a:t>в </a:t>
            </a:r>
            <a:r>
              <a:rPr lang="ru-RU" dirty="0" err="1" smtClean="0"/>
              <a:t>товарообразующей</a:t>
            </a:r>
            <a:r>
              <a:rPr lang="ru-RU" dirty="0" smtClean="0"/>
              <a:t> цепи подразумевалось получение </a:t>
            </a:r>
            <a:r>
              <a:rPr lang="ru-RU" u="sng" dirty="0" smtClean="0"/>
              <a:t>исключительно сопроводительной информации</a:t>
            </a:r>
            <a:r>
              <a:rPr lang="ru-RU" dirty="0" smtClean="0"/>
              <a:t> (например, осуществлена поставка материального ресурса или нет) </a:t>
            </a:r>
          </a:p>
          <a:p>
            <a:r>
              <a:rPr lang="ru-RU" dirty="0" smtClean="0"/>
              <a:t>По мере становления и развития логистических систем на предприятиях возрастала </a:t>
            </a:r>
            <a:r>
              <a:rPr lang="ru-RU" u="sng" dirty="0" smtClean="0"/>
              <a:t>необходимость развития логистических информационных систем</a:t>
            </a:r>
            <a:r>
              <a:rPr lang="ru-RU" dirty="0" smtClean="0"/>
              <a:t>, способных </a:t>
            </a:r>
            <a:r>
              <a:rPr lang="ru-RU" b="1" dirty="0" smtClean="0"/>
              <a:t>объединить информационно-коммуникационными связями логистические системы </a:t>
            </a:r>
            <a:r>
              <a:rPr lang="ru-RU" dirty="0" smtClean="0"/>
              <a:t>не только в рамках отдельного предприятия, но и </a:t>
            </a:r>
            <a:r>
              <a:rPr lang="ru-RU" b="1" dirty="0" smtClean="0"/>
              <a:t>в масштабах всей логистической цепочки</a:t>
            </a:r>
            <a:r>
              <a:rPr lang="ru-RU" dirty="0" smtClean="0"/>
              <a:t>, охватывающей множество участников 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00042"/>
            <a:ext cx="8784976" cy="6097310"/>
          </a:xfrm>
        </p:spPr>
        <p:txBody>
          <a:bodyPr>
            <a:normAutofit lnSpcReduction="10000"/>
          </a:bodyPr>
          <a:lstStyle/>
          <a:p>
            <a:pPr marL="0" indent="0" algn="just"/>
            <a:r>
              <a:rPr lang="ru-RU" dirty="0" smtClean="0"/>
              <a:t> </a:t>
            </a:r>
            <a:r>
              <a:rPr lang="ru-RU" b="1" dirty="0" smtClean="0"/>
              <a:t>Объектом</a:t>
            </a:r>
            <a:r>
              <a:rPr lang="ru-RU" dirty="0" smtClean="0"/>
              <a:t> </a:t>
            </a:r>
            <a:r>
              <a:rPr lang="ru-RU" b="1" dirty="0" smtClean="0"/>
              <a:t>информационной логистики </a:t>
            </a:r>
            <a:r>
              <a:rPr lang="ru-RU" dirty="0" smtClean="0"/>
              <a:t>являются </a:t>
            </a:r>
            <a:r>
              <a:rPr lang="ru-RU" u="sng" dirty="0" smtClean="0"/>
              <a:t>информационные потоки, отражающие движение </a:t>
            </a:r>
            <a:r>
              <a:rPr lang="ru-RU" dirty="0" smtClean="0"/>
              <a:t>материальных, финансовых и других </a:t>
            </a:r>
            <a:r>
              <a:rPr lang="ru-RU" u="sng" dirty="0" smtClean="0"/>
              <a:t>потоков</a:t>
            </a:r>
            <a:r>
              <a:rPr lang="ru-RU" dirty="0" smtClean="0"/>
              <a:t>, влияющих на производственный процесс </a:t>
            </a:r>
          </a:p>
          <a:p>
            <a:pPr marL="0" indent="0" algn="just"/>
            <a:r>
              <a:rPr lang="ru-RU" dirty="0" smtClean="0"/>
              <a:t> </a:t>
            </a:r>
            <a:r>
              <a:rPr lang="ru-RU" b="1" dirty="0" smtClean="0"/>
              <a:t>Предметом информационной логистики </a:t>
            </a:r>
            <a:r>
              <a:rPr lang="ru-RU" dirty="0" smtClean="0"/>
              <a:t>являются вопросы </a:t>
            </a:r>
          </a:p>
          <a:p>
            <a:pPr marL="0" indent="0" algn="just">
              <a:buFontTx/>
              <a:buChar char="-"/>
            </a:pPr>
            <a:r>
              <a:rPr lang="ru-RU" b="1" dirty="0" smtClean="0"/>
              <a:t>планирования, </a:t>
            </a:r>
          </a:p>
          <a:p>
            <a:pPr marL="0" indent="0" algn="just">
              <a:buFontTx/>
              <a:buChar char="-"/>
            </a:pPr>
            <a:r>
              <a:rPr lang="ru-RU" b="1" dirty="0" smtClean="0"/>
              <a:t>построения </a:t>
            </a:r>
          </a:p>
          <a:p>
            <a:pPr marL="0" indent="0" algn="just">
              <a:buFontTx/>
              <a:buChar char="-"/>
            </a:pPr>
            <a:r>
              <a:rPr lang="ru-RU" b="1" dirty="0" smtClean="0"/>
              <a:t>и функционирования </a:t>
            </a:r>
          </a:p>
          <a:p>
            <a:pPr marL="0" indent="0" algn="just">
              <a:buNone/>
            </a:pPr>
            <a:r>
              <a:rPr lang="ru-RU" dirty="0" smtClean="0"/>
              <a:t>информационных систем, обеспечивающих </a:t>
            </a:r>
            <a:r>
              <a:rPr lang="ru-RU" u="sng" dirty="0" smtClean="0"/>
              <a:t>эффективную реализацию логистической деятельности </a:t>
            </a:r>
          </a:p>
          <a:p>
            <a:pPr marL="0" indent="0" algn="just">
              <a:buNone/>
            </a:pPr>
            <a:endParaRPr lang="ru-RU" u="sng" dirty="0" smtClean="0"/>
          </a:p>
          <a:p>
            <a:pPr marL="0" indent="0" algn="just"/>
            <a:r>
              <a:rPr lang="ru-RU" b="1" dirty="0" smtClean="0"/>
              <a:t>Основная цель информационной логи</a:t>
            </a:r>
            <a:r>
              <a:rPr lang="ru-RU" dirty="0" smtClean="0"/>
              <a:t>стики заключается в </a:t>
            </a:r>
            <a:r>
              <a:rPr lang="ru-RU" u="sng" dirty="0" smtClean="0"/>
              <a:t>обеспечении логистических систем </a:t>
            </a:r>
            <a:r>
              <a:rPr lang="ru-RU" dirty="0" smtClean="0"/>
              <a:t>полной, достоверной и своевременной </a:t>
            </a:r>
            <a:r>
              <a:rPr lang="ru-RU" u="sng" dirty="0" smtClean="0"/>
              <a:t>информацией</a:t>
            </a:r>
            <a:endParaRPr lang="ru-RU" u="sng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00042"/>
            <a:ext cx="8784976" cy="6097310"/>
          </a:xfrm>
        </p:spPr>
        <p:txBody>
          <a:bodyPr>
            <a:normAutofit/>
          </a:bodyPr>
          <a:lstStyle/>
          <a:p>
            <a:pPr marL="0" indent="0" algn="just"/>
            <a:r>
              <a:rPr lang="ru-RU" dirty="0" smtClean="0"/>
              <a:t> </a:t>
            </a:r>
            <a:r>
              <a:rPr lang="ru-RU" b="1" dirty="0" smtClean="0"/>
              <a:t>Основная задача информационной логистики связана </a:t>
            </a:r>
            <a:r>
              <a:rPr lang="ru-RU" dirty="0" smtClean="0"/>
              <a:t>с </a:t>
            </a:r>
            <a:r>
              <a:rPr lang="ru-RU" u="sng" dirty="0" smtClean="0"/>
              <a:t>организацией потоков сведений</a:t>
            </a:r>
            <a:r>
              <a:rPr lang="ru-RU" dirty="0" smtClean="0"/>
              <a:t>, сопровождающих </a:t>
            </a:r>
            <a:r>
              <a:rPr lang="ru-RU" u="sng" dirty="0" smtClean="0"/>
              <a:t>физическое перемещение материальных потоков</a:t>
            </a:r>
            <a:r>
              <a:rPr lang="ru-RU" dirty="0" smtClean="0"/>
              <a:t>, посредством </a:t>
            </a:r>
            <a:r>
              <a:rPr lang="ru-RU" b="1" dirty="0" smtClean="0"/>
              <a:t>создания</a:t>
            </a:r>
            <a:r>
              <a:rPr lang="ru-RU" dirty="0" smtClean="0"/>
              <a:t> </a:t>
            </a:r>
            <a:r>
              <a:rPr lang="ru-RU" b="1" dirty="0" smtClean="0"/>
              <a:t>информационных систем</a:t>
            </a:r>
            <a:r>
              <a:rPr lang="ru-RU" dirty="0" smtClean="0"/>
              <a:t>, обеспечивающих </a:t>
            </a:r>
          </a:p>
          <a:p>
            <a:pPr marL="0" indent="0" algn="just">
              <a:buFontTx/>
              <a:buChar char="-"/>
            </a:pPr>
            <a:r>
              <a:rPr lang="ru-RU" dirty="0" smtClean="0"/>
              <a:t>сбор, </a:t>
            </a:r>
          </a:p>
          <a:p>
            <a:pPr marL="0" indent="0" algn="just">
              <a:buFontTx/>
              <a:buChar char="-"/>
            </a:pPr>
            <a:r>
              <a:rPr lang="ru-RU" dirty="0" smtClean="0"/>
              <a:t>накопление, </a:t>
            </a:r>
          </a:p>
          <a:p>
            <a:pPr marL="0" indent="0" algn="just">
              <a:buFontTx/>
              <a:buChar char="-"/>
            </a:pPr>
            <a:r>
              <a:rPr lang="ru-RU" dirty="0" smtClean="0"/>
              <a:t>передачу, </a:t>
            </a:r>
          </a:p>
          <a:p>
            <a:pPr marL="0" indent="0" algn="just">
              <a:buFontTx/>
              <a:buChar char="-"/>
            </a:pPr>
            <a:r>
              <a:rPr lang="ru-RU" dirty="0" smtClean="0"/>
              <a:t>хранение </a:t>
            </a:r>
          </a:p>
          <a:p>
            <a:pPr marL="0" indent="0" algn="just">
              <a:buFontTx/>
              <a:buChar char="-"/>
            </a:pPr>
            <a:r>
              <a:rPr lang="ru-RU" dirty="0" smtClean="0"/>
              <a:t>и обработку </a:t>
            </a:r>
          </a:p>
          <a:p>
            <a:pPr marL="0" indent="0" algn="just">
              <a:buNone/>
            </a:pPr>
            <a:r>
              <a:rPr lang="ru-RU" dirty="0" smtClean="0"/>
              <a:t>информации, которая касается логистической деятельности организации, и </a:t>
            </a:r>
            <a:r>
              <a:rPr lang="ru-RU" b="1" dirty="0" smtClean="0"/>
              <a:t>управления ими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1543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Материальное управление </a:t>
            </a:r>
            <a:r>
              <a:rPr lang="en-US" sz="3600" b="1" dirty="0" smtClean="0"/>
              <a:t>vs. </a:t>
            </a:r>
            <a:r>
              <a:rPr lang="ru-RU" sz="3600" b="1" dirty="0" smtClean="0"/>
              <a:t>материальное распределение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4857784"/>
          </a:xfrm>
        </p:spPr>
        <p:txBody>
          <a:bodyPr>
            <a:normAutofit/>
          </a:bodyPr>
          <a:lstStyle/>
          <a:p>
            <a:pPr marL="0" indent="0" algn="just"/>
            <a:r>
              <a:rPr lang="ru-RU" dirty="0" smtClean="0"/>
              <a:t> </a:t>
            </a:r>
            <a:r>
              <a:rPr lang="ru-RU" b="1" dirty="0" smtClean="0"/>
              <a:t>Материальное управление </a:t>
            </a:r>
            <a:r>
              <a:rPr lang="ru-RU" dirty="0" smtClean="0"/>
              <a:t>– это движение материалов на предприятии</a:t>
            </a:r>
          </a:p>
          <a:p>
            <a:pPr marL="0" indent="0" algn="just"/>
            <a:r>
              <a:rPr lang="ru-RU" b="1" dirty="0" smtClean="0"/>
              <a:t>Материальное распределение – </a:t>
            </a:r>
            <a:r>
              <a:rPr lang="ru-RU" dirty="0" smtClean="0"/>
              <a:t>это</a:t>
            </a:r>
            <a:r>
              <a:rPr lang="ru-RU" b="1" dirty="0" smtClean="0"/>
              <a:t> </a:t>
            </a:r>
            <a:r>
              <a:rPr lang="ru-RU" dirty="0" smtClean="0"/>
              <a:t>распределение готовой продукции предприятия между покупателями</a:t>
            </a:r>
          </a:p>
          <a:p>
            <a:pPr marL="0" indent="0" algn="just"/>
            <a:r>
              <a:rPr lang="ru-RU" dirty="0" smtClean="0"/>
              <a:t>Разделение данных понятий призвано отразить различия в организации управления предприятием</a:t>
            </a:r>
          </a:p>
          <a:p>
            <a:pPr marL="0" indent="0" algn="just"/>
            <a:r>
              <a:rPr lang="ru-RU" dirty="0" smtClean="0"/>
              <a:t>При таком подходе снабжение – материальное управление, сбыт – материальное распределение, транспортировка – одновременно относится к обеим сферам </a:t>
            </a:r>
          </a:p>
          <a:p>
            <a:pPr marL="0" indent="0"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915151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962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2. ФУНКЦИОНАЛЬНЫЕ ОБЛАСТИ ЛОГИСТИКИ ОРГАНИЗАЦИИ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3314"/>
            <a:ext cx="8229600" cy="26812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2.1. Логистика производственных процессов</a:t>
            </a:r>
          </a:p>
          <a:p>
            <a:pPr>
              <a:buNone/>
            </a:pPr>
            <a:r>
              <a:rPr lang="ru-RU" sz="2800" b="1" dirty="0" smtClean="0"/>
              <a:t>2.2. Логистика процессов дистрибуции</a:t>
            </a:r>
          </a:p>
          <a:p>
            <a:pPr>
              <a:buNone/>
            </a:pPr>
            <a:r>
              <a:rPr lang="ru-RU" sz="2800" b="1" dirty="0" smtClean="0"/>
              <a:t>2.3. Логистика управления запасами</a:t>
            </a:r>
          </a:p>
          <a:p>
            <a:pPr>
              <a:buNone/>
            </a:pPr>
            <a:r>
              <a:rPr lang="ru-RU" sz="2800" b="1" dirty="0" smtClean="0"/>
              <a:t>2.4. Логистика сервисного обслуживания</a:t>
            </a:r>
            <a:endParaRPr lang="ru-RU" sz="2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71480"/>
            <a:ext cx="8786874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2.1. Логистика производственных процессов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86874" cy="5286412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</a:t>
            </a:r>
            <a:r>
              <a:rPr lang="ru-RU" dirty="0" err="1" smtClean="0"/>
              <a:t>логистическими</a:t>
            </a:r>
            <a:r>
              <a:rPr lang="ru-RU" dirty="0" smtClean="0"/>
              <a:t> операциями, связанными с производственными процессами переработки материальных ресурсов, выделилось в логистике в самостоятельную функциональную область — </a:t>
            </a:r>
            <a:r>
              <a:rPr lang="ru-RU" b="1" dirty="0" smtClean="0"/>
              <a:t>производственную логистику</a:t>
            </a:r>
          </a:p>
          <a:p>
            <a:r>
              <a:rPr lang="ru-RU" b="1" dirty="0" smtClean="0"/>
              <a:t>Основная цель производственной лог</a:t>
            </a:r>
            <a:r>
              <a:rPr lang="ru-RU" dirty="0" smtClean="0"/>
              <a:t>истики заключается в </a:t>
            </a:r>
            <a:r>
              <a:rPr lang="ru-RU" u="sng" dirty="0" smtClean="0"/>
              <a:t>минимизации издержек, связанных с физическим перемещением материальных ресурсов </a:t>
            </a:r>
            <a:r>
              <a:rPr lang="ru-RU" dirty="0" smtClean="0"/>
              <a:t>(доставки, погрузки/разгрузки, временного хранения) </a:t>
            </a:r>
            <a:r>
              <a:rPr lang="ru-RU" u="sng" dirty="0" smtClean="0"/>
              <a:t>от одной производственной операции к другой в процессе создания готовой продукции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Индикаторами эффективности </a:t>
            </a:r>
            <a:r>
              <a:rPr lang="ru-RU" dirty="0" smtClean="0"/>
              <a:t>управления физическим перемещением материальных ресурсов в производственной логистике традиционно являются:</a:t>
            </a:r>
          </a:p>
          <a:p>
            <a:pPr>
              <a:buFontTx/>
              <a:buChar char="-"/>
            </a:pPr>
            <a:r>
              <a:rPr lang="ru-RU" dirty="0" smtClean="0"/>
              <a:t>себестоимость операций, </a:t>
            </a:r>
          </a:p>
          <a:p>
            <a:pPr>
              <a:buFontTx/>
              <a:buChar char="-"/>
            </a:pPr>
            <a:r>
              <a:rPr lang="ru-RU" dirty="0" smtClean="0"/>
              <a:t>время их выполнения, </a:t>
            </a:r>
          </a:p>
          <a:p>
            <a:pPr>
              <a:buFontTx/>
              <a:buChar char="-"/>
            </a:pPr>
            <a:r>
              <a:rPr lang="ru-RU" dirty="0" smtClean="0"/>
              <a:t>скорость и адекватность реакции на рыночные изменения, связанные с изменением ассортимента, количества и качества перерабатываемых материальных ресурсов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конечном итоге это сказывается на </a:t>
            </a:r>
            <a:r>
              <a:rPr lang="ru-RU" u="sng" dirty="0" smtClean="0"/>
              <a:t>эффективности всей логистической деятельности предприятия</a:t>
            </a:r>
            <a:r>
              <a:rPr lang="ru-RU" dirty="0" smtClean="0"/>
              <a:t> и </a:t>
            </a:r>
            <a:r>
              <a:rPr lang="ru-RU" u="sng" dirty="0" smtClean="0"/>
              <a:t>успешности его рыночного функционирования</a:t>
            </a:r>
          </a:p>
          <a:p>
            <a:r>
              <a:rPr lang="ru-RU" dirty="0" smtClean="0"/>
              <a:t>В эпоху </a:t>
            </a:r>
            <a:r>
              <a:rPr lang="ru-RU" b="1" dirty="0" smtClean="0"/>
              <a:t>доминирования традиционной концепции развития производства </a:t>
            </a:r>
            <a:r>
              <a:rPr lang="ru-RU" dirty="0" smtClean="0"/>
              <a:t>(главенствования “</a:t>
            </a:r>
            <a:r>
              <a:rPr lang="ru-RU" u="sng" dirty="0" smtClean="0"/>
              <a:t>рынка продавца</a:t>
            </a:r>
            <a:r>
              <a:rPr lang="ru-RU" dirty="0" smtClean="0"/>
              <a:t>”) в связи с необходимостью насыщения рынка продукцией процесс переработки материальных ресурсов по многим промышленным технологиям </a:t>
            </a:r>
            <a:r>
              <a:rPr lang="ru-RU" b="1" dirty="0" smtClean="0"/>
              <a:t>был направлен на минимизацию (либо исключение) остановок производственного процесса</a:t>
            </a:r>
            <a:r>
              <a:rPr lang="ru-RU" dirty="0" smtClean="0"/>
              <a:t> в условиях массового либо крупносерийного производства</a:t>
            </a:r>
          </a:p>
          <a:p>
            <a:r>
              <a:rPr lang="ru-RU" dirty="0" smtClean="0"/>
              <a:t>Хозяйственная деятельность предприятия была направлена на </a:t>
            </a:r>
            <a:r>
              <a:rPr lang="ru-RU" b="1" dirty="0" smtClean="0"/>
              <a:t>достижение максимальной загрузки промышленного оборудования</a:t>
            </a:r>
            <a:r>
              <a:rPr lang="ru-RU" dirty="0" smtClean="0"/>
              <a:t> (стремление приблизить коэффициент загрузки основных средств производства к единице)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712967" cy="5832648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/>
              <a:t>Основным направлением </a:t>
            </a:r>
            <a:r>
              <a:rPr lang="ru-RU" dirty="0"/>
              <a:t>развития логистики в </a:t>
            </a:r>
            <a:r>
              <a:rPr lang="ru-RU" u="sng" dirty="0"/>
              <a:t>историческом</a:t>
            </a:r>
            <a:r>
              <a:rPr lang="ru-RU" dirty="0"/>
              <a:t> аспекте является </a:t>
            </a:r>
            <a:r>
              <a:rPr lang="ru-RU" b="1" dirty="0"/>
              <a:t>военное </a:t>
            </a:r>
            <a:r>
              <a:rPr lang="ru-RU" b="1" dirty="0" smtClean="0"/>
              <a:t>дело </a:t>
            </a:r>
          </a:p>
          <a:p>
            <a:r>
              <a:rPr lang="ru-RU" u="sng" dirty="0" smtClean="0"/>
              <a:t>Впервые </a:t>
            </a:r>
            <a:r>
              <a:rPr lang="ru-RU" dirty="0"/>
              <a:t>логистический подход был использован </a:t>
            </a:r>
            <a:r>
              <a:rPr lang="ru-RU" b="1" dirty="0"/>
              <a:t>Александром Македонским</a:t>
            </a:r>
            <a:r>
              <a:rPr lang="ru-RU" dirty="0"/>
              <a:t>, который занимался </a:t>
            </a:r>
            <a:r>
              <a:rPr lang="ru-RU" dirty="0" smtClean="0"/>
              <a:t>маршрутизацией движения войск </a:t>
            </a:r>
          </a:p>
          <a:p>
            <a:r>
              <a:rPr lang="ru-RU" dirty="0" smtClean="0"/>
              <a:t>При </a:t>
            </a:r>
            <a:r>
              <a:rPr lang="ru-RU" dirty="0"/>
              <a:t>этом путь движения привязывался к </a:t>
            </a:r>
            <a:r>
              <a:rPr lang="ru-RU" u="sng" dirty="0"/>
              <a:t>руслам рек </a:t>
            </a:r>
            <a:r>
              <a:rPr lang="ru-RU" dirty="0"/>
              <a:t>и расположению </a:t>
            </a:r>
            <a:r>
              <a:rPr lang="ru-RU" u="sng" dirty="0"/>
              <a:t>крупных населенных пунктов </a:t>
            </a:r>
            <a:r>
              <a:rPr lang="ru-RU" dirty="0"/>
              <a:t>для своевременного снабжения армии оружием, обмундированием и </a:t>
            </a:r>
            <a:r>
              <a:rPr lang="ru-RU" dirty="0" smtClean="0"/>
              <a:t>продовольствием</a:t>
            </a:r>
          </a:p>
          <a:p>
            <a:r>
              <a:rPr lang="ru-RU" dirty="0" smtClean="0"/>
              <a:t> </a:t>
            </a:r>
            <a:r>
              <a:rPr lang="ru-RU" dirty="0"/>
              <a:t>Толчком к развитию </a:t>
            </a:r>
            <a:r>
              <a:rPr lang="ru-RU" u="sng" dirty="0"/>
              <a:t>теории военной логистики </a:t>
            </a:r>
            <a:r>
              <a:rPr lang="ru-RU" dirty="0"/>
              <a:t>послужили фундаментальные работы военного теоретика XIX века </a:t>
            </a:r>
            <a:r>
              <a:rPr lang="ru-RU" b="1" dirty="0"/>
              <a:t>барона А. А. Жомини </a:t>
            </a:r>
            <a:r>
              <a:rPr lang="ru-RU" dirty="0"/>
              <a:t>(1799–1869 гг.), в которых он определял логистику как </a:t>
            </a:r>
            <a:r>
              <a:rPr lang="ru-RU" u="sng" dirty="0"/>
              <a:t>практическое искусство управления войсками, включающее в себя определение мест дислокации войск, транспортное обслуживание армии и т. п.</a:t>
            </a:r>
          </a:p>
        </p:txBody>
      </p:sp>
    </p:spTree>
    <p:extLst>
      <p:ext uri="{BB962C8B-B14F-4D97-AF65-F5344CB8AC3E}">
        <p14:creationId xmlns:p14="http://schemas.microsoft.com/office/powerpoint/2010/main" val="26127840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Переход к логистической концепции развития производства </a:t>
            </a:r>
            <a:r>
              <a:rPr lang="ru-RU" dirty="0" smtClean="0"/>
              <a:t>(главенствования “</a:t>
            </a:r>
            <a:r>
              <a:rPr lang="ru-RU" u="sng" dirty="0" smtClean="0"/>
              <a:t>рынка потребителя</a:t>
            </a:r>
            <a:r>
              <a:rPr lang="ru-RU" dirty="0" smtClean="0"/>
              <a:t>”) в условиях насыщенного рынка существенно изменил многие аспекты организации производства, связанные с логистикой в целом и производственной логистикой, в частности: </a:t>
            </a:r>
          </a:p>
          <a:p>
            <a:r>
              <a:rPr lang="ru-RU" dirty="0" smtClean="0"/>
              <a:t>произошел </a:t>
            </a:r>
            <a:r>
              <a:rPr lang="ru-RU" b="1" dirty="0" smtClean="0"/>
              <a:t>отказ предприятий от традиции формировать большие запасы материальных ресурсов</a:t>
            </a:r>
            <a:r>
              <a:rPr lang="ru-RU" dirty="0" smtClean="0"/>
              <a:t>, поскольку проблемы сбыта продукции стали требовать более частого обновления ее ассортимента; </a:t>
            </a:r>
          </a:p>
          <a:p>
            <a:r>
              <a:rPr lang="ru-RU" dirty="0" smtClean="0"/>
              <a:t>при </a:t>
            </a:r>
            <a:r>
              <a:rPr lang="ru-RU" b="1" dirty="0" smtClean="0"/>
              <a:t>росте дискретности производственных процессов</a:t>
            </a:r>
            <a:r>
              <a:rPr lang="ru-RU" dirty="0" smtClean="0"/>
              <a:t>, связанных с изменением ассортимента продукции и сокращением серийности производства, возникла </a:t>
            </a:r>
            <a:r>
              <a:rPr lang="ru-RU" b="1" dirty="0" smtClean="0"/>
              <a:t>объективная необходимость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— в сокращении времени совершения логистических операций (транспортировки, складирования и т. д.); </a:t>
            </a:r>
          </a:p>
          <a:p>
            <a:pPr>
              <a:buNone/>
            </a:pPr>
            <a:r>
              <a:rPr lang="ru-RU" dirty="0" smtClean="0"/>
              <a:t>— усилении мер по профилактике и предотвращению брака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Ускорение рыночных процессов потребовало:</a:t>
            </a:r>
          </a:p>
          <a:p>
            <a:r>
              <a:rPr lang="ru-RU" u="sng" dirty="0" smtClean="0"/>
              <a:t>рационализации внутрифирменных перемещений материальных ресурсов </a:t>
            </a:r>
            <a:r>
              <a:rPr lang="ru-RU" dirty="0" smtClean="0"/>
              <a:t>между складскими операциями; </a:t>
            </a:r>
          </a:p>
          <a:p>
            <a:r>
              <a:rPr lang="ru-RU" u="sng" dirty="0" smtClean="0"/>
              <a:t>отказа от создания продукции, на которую нет спроса </a:t>
            </a:r>
            <a:r>
              <a:rPr lang="ru-RU" dirty="0" smtClean="0"/>
              <a:t>в виде незавершенного производства; </a:t>
            </a:r>
          </a:p>
          <a:p>
            <a:r>
              <a:rPr lang="ru-RU" dirty="0" smtClean="0"/>
              <a:t>активизации </a:t>
            </a:r>
            <a:r>
              <a:rPr lang="ru-RU" u="sng" dirty="0" smtClean="0"/>
              <a:t>работы по превращению контрагентов</a:t>
            </a:r>
            <a:r>
              <a:rPr lang="ru-RU" dirty="0" smtClean="0"/>
              <a:t>, поставляющих ресурсы, из </a:t>
            </a:r>
            <a:r>
              <a:rPr lang="ru-RU" u="sng" dirty="0" smtClean="0"/>
              <a:t>противостоящей сто</a:t>
            </a:r>
            <a:r>
              <a:rPr lang="ru-RU" dirty="0" smtClean="0"/>
              <a:t>роны в борьбе за цены и условия поставок </a:t>
            </a:r>
            <a:r>
              <a:rPr lang="ru-RU" u="sng" dirty="0" smtClean="0"/>
              <a:t>в доброжелательных партнеров</a:t>
            </a:r>
            <a:endParaRPr lang="ru-RU" u="sng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642918"/>
            <a:ext cx="9001156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Задачи производственной логистики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143536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Маркетинговые исследования </a:t>
            </a:r>
            <a:r>
              <a:rPr lang="ru-RU" dirty="0" smtClean="0"/>
              <a:t>производственных процессов с позиций логистического обеспечения </a:t>
            </a:r>
          </a:p>
          <a:p>
            <a:r>
              <a:rPr lang="ru-RU" b="1" dirty="0" smtClean="0"/>
              <a:t>Планирование логистических операций </a:t>
            </a:r>
            <a:r>
              <a:rPr lang="ru-RU" dirty="0" smtClean="0"/>
              <a:t>на основе планов производства исходя из планов и графиков заказов на готовую продукцию </a:t>
            </a:r>
          </a:p>
          <a:p>
            <a:r>
              <a:rPr lang="ru-RU" b="1" dirty="0" smtClean="0"/>
              <a:t>Организация диспетчеризации логистических операций</a:t>
            </a:r>
            <a:r>
              <a:rPr lang="ru-RU" dirty="0" smtClean="0"/>
              <a:t>, сопровождающих производственные процессы</a:t>
            </a:r>
          </a:p>
          <a:p>
            <a:r>
              <a:rPr lang="ru-RU" b="1" dirty="0" smtClean="0"/>
              <a:t>Разработка оперативных заданий </a:t>
            </a:r>
            <a:r>
              <a:rPr lang="ru-RU" dirty="0" smtClean="0"/>
              <a:t>по физическому перемещению материальных ресурсов от одной производственной операции к другой</a:t>
            </a:r>
          </a:p>
          <a:p>
            <a:r>
              <a:rPr lang="ru-RU" b="1" dirty="0" smtClean="0"/>
              <a:t>Согласование</a:t>
            </a:r>
            <a:r>
              <a:rPr lang="ru-RU" dirty="0" smtClean="0"/>
              <a:t> со снабженческими, производственными и сбытовыми подразделениями </a:t>
            </a:r>
            <a:r>
              <a:rPr lang="ru-RU" b="1" dirty="0" smtClean="0"/>
              <a:t>графиков осуществления операций производственной логистики</a:t>
            </a:r>
            <a:endParaRPr lang="ru-RU" b="1" u="sng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642918"/>
            <a:ext cx="9001156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Задачи производственной логистики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143536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Регулирование</a:t>
            </a:r>
            <a:r>
              <a:rPr lang="ru-RU" dirty="0" smtClean="0"/>
              <a:t> процессов выполнения операций производственной логистики в соответствии с динамикой производственных и рыночных изменений</a:t>
            </a:r>
          </a:p>
          <a:p>
            <a:r>
              <a:rPr lang="ru-RU" b="1" dirty="0" smtClean="0"/>
              <a:t>Координация процессов производственной логистики </a:t>
            </a:r>
            <a:r>
              <a:rPr lang="ru-RU" dirty="0" smtClean="0"/>
              <a:t>в вопросах контроля качества продукции и производства в целом</a:t>
            </a:r>
          </a:p>
          <a:p>
            <a:r>
              <a:rPr lang="ru-RU" b="1" dirty="0" smtClean="0"/>
              <a:t>Активное участие в реализации производственных инноваций</a:t>
            </a:r>
          </a:p>
          <a:p>
            <a:r>
              <a:rPr lang="ru-RU" b="1" dirty="0" smtClean="0"/>
              <a:t>Достижение минимизации себестоимости конечной продукции</a:t>
            </a:r>
            <a:r>
              <a:rPr lang="ru-RU" dirty="0" smtClean="0"/>
              <a:t> через минимизацию стоимости операций производственной логистики</a:t>
            </a:r>
            <a:endParaRPr lang="ru-RU" u="sng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Системы производственной логистики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429288"/>
          </a:xfrm>
        </p:spPr>
        <p:txBody>
          <a:bodyPr/>
          <a:lstStyle/>
          <a:p>
            <a:r>
              <a:rPr lang="ru-RU" dirty="0" smtClean="0"/>
              <a:t>В организации логистики производственных процессов выделяют </a:t>
            </a:r>
            <a:r>
              <a:rPr lang="ru-RU" b="1" dirty="0" smtClean="0"/>
              <a:t>толкающую</a:t>
            </a:r>
            <a:r>
              <a:rPr lang="ru-RU" dirty="0" smtClean="0"/>
              <a:t> и</a:t>
            </a:r>
            <a:r>
              <a:rPr lang="ru-RU" b="1" dirty="0" smtClean="0"/>
              <a:t> тянущую </a:t>
            </a:r>
            <a:r>
              <a:rPr lang="ru-RU" dirty="0" smtClean="0"/>
              <a:t>системы</a:t>
            </a:r>
          </a:p>
          <a:p>
            <a:r>
              <a:rPr lang="ru-RU" dirty="0" smtClean="0"/>
              <a:t>О </a:t>
            </a:r>
            <a:r>
              <a:rPr lang="ru-RU" b="1" dirty="0" smtClean="0"/>
              <a:t>толкающей системе </a:t>
            </a:r>
            <a:r>
              <a:rPr lang="ru-RU" dirty="0" smtClean="0"/>
              <a:t>впервые заговорили в 1960-е гг. </a:t>
            </a:r>
          </a:p>
          <a:p>
            <a:r>
              <a:rPr lang="ru-RU" b="1" dirty="0" smtClean="0"/>
              <a:t>Толкающая система </a:t>
            </a:r>
            <a:r>
              <a:rPr lang="ru-RU" dirty="0" smtClean="0"/>
              <a:t>логистической организации производственных процессов предполагает, что </a:t>
            </a:r>
            <a:r>
              <a:rPr lang="ru-RU" u="sng" dirty="0" smtClean="0"/>
              <a:t>материальный ресурс, прошедший предыдущую операцию обработки, “выталкивается” на осуществление последующей операции обработки</a:t>
            </a:r>
            <a:r>
              <a:rPr lang="ru-RU" dirty="0" smtClean="0"/>
              <a:t>, стимулируя интенсивность и масштабы ее осуществления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Толкающая система работает </a:t>
            </a:r>
            <a:r>
              <a:rPr lang="ru-RU" u="sng" dirty="0" smtClean="0"/>
              <a:t>по факту выполнения предшествующей производственной операции </a:t>
            </a:r>
            <a:r>
              <a:rPr lang="ru-RU" dirty="0" smtClean="0"/>
              <a:t>и </a:t>
            </a:r>
            <a:r>
              <a:rPr lang="ru-RU" b="1" dirty="0" smtClean="0"/>
              <a:t>не учитывает </a:t>
            </a:r>
            <a:r>
              <a:rPr lang="ru-RU" u="sng" dirty="0" smtClean="0"/>
              <a:t>состояния загрузки участка осуществления последующей производственной операции</a:t>
            </a:r>
            <a:endParaRPr lang="ru-RU" dirty="0" smtClean="0"/>
          </a:p>
          <a:p>
            <a:r>
              <a:rPr lang="ru-RU" dirty="0" smtClean="0"/>
              <a:t>В результате могут возникать как </a:t>
            </a:r>
            <a:r>
              <a:rPr lang="ru-RU" b="1" dirty="0" smtClean="0"/>
              <a:t>простои</a:t>
            </a:r>
            <a:r>
              <a:rPr lang="ru-RU" dirty="0" smtClean="0"/>
              <a:t> (когда последующая производственная операция выполняется быстрее предыдущей), так и </a:t>
            </a:r>
            <a:r>
              <a:rPr lang="ru-RU" b="1" dirty="0" smtClean="0"/>
              <a:t>нежелательный рост запасов незавершенного производства </a:t>
            </a:r>
            <a:r>
              <a:rPr lang="ru-RU" dirty="0" smtClean="0"/>
              <a:t>(при обратной пропорции выполнения производственных операций) </a:t>
            </a:r>
          </a:p>
          <a:p>
            <a:r>
              <a:rPr lang="ru-RU" dirty="0" smtClean="0"/>
              <a:t>В любом случае </a:t>
            </a:r>
            <a:r>
              <a:rPr lang="ru-RU" u="sng" dirty="0" smtClean="0"/>
              <a:t>сроки производственного цикла возрастают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Толкающая система </a:t>
            </a:r>
            <a:r>
              <a:rPr lang="ru-RU" b="1" dirty="0" smtClean="0"/>
              <a:t>не предполагает </a:t>
            </a:r>
            <a:r>
              <a:rPr lang="ru-RU" u="sng" dirty="0" smtClean="0"/>
              <a:t>заказ материальных ресурсов на предыдущем участке </a:t>
            </a:r>
            <a:r>
              <a:rPr lang="ru-RU" dirty="0" smtClean="0"/>
              <a:t>производственной деятельности</a:t>
            </a:r>
            <a:endParaRPr lang="en-US" dirty="0" smtClean="0"/>
          </a:p>
          <a:p>
            <a:r>
              <a:rPr lang="ru-RU" dirty="0" smtClean="0"/>
              <a:t>Все </a:t>
            </a:r>
            <a:r>
              <a:rPr lang="ru-RU" b="1" dirty="0" smtClean="0"/>
              <a:t>команды на перемещение </a:t>
            </a:r>
            <a:r>
              <a:rPr lang="ru-RU" dirty="0" smtClean="0"/>
              <a:t>материальных ресурсов поступают от </a:t>
            </a:r>
            <a:r>
              <a:rPr lang="ru-RU" b="1" dirty="0" smtClean="0"/>
              <a:t>главной системы управления </a:t>
            </a:r>
            <a:r>
              <a:rPr lang="ru-RU" u="sng" dirty="0" smtClean="0"/>
              <a:t>после получения доклада о выполнении предыдущей производственной операции</a:t>
            </a:r>
          </a:p>
          <a:p>
            <a:r>
              <a:rPr lang="ru-RU" dirty="0" smtClean="0"/>
              <a:t>В рамках толкающих систем наибольшее распространение получили: </a:t>
            </a:r>
          </a:p>
          <a:p>
            <a:pPr>
              <a:buFontTx/>
              <a:buChar char="-"/>
            </a:pPr>
            <a:r>
              <a:rPr lang="ru-RU" b="1" dirty="0" err="1" smtClean="0"/>
              <a:t>MRP</a:t>
            </a:r>
            <a:r>
              <a:rPr lang="ru-RU" b="1" dirty="0" smtClean="0"/>
              <a:t> – </a:t>
            </a:r>
            <a:r>
              <a:rPr lang="en-US" b="1" dirty="0" smtClean="0"/>
              <a:t>Materials Requirement Planning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b="1" dirty="0" err="1" smtClean="0"/>
              <a:t>MRPII</a:t>
            </a:r>
            <a:r>
              <a:rPr lang="en-US" b="1" dirty="0" smtClean="0"/>
              <a:t> – Manufacturing Resource Planning </a:t>
            </a:r>
            <a:r>
              <a:rPr lang="en-US" dirty="0" smtClean="0"/>
              <a:t>(</a:t>
            </a:r>
            <a:r>
              <a:rPr lang="ru-RU" dirty="0" smtClean="0"/>
              <a:t>более широкий охват ресурсов, чем в </a:t>
            </a:r>
            <a:r>
              <a:rPr lang="en-US" dirty="0" err="1" smtClean="0"/>
              <a:t>MRP</a:t>
            </a:r>
            <a:r>
              <a:rPr lang="ru-RU" dirty="0" smtClean="0"/>
              <a:t>),</a:t>
            </a:r>
            <a:r>
              <a:rPr lang="ru-RU" b="1" dirty="0" smtClean="0"/>
              <a:t> </a:t>
            </a:r>
          </a:p>
          <a:p>
            <a:pPr>
              <a:buFontTx/>
              <a:buChar char="-"/>
            </a:pPr>
            <a:r>
              <a:rPr lang="ru-RU" b="1" dirty="0" err="1" smtClean="0"/>
              <a:t>ERP</a:t>
            </a:r>
            <a:r>
              <a:rPr lang="ru-RU" b="1" dirty="0" smtClean="0"/>
              <a:t> – </a:t>
            </a:r>
            <a:r>
              <a:rPr lang="en-US" b="1" dirty="0" err="1" smtClean="0"/>
              <a:t>Enteprise</a:t>
            </a:r>
            <a:r>
              <a:rPr lang="en-US" b="1" dirty="0" smtClean="0"/>
              <a:t> Resource Planning</a:t>
            </a:r>
            <a:endParaRPr lang="ru-RU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На ранних стадиях развития логистики толкающая система была </a:t>
            </a:r>
            <a:r>
              <a:rPr lang="ru-RU" u="sng" dirty="0" smtClean="0"/>
              <a:t>присуща традиционному подходу к организации производства</a:t>
            </a:r>
            <a:r>
              <a:rPr lang="ru-RU" dirty="0" smtClean="0"/>
              <a:t>, но развитие информационных технологий позволило использовать эту систему и при </a:t>
            </a:r>
            <a:r>
              <a:rPr lang="ru-RU" dirty="0" err="1" smtClean="0"/>
              <a:t>логистическом</a:t>
            </a:r>
            <a:r>
              <a:rPr lang="ru-RU" dirty="0" smtClean="0"/>
              <a:t> подходе к организации производства</a:t>
            </a:r>
          </a:p>
          <a:p>
            <a:r>
              <a:rPr lang="ru-RU" dirty="0" smtClean="0"/>
              <a:t>Несмотря на колоссальные возможности современных средств реализации информационных технологий, </a:t>
            </a:r>
            <a:r>
              <a:rPr lang="ru-RU" b="1" dirty="0" smtClean="0"/>
              <a:t>толкающие системы имеют объективные пределы возможностей их практического использования</a:t>
            </a:r>
            <a:r>
              <a:rPr lang="ru-RU" dirty="0" smtClean="0"/>
              <a:t>, связанные с самой идеей реакции на факт выполнения предшествующей производственной операции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b="1" dirty="0" smtClean="0"/>
              <a:t>Тянущая система логистической организации </a:t>
            </a:r>
            <a:r>
              <a:rPr lang="ru-RU" dirty="0" smtClean="0"/>
              <a:t>производственных процессов подразумевает, что </a:t>
            </a:r>
            <a:r>
              <a:rPr lang="ru-RU" u="sng" dirty="0" smtClean="0"/>
              <a:t>перемещение материальных ресурсов </a:t>
            </a:r>
            <a:r>
              <a:rPr lang="ru-RU" dirty="0" smtClean="0"/>
              <a:t>на </a:t>
            </a:r>
            <a:r>
              <a:rPr lang="ru-RU" u="sng" dirty="0" smtClean="0"/>
              <a:t>последующий</a:t>
            </a:r>
            <a:r>
              <a:rPr lang="ru-RU" dirty="0" smtClean="0"/>
              <a:t> производственный участок </a:t>
            </a:r>
            <a:r>
              <a:rPr lang="ru-RU" u="sng" dirty="0" smtClean="0"/>
              <a:t>инициируется самим этим участком </a:t>
            </a:r>
            <a:r>
              <a:rPr lang="ru-RU" dirty="0" smtClean="0"/>
              <a:t>путем посылки запроса о потребностях в ресурсах на предшествующий производственный участок </a:t>
            </a:r>
          </a:p>
          <a:p>
            <a:endParaRPr lang="ru-RU" dirty="0" smtClean="0"/>
          </a:p>
          <a:p>
            <a:r>
              <a:rPr lang="ru-RU" dirty="0" smtClean="0"/>
              <a:t>Таким образом, материальные ресурсы перемещаются не по жесткому графику, а по мере возникновения необходимости на следующем производственном участке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u="sng" dirty="0" smtClean="0"/>
              <a:t>Заказ на получение материальных ресурсов в предыдущий</a:t>
            </a:r>
            <a:r>
              <a:rPr lang="ru-RU" dirty="0" smtClean="0"/>
              <a:t> производственный участок </a:t>
            </a:r>
            <a:r>
              <a:rPr lang="ru-RU" u="sng" dirty="0" smtClean="0"/>
              <a:t>из последующего</a:t>
            </a:r>
            <a:r>
              <a:rPr lang="ru-RU" dirty="0" smtClean="0"/>
              <a:t> происходит тогда, когда </a:t>
            </a:r>
            <a:r>
              <a:rPr lang="ru-RU" u="sng" dirty="0" smtClean="0"/>
              <a:t>в последующем</a:t>
            </a:r>
            <a:r>
              <a:rPr lang="ru-RU" dirty="0" smtClean="0"/>
              <a:t> производственном участке </a:t>
            </a:r>
            <a:r>
              <a:rPr lang="ru-RU" b="1" dirty="0" smtClean="0"/>
              <a:t>объем запасов достигает критического уровня </a:t>
            </a:r>
          </a:p>
          <a:p>
            <a:r>
              <a:rPr lang="ru-RU" dirty="0" smtClean="0"/>
              <a:t>Тянущую систему можно сравнить с </a:t>
            </a:r>
            <a:r>
              <a:rPr lang="ru-RU" b="1" dirty="0" smtClean="0"/>
              <a:t>ловлей рыбы на удочку</a:t>
            </a:r>
            <a:r>
              <a:rPr lang="ru-RU" dirty="0" smtClean="0"/>
              <a:t>: вытащить рыбу можно после того, когда насажена наживка и рыба клюнула на нее. Точно так же </a:t>
            </a:r>
            <a:r>
              <a:rPr lang="ru-RU" b="1" dirty="0" smtClean="0"/>
              <a:t>поступление материальных ресурсов на последующий</a:t>
            </a:r>
            <a:r>
              <a:rPr lang="ru-RU" dirty="0" smtClean="0"/>
              <a:t> производственный участок с предыдущего происходит, когда </a:t>
            </a:r>
            <a:r>
              <a:rPr lang="ru-RU" b="1" dirty="0" smtClean="0"/>
              <a:t>последующий участок готов к работе</a:t>
            </a:r>
            <a:r>
              <a:rPr lang="ru-RU" dirty="0" smtClean="0"/>
              <a:t>, а на </a:t>
            </a:r>
            <a:r>
              <a:rPr lang="ru-RU" b="1" dirty="0" smtClean="0"/>
              <a:t>предыдущем</a:t>
            </a:r>
            <a:r>
              <a:rPr lang="ru-RU" dirty="0" smtClean="0"/>
              <a:t> — </a:t>
            </a:r>
            <a:r>
              <a:rPr lang="ru-RU" b="1" dirty="0" smtClean="0"/>
              <a:t>получена и обслужена заявка </a:t>
            </a:r>
            <a:r>
              <a:rPr lang="ru-RU" dirty="0" smtClean="0"/>
              <a:t>на поставку материальных ресурсов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612068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Математический</a:t>
            </a:r>
            <a:r>
              <a:rPr lang="ru-RU" dirty="0"/>
              <a:t> источник термина «логистика» имеет исключительно </a:t>
            </a:r>
            <a:r>
              <a:rPr lang="ru-RU" u="sng" dirty="0" smtClean="0"/>
              <a:t>научное происхождение</a:t>
            </a:r>
          </a:p>
          <a:p>
            <a:r>
              <a:rPr lang="ru-RU" dirty="0"/>
              <a:t>Н</a:t>
            </a:r>
            <a:r>
              <a:rPr lang="ru-RU" dirty="0" smtClean="0"/>
              <a:t>емецкий </a:t>
            </a:r>
            <a:r>
              <a:rPr lang="ru-RU" dirty="0"/>
              <a:t>философ, математик и языковед </a:t>
            </a:r>
            <a:r>
              <a:rPr lang="ru-RU" b="1" dirty="0" smtClean="0"/>
              <a:t>Готфрид </a:t>
            </a:r>
            <a:r>
              <a:rPr lang="ru-RU" b="1" dirty="0"/>
              <a:t>Лейбниц </a:t>
            </a:r>
            <a:r>
              <a:rPr lang="ru-RU" dirty="0"/>
              <a:t>называл логистикой </a:t>
            </a:r>
            <a:r>
              <a:rPr lang="ru-RU" u="sng" dirty="0"/>
              <a:t>математическую </a:t>
            </a:r>
            <a:r>
              <a:rPr lang="ru-RU" u="sng" dirty="0" smtClean="0"/>
              <a:t>логику</a:t>
            </a:r>
          </a:p>
          <a:p>
            <a:r>
              <a:rPr lang="ru-RU" dirty="0" smtClean="0"/>
              <a:t>Этот </a:t>
            </a:r>
            <a:r>
              <a:rPr lang="ru-RU" dirty="0"/>
              <a:t>термин был </a:t>
            </a:r>
            <a:r>
              <a:rPr lang="ru-RU" u="sng" dirty="0"/>
              <a:t>официально</a:t>
            </a:r>
            <a:r>
              <a:rPr lang="ru-RU" dirty="0"/>
              <a:t> закреплен за </a:t>
            </a:r>
            <a:r>
              <a:rPr lang="ru-RU" u="sng" dirty="0"/>
              <a:t>математической логикой </a:t>
            </a:r>
            <a:r>
              <a:rPr lang="ru-RU" b="1" dirty="0"/>
              <a:t>в 1904 г</a:t>
            </a:r>
            <a:r>
              <a:rPr lang="ru-RU" dirty="0"/>
              <a:t>. на философской конференции в </a:t>
            </a:r>
            <a:r>
              <a:rPr lang="ru-RU" dirty="0" smtClean="0"/>
              <a:t>Женеве</a:t>
            </a:r>
          </a:p>
          <a:p>
            <a:r>
              <a:rPr lang="ru-RU" u="sng" dirty="0" smtClean="0"/>
              <a:t>Военный и математический </a:t>
            </a:r>
            <a:r>
              <a:rPr lang="ru-RU" dirty="0" smtClean="0"/>
              <a:t>подходы к определению сущности логистики </a:t>
            </a:r>
            <a:r>
              <a:rPr lang="ru-RU" u="sng" dirty="0" smtClean="0"/>
              <a:t>схожи</a:t>
            </a:r>
            <a:r>
              <a:rPr lang="ru-RU" dirty="0" smtClean="0"/>
              <a:t>, выделяя в качестве </a:t>
            </a:r>
            <a:r>
              <a:rPr lang="ru-RU" b="1" dirty="0" smtClean="0"/>
              <a:t>основных принципов логистики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согласованность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/>
              <a:t>р</a:t>
            </a:r>
            <a:r>
              <a:rPr lang="ru-RU" dirty="0" smtClean="0"/>
              <a:t>ациональность, </a:t>
            </a:r>
          </a:p>
          <a:p>
            <a:pPr>
              <a:buFontTx/>
              <a:buChar char="-"/>
            </a:pPr>
            <a:r>
              <a:rPr lang="ru-RU" dirty="0" smtClean="0"/>
              <a:t>точный расчет</a:t>
            </a:r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Механический </a:t>
            </a:r>
            <a:r>
              <a:rPr lang="ru-RU" u="sng" dirty="0"/>
              <a:t>перенос</a:t>
            </a:r>
            <a:r>
              <a:rPr lang="ru-RU" dirty="0"/>
              <a:t> логистических принципов из военной сферы в </a:t>
            </a:r>
            <a:r>
              <a:rPr lang="ru-RU" u="sng" dirty="0"/>
              <a:t>экономическую</a:t>
            </a:r>
            <a:r>
              <a:rPr lang="ru-RU" dirty="0"/>
              <a:t> обусловил </a:t>
            </a:r>
            <a:r>
              <a:rPr lang="ru-RU" u="sng" dirty="0"/>
              <a:t>широкое использование</a:t>
            </a:r>
            <a:r>
              <a:rPr lang="ru-RU" dirty="0"/>
              <a:t> этого термина в современной </a:t>
            </a:r>
            <a:r>
              <a:rPr lang="ru-RU" b="1" dirty="0"/>
              <a:t>теории менеджмента</a:t>
            </a:r>
          </a:p>
        </p:txBody>
      </p:sp>
    </p:spTree>
    <p:extLst>
      <p:ext uri="{BB962C8B-B14F-4D97-AF65-F5344CB8AC3E}">
        <p14:creationId xmlns:p14="http://schemas.microsoft.com/office/powerpoint/2010/main" val="33741523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При такой системе логистической организации производственных процессов </a:t>
            </a:r>
            <a:r>
              <a:rPr lang="ru-RU" b="1" dirty="0" smtClean="0"/>
              <a:t>центральная система управления</a:t>
            </a:r>
            <a:r>
              <a:rPr lang="ru-RU" dirty="0" smtClean="0"/>
              <a:t> </a:t>
            </a:r>
            <a:r>
              <a:rPr lang="ru-RU" u="sng" dirty="0" smtClean="0"/>
              <a:t>не осуществляет </a:t>
            </a:r>
            <a:r>
              <a:rPr lang="ru-RU" b="1" dirty="0" smtClean="0"/>
              <a:t>жесткого регулирования </a:t>
            </a:r>
            <a:r>
              <a:rPr lang="ru-RU" u="sng" dirty="0" smtClean="0"/>
              <a:t>перемещения материальных потоков </a:t>
            </a:r>
            <a:r>
              <a:rPr lang="ru-RU" dirty="0" smtClean="0"/>
              <a:t>между различными производственными участками, т. е. </a:t>
            </a:r>
            <a:r>
              <a:rPr lang="ru-RU" b="1" dirty="0" smtClean="0"/>
              <a:t>управление физическим перемещением материальных потоков производится внизу на горизонтальном уровне </a:t>
            </a:r>
          </a:p>
          <a:p>
            <a:endParaRPr lang="ru-RU" dirty="0" smtClean="0"/>
          </a:p>
          <a:p>
            <a:r>
              <a:rPr lang="ru-RU" dirty="0" smtClean="0"/>
              <a:t>Центральная система управления передает </a:t>
            </a:r>
            <a:r>
              <a:rPr lang="ru-RU" u="sng" dirty="0" smtClean="0"/>
              <a:t>заказ</a:t>
            </a:r>
            <a:r>
              <a:rPr lang="ru-RU" dirty="0" smtClean="0"/>
              <a:t> лишь </a:t>
            </a:r>
            <a:r>
              <a:rPr lang="ru-RU" b="1" dirty="0" smtClean="0"/>
              <a:t>в конечное звено производственной цепочки</a:t>
            </a:r>
            <a:endParaRPr lang="ru-RU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На практике используются две модели тянущей системы </a:t>
            </a:r>
            <a:r>
              <a:rPr lang="ru-RU" dirty="0" err="1" smtClean="0"/>
              <a:t>системы</a:t>
            </a:r>
            <a:r>
              <a:rPr lang="ru-RU" dirty="0" smtClean="0"/>
              <a:t> — </a:t>
            </a:r>
            <a:r>
              <a:rPr lang="ru-RU" b="1" dirty="0" err="1" smtClean="0"/>
              <a:t>канбан</a:t>
            </a:r>
            <a:r>
              <a:rPr lang="ru-RU" dirty="0" smtClean="0"/>
              <a:t> и </a:t>
            </a:r>
            <a:r>
              <a:rPr lang="ru-RU" b="1" dirty="0" smtClean="0"/>
              <a:t>«точно в срок»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Система </a:t>
            </a:r>
            <a:r>
              <a:rPr lang="ru-RU" b="1" dirty="0" err="1" smtClean="0"/>
              <a:t>канбан</a:t>
            </a:r>
            <a:r>
              <a:rPr lang="ru-RU" b="1" dirty="0" smtClean="0"/>
              <a:t> </a:t>
            </a:r>
            <a:r>
              <a:rPr lang="ru-RU" dirty="0" smtClean="0"/>
              <a:t>была разработана в Японии на заводе </a:t>
            </a:r>
            <a:r>
              <a:rPr lang="ru-RU" dirty="0" err="1" smtClean="0"/>
              <a:t>Toyota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b="1" dirty="0" smtClean="0"/>
              <a:t>не требует тотальной компьютеризации </a:t>
            </a:r>
            <a:r>
              <a:rPr lang="ru-RU" dirty="0" smtClean="0"/>
              <a:t>производства, однако нужна </a:t>
            </a:r>
            <a:r>
              <a:rPr lang="ru-RU" b="1" dirty="0" smtClean="0"/>
              <a:t>высокая дисциплина поставок </a:t>
            </a:r>
            <a:r>
              <a:rPr lang="ru-RU" dirty="0" smtClean="0"/>
              <a:t>и </a:t>
            </a:r>
            <a:r>
              <a:rPr lang="ru-RU" b="1" dirty="0" smtClean="0"/>
              <a:t>ответственность персонала</a:t>
            </a:r>
            <a:r>
              <a:rPr lang="ru-RU" dirty="0" smtClean="0"/>
              <a:t>, так как </a:t>
            </a:r>
            <a:r>
              <a:rPr lang="ru-RU" b="1" dirty="0" smtClean="0"/>
              <a:t>централизованное регулирование </a:t>
            </a:r>
            <a:r>
              <a:rPr lang="ru-RU" dirty="0" smtClean="0"/>
              <a:t>внутрипроизводственного логистического процесса </a:t>
            </a:r>
            <a:r>
              <a:rPr lang="ru-RU" b="1" dirty="0" smtClean="0"/>
              <a:t>ограничено</a:t>
            </a:r>
            <a:endParaRPr lang="ru-RU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Канбан</a:t>
            </a:r>
            <a:r>
              <a:rPr lang="ru-RU" dirty="0" smtClean="0"/>
              <a:t> представляет собой </a:t>
            </a:r>
            <a:r>
              <a:rPr lang="ru-RU" u="sng" dirty="0" smtClean="0"/>
              <a:t>систему оперативного регулирования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b="1" dirty="0" smtClean="0"/>
              <a:t>производственных запасов </a:t>
            </a:r>
          </a:p>
          <a:p>
            <a:pPr>
              <a:buFontTx/>
              <a:buChar char="-"/>
            </a:pPr>
            <a:r>
              <a:rPr lang="ru-RU" dirty="0" smtClean="0"/>
              <a:t>и </a:t>
            </a:r>
            <a:r>
              <a:rPr lang="ru-RU" b="1" dirty="0" smtClean="0"/>
              <a:t>материальных потоков </a:t>
            </a:r>
            <a:r>
              <a:rPr lang="ru-RU" dirty="0" smtClean="0"/>
              <a:t>между отдельными подразделениями предприятия, </a:t>
            </a:r>
          </a:p>
          <a:p>
            <a:pPr>
              <a:buFontTx/>
              <a:buChar char="-"/>
            </a:pPr>
            <a:r>
              <a:rPr lang="ru-RU" dirty="0" smtClean="0"/>
              <a:t>построенную </a:t>
            </a:r>
            <a:r>
              <a:rPr lang="ru-RU" b="1" dirty="0" smtClean="0"/>
              <a:t>по принципу вытягивания предметов труда с предшествующих участков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Обязательным условием </a:t>
            </a:r>
            <a:r>
              <a:rPr lang="ru-RU" dirty="0" smtClean="0"/>
              <a:t>функционирования системы </a:t>
            </a:r>
            <a:r>
              <a:rPr lang="ru-RU" dirty="0" err="1" smtClean="0"/>
              <a:t>канбан</a:t>
            </a:r>
            <a:r>
              <a:rPr lang="ru-RU" dirty="0" smtClean="0"/>
              <a:t> является </a:t>
            </a:r>
            <a:r>
              <a:rPr lang="ru-RU" b="1" dirty="0" smtClean="0"/>
              <a:t>поставка исключительно бездефектных материалов и полуфабрикатов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Основная идея </a:t>
            </a:r>
            <a:r>
              <a:rPr lang="ru-RU" dirty="0" smtClean="0"/>
              <a:t>системы </a:t>
            </a:r>
            <a:r>
              <a:rPr lang="ru-RU" dirty="0" err="1" smtClean="0"/>
              <a:t>канбан</a:t>
            </a:r>
            <a:r>
              <a:rPr lang="ru-RU" dirty="0" smtClean="0"/>
              <a:t> состоит в том, чтобы</a:t>
            </a:r>
          </a:p>
          <a:p>
            <a:pPr>
              <a:buFontTx/>
              <a:buChar char="-"/>
            </a:pPr>
            <a:r>
              <a:rPr lang="ru-RU" b="1" dirty="0" smtClean="0"/>
              <a:t>производить детали не впрок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smtClean="0"/>
              <a:t>а </a:t>
            </a:r>
            <a:r>
              <a:rPr lang="ru-RU" b="1" dirty="0" smtClean="0"/>
              <a:t>непосредственно к моменту подачи на сборку </a:t>
            </a:r>
          </a:p>
          <a:p>
            <a:pPr>
              <a:buFontTx/>
              <a:buChar char="-"/>
            </a:pPr>
            <a:r>
              <a:rPr lang="ru-RU" dirty="0" smtClean="0"/>
              <a:t>и </a:t>
            </a:r>
            <a:r>
              <a:rPr lang="ru-RU" b="1" dirty="0" smtClean="0"/>
              <a:t>поставлять исходное сырье и материалы </a:t>
            </a:r>
            <a:r>
              <a:rPr lang="ru-RU" dirty="0" smtClean="0"/>
              <a:t>только </a:t>
            </a:r>
            <a:r>
              <a:rPr lang="ru-RU" b="1" dirty="0" smtClean="0"/>
              <a:t>тогда</a:t>
            </a:r>
            <a:r>
              <a:rPr lang="ru-RU" dirty="0" smtClean="0"/>
              <a:t>, когда они </a:t>
            </a:r>
            <a:r>
              <a:rPr lang="ru-RU" b="1" dirty="0" smtClean="0"/>
              <a:t>необходим</a:t>
            </a:r>
            <a:r>
              <a:rPr lang="ru-RU" dirty="0" smtClean="0"/>
              <a:t>ы для изготовления комплектующих деталей готового изделия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Эта система может эффективно использоваться при условии стабильной производственной программы предприятия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r>
              <a:rPr lang="ru-RU" b="1" dirty="0" smtClean="0"/>
              <a:t>Система «точно в срок» </a:t>
            </a:r>
            <a:r>
              <a:rPr lang="ru-RU" dirty="0" smtClean="0"/>
              <a:t>представляет собой </a:t>
            </a:r>
            <a:r>
              <a:rPr lang="ru-RU" u="sng" dirty="0" err="1" smtClean="0"/>
              <a:t>высокоинтегрированную</a:t>
            </a:r>
            <a:r>
              <a:rPr lang="ru-RU" dirty="0" smtClean="0"/>
              <a:t> систему </a:t>
            </a:r>
            <a:r>
              <a:rPr lang="ru-RU" u="sng" dirty="0" smtClean="0"/>
              <a:t>комплексного решения производственных проблем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Цель</a:t>
            </a:r>
            <a:r>
              <a:rPr lang="ru-RU" dirty="0" smtClean="0"/>
              <a:t> этой системы состоит в </a:t>
            </a:r>
            <a:r>
              <a:rPr lang="ru-RU" b="1" dirty="0" smtClean="0"/>
              <a:t>сокращении накладных расходов производства</a:t>
            </a:r>
            <a:r>
              <a:rPr lang="ru-RU" dirty="0" smtClean="0"/>
              <a:t> за счет </a:t>
            </a:r>
            <a:r>
              <a:rPr lang="ru-RU" b="1" dirty="0" smtClean="0"/>
              <a:t>минимизации потерь и затрат ресурсов</a:t>
            </a:r>
            <a:r>
              <a:rPr lang="ru-RU" dirty="0" smtClean="0"/>
              <a:t>: </a:t>
            </a:r>
          </a:p>
          <a:p>
            <a:pPr>
              <a:buFontTx/>
              <a:buChar char="-"/>
            </a:pPr>
            <a:r>
              <a:rPr lang="ru-RU" dirty="0" smtClean="0"/>
              <a:t>нулевой брак, </a:t>
            </a:r>
          </a:p>
          <a:p>
            <a:pPr>
              <a:buFontTx/>
              <a:buChar char="-"/>
            </a:pPr>
            <a:r>
              <a:rPr lang="ru-RU" dirty="0" smtClean="0"/>
              <a:t>отсутствие переналадок и простоев, </a:t>
            </a:r>
          </a:p>
          <a:p>
            <a:pPr>
              <a:buFontTx/>
              <a:buChar char="-"/>
            </a:pPr>
            <a:r>
              <a:rPr lang="ru-RU" dirty="0" smtClean="0"/>
              <a:t>нулевое подготовительно-заключительное время,</a:t>
            </a:r>
          </a:p>
          <a:p>
            <a:pPr>
              <a:buFontTx/>
              <a:buChar char="-"/>
            </a:pPr>
            <a:r>
              <a:rPr lang="ru-RU" dirty="0" smtClean="0"/>
              <a:t>отсутствие ненужных перемещений и поломок 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Философия </a:t>
            </a:r>
            <a:r>
              <a:rPr lang="ru-RU" dirty="0" smtClean="0"/>
              <a:t>системы заключается в </a:t>
            </a:r>
            <a:r>
              <a:rPr lang="ru-RU" b="1" dirty="0" smtClean="0"/>
              <a:t>непрерывном совершенствовании производства</a:t>
            </a:r>
            <a:r>
              <a:rPr lang="ru-RU" dirty="0" smtClean="0"/>
              <a:t>, </a:t>
            </a:r>
            <a:r>
              <a:rPr lang="ru-RU" b="1" dirty="0" smtClean="0"/>
              <a:t>борьбе с потерями</a:t>
            </a:r>
            <a:r>
              <a:rPr lang="ru-RU" dirty="0" smtClean="0"/>
              <a:t> и </a:t>
            </a:r>
            <a:r>
              <a:rPr lang="ru-RU" b="1" dirty="0" smtClean="0"/>
              <a:t>различного рода недостатками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Преимуществами тянущей системы </a:t>
            </a:r>
            <a:r>
              <a:rPr lang="ru-RU" dirty="0" smtClean="0"/>
              <a:t>являются:</a:t>
            </a:r>
          </a:p>
          <a:p>
            <a:r>
              <a:rPr lang="ru-RU" dirty="0" smtClean="0"/>
              <a:t>возможность </a:t>
            </a:r>
            <a:r>
              <a:rPr lang="ru-RU" u="sng" dirty="0" smtClean="0"/>
              <a:t>сокращения объемов заказа </a:t>
            </a:r>
            <a:r>
              <a:rPr lang="ru-RU" dirty="0" smtClean="0"/>
              <a:t>за счет использования имеющихся </a:t>
            </a:r>
            <a:r>
              <a:rPr lang="ru-RU" u="sng" dirty="0" smtClean="0"/>
              <a:t>запасов</a:t>
            </a:r>
            <a:r>
              <a:rPr lang="ru-RU" dirty="0" smtClean="0"/>
              <a:t> </a:t>
            </a:r>
          </a:p>
          <a:p>
            <a:r>
              <a:rPr lang="ru-RU" u="sng" dirty="0" smtClean="0"/>
              <a:t>минимизация объема запасов ресурсов</a:t>
            </a:r>
          </a:p>
          <a:p>
            <a:r>
              <a:rPr lang="ru-RU" dirty="0" smtClean="0"/>
              <a:t>подготовленность </a:t>
            </a:r>
            <a:r>
              <a:rPr lang="ru-RU" u="sng" dirty="0" smtClean="0"/>
              <a:t>к быстрой реакции на изменение спроса </a:t>
            </a:r>
            <a:r>
              <a:rPr lang="ru-RU" dirty="0" smtClean="0"/>
              <a:t>(путем развертывания дополнительных производственных мощностей и их адаптации </a:t>
            </a:r>
          </a:p>
          <a:p>
            <a:r>
              <a:rPr lang="ru-RU" u="sng" dirty="0" smtClean="0"/>
              <a:t>замена</a:t>
            </a:r>
            <a:r>
              <a:rPr lang="ru-RU" dirty="0" smtClean="0"/>
              <a:t> политики поиска способа продаж произведенной продукции </a:t>
            </a:r>
            <a:r>
              <a:rPr lang="ru-RU" u="sng" dirty="0" smtClean="0"/>
              <a:t>политикой производства запрашиваемой продукции</a:t>
            </a:r>
          </a:p>
          <a:p>
            <a:r>
              <a:rPr lang="ru-RU" u="sng" dirty="0" smtClean="0"/>
              <a:t>сокращение</a:t>
            </a:r>
            <a:r>
              <a:rPr lang="ru-RU" dirty="0" smtClean="0"/>
              <a:t> всех видов </a:t>
            </a:r>
            <a:r>
              <a:rPr lang="ru-RU" u="sng" dirty="0" smtClean="0"/>
              <a:t>иррациональных внутрифирменных перемещений материальных ресурсов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Главное преимущество </a:t>
            </a:r>
            <a:r>
              <a:rPr lang="ru-RU" dirty="0" smtClean="0"/>
              <a:t>тянущей системы логистической организации производственных процессов заключается в том, что </a:t>
            </a:r>
          </a:p>
          <a:p>
            <a:r>
              <a:rPr lang="ru-RU" b="1" dirty="0" smtClean="0"/>
              <a:t>персонал производственного участка гораздо лучше знает текущую ситуацию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 поэтому сможет </a:t>
            </a:r>
            <a:r>
              <a:rPr lang="ru-RU" b="1" dirty="0" smtClean="0"/>
              <a:t>точнее учесть специфические факторы производства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 </a:t>
            </a:r>
            <a:r>
              <a:rPr lang="ru-RU" b="1" dirty="0" smtClean="0"/>
              <a:t>эффективнее сформировать заказ</a:t>
            </a:r>
            <a:r>
              <a:rPr lang="ru-RU" dirty="0" smtClean="0"/>
              <a:t>, </a:t>
            </a:r>
            <a:r>
              <a:rPr lang="ru-RU" u="sng" dirty="0" smtClean="0"/>
              <a:t>чем персонал центральной системы управления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214974"/>
          </a:xfrm>
        </p:spPr>
        <p:txBody>
          <a:bodyPr/>
          <a:lstStyle/>
          <a:p>
            <a:r>
              <a:rPr lang="ru-RU" dirty="0" smtClean="0"/>
              <a:t>Разделиться на три группы</a:t>
            </a:r>
          </a:p>
          <a:p>
            <a:r>
              <a:rPr lang="ru-RU" b="1" u="sng" dirty="0" smtClean="0"/>
              <a:t>Задание для группы №1: </a:t>
            </a:r>
            <a:r>
              <a:rPr lang="ru-RU" dirty="0" smtClean="0"/>
              <a:t>дать характеристику преимуществ и недостатков применения </a:t>
            </a:r>
            <a:r>
              <a:rPr lang="ru-RU" b="1" dirty="0" smtClean="0"/>
              <a:t>толкающей системы</a:t>
            </a:r>
            <a:r>
              <a:rPr lang="ru-RU" dirty="0" smtClean="0"/>
              <a:t> производственной логистики </a:t>
            </a:r>
            <a:r>
              <a:rPr lang="ru-RU" b="1" dirty="0" smtClean="0"/>
              <a:t>в рамках российских предприятий</a:t>
            </a:r>
          </a:p>
          <a:p>
            <a:r>
              <a:rPr lang="ru-RU" b="1" u="sng" dirty="0" smtClean="0"/>
              <a:t>Задание для группы №2: </a:t>
            </a:r>
            <a:r>
              <a:rPr lang="ru-RU" dirty="0" smtClean="0"/>
              <a:t>дать характеристику преимуществ и недостатков применения в рамках </a:t>
            </a:r>
            <a:r>
              <a:rPr lang="ru-RU" u="sng" dirty="0" smtClean="0"/>
              <a:t>российских предприятий </a:t>
            </a:r>
            <a:r>
              <a:rPr lang="ru-RU" b="1" dirty="0" smtClean="0"/>
              <a:t>системы </a:t>
            </a:r>
            <a:r>
              <a:rPr lang="ru-RU" b="1" dirty="0" err="1" smtClean="0"/>
              <a:t>канбан</a:t>
            </a:r>
            <a:endParaRPr lang="ru-RU" b="1" dirty="0" smtClean="0"/>
          </a:p>
          <a:p>
            <a:r>
              <a:rPr lang="ru-RU" b="1" u="sng" dirty="0" smtClean="0"/>
              <a:t>Задание для группы №3: </a:t>
            </a:r>
            <a:r>
              <a:rPr lang="ru-RU" dirty="0" smtClean="0"/>
              <a:t>дать характеристику преимуществ и недостатков применения в рамках </a:t>
            </a:r>
            <a:r>
              <a:rPr lang="ru-RU" u="sng" dirty="0" smtClean="0"/>
              <a:t>российских предприятий </a:t>
            </a:r>
            <a:r>
              <a:rPr lang="ru-RU" b="1" dirty="0" smtClean="0"/>
              <a:t>системы «точно в срок»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714375"/>
            <a:ext cx="8715375" cy="60007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практике тянущую систему </a:t>
            </a:r>
            <a:r>
              <a:rPr lang="ru-RU" b="1" dirty="0" smtClean="0"/>
              <a:t>организовать крайне тяжело</a:t>
            </a:r>
            <a:endParaRPr lang="ru-RU" dirty="0" smtClean="0"/>
          </a:p>
          <a:p>
            <a:r>
              <a:rPr lang="ru-RU" dirty="0" smtClean="0"/>
              <a:t>Японские методы и технологии управления, которые представляют собой </a:t>
            </a:r>
            <a:r>
              <a:rPr lang="ru-RU" b="1" dirty="0" smtClean="0"/>
              <a:t>центральное звено «японского послевоенного чуда», </a:t>
            </a:r>
            <a:r>
              <a:rPr lang="ru-RU" dirty="0" smtClean="0"/>
              <a:t>в других странах </a:t>
            </a:r>
            <a:r>
              <a:rPr lang="ru-RU" b="1" u="sng" dirty="0" smtClean="0"/>
              <a:t>не прижились</a:t>
            </a:r>
            <a:r>
              <a:rPr lang="ru-RU" dirty="0" smtClean="0"/>
              <a:t> в той форме, в которой они были реализованы в Японии </a:t>
            </a:r>
          </a:p>
          <a:p>
            <a:r>
              <a:rPr lang="ru-RU" dirty="0" smtClean="0"/>
              <a:t>Специалисты объясняют это с психологической позиции — </a:t>
            </a:r>
            <a:r>
              <a:rPr lang="ru-RU" b="1" dirty="0" smtClean="0"/>
              <a:t>неукоснительной дисциплиной</a:t>
            </a:r>
            <a:r>
              <a:rPr lang="ru-RU" dirty="0" smtClean="0"/>
              <a:t>, которой отличаются японские работники </a:t>
            </a:r>
          </a:p>
          <a:p>
            <a:r>
              <a:rPr lang="ru-RU" dirty="0" smtClean="0"/>
              <a:t>Ни в Европе, ни в Америке принципы </a:t>
            </a:r>
            <a:r>
              <a:rPr lang="ru-RU" dirty="0" err="1" smtClean="0"/>
              <a:t>канбан</a:t>
            </a:r>
            <a:r>
              <a:rPr lang="ru-RU" dirty="0" smtClean="0"/>
              <a:t> и «точно в срок» в чисто японском виде и в японских масштабах не реализованы (даже на автозаводах в Европе, построенных японскими специалистами и работающих по японской технологии)</a:t>
            </a:r>
            <a:endParaRPr lang="ru-RU" u="sng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001156" cy="7041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2.2. Логистика процессов дистрибуции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500726"/>
          </a:xfrm>
        </p:spPr>
        <p:txBody>
          <a:bodyPr>
            <a:normAutofit/>
          </a:bodyPr>
          <a:lstStyle/>
          <a:p>
            <a:r>
              <a:rPr lang="ru-RU" b="1" dirty="0" smtClean="0"/>
              <a:t>Система распределения </a:t>
            </a:r>
            <a:r>
              <a:rPr lang="ru-RU" dirty="0" smtClean="0"/>
              <a:t>– </a:t>
            </a:r>
            <a:r>
              <a:rPr lang="ru-RU" b="1" dirty="0" smtClean="0"/>
              <a:t>связующее звено </a:t>
            </a:r>
            <a:r>
              <a:rPr lang="ru-RU" dirty="0" smtClean="0"/>
              <a:t>между </a:t>
            </a:r>
            <a:r>
              <a:rPr lang="ru-RU" u="sng" dirty="0" smtClean="0"/>
              <a:t>системой производства </a:t>
            </a:r>
            <a:r>
              <a:rPr lang="ru-RU" dirty="0" smtClean="0"/>
              <a:t>и </a:t>
            </a:r>
            <a:r>
              <a:rPr lang="ru-RU" u="sng" dirty="0" smtClean="0"/>
              <a:t>системой потребления товара</a:t>
            </a:r>
          </a:p>
          <a:p>
            <a:r>
              <a:rPr lang="ru-RU" b="1" dirty="0" smtClean="0"/>
              <a:t>Логистика в сфере распределения </a:t>
            </a:r>
            <a:r>
              <a:rPr lang="ru-RU" dirty="0" smtClean="0"/>
              <a:t>представляет собой </a:t>
            </a:r>
            <a:r>
              <a:rPr lang="ru-RU" b="1" dirty="0" smtClean="0"/>
              <a:t>комплекс</a:t>
            </a:r>
            <a:r>
              <a:rPr lang="ru-RU" dirty="0" smtClean="0"/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стратегических, </a:t>
            </a:r>
          </a:p>
          <a:p>
            <a:pPr>
              <a:buFontTx/>
              <a:buChar char="-"/>
            </a:pPr>
            <a:r>
              <a:rPr lang="ru-RU" dirty="0" smtClean="0"/>
              <a:t>организационных, </a:t>
            </a:r>
          </a:p>
          <a:p>
            <a:pPr>
              <a:buFontTx/>
              <a:buChar char="-"/>
            </a:pPr>
            <a:r>
              <a:rPr lang="ru-RU" dirty="0" smtClean="0"/>
              <a:t>финансовых и других мер, тесно связанных между собой 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b="1" dirty="0" smtClean="0"/>
              <a:t>гибкую систему управления</a:t>
            </a:r>
            <a:r>
              <a:rPr lang="ru-RU" dirty="0" smtClean="0"/>
              <a:t> материальными, информационными, финансовыми и другими потоками </a:t>
            </a:r>
            <a:r>
              <a:rPr lang="ru-RU" b="1" u="sng" dirty="0" smtClean="0"/>
              <a:t>в непроизводственный период</a:t>
            </a:r>
            <a:endParaRPr lang="ru-RU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>
            <a:normAutofit/>
          </a:bodyPr>
          <a:lstStyle/>
          <a:p>
            <a:r>
              <a:rPr lang="ru-RU" dirty="0"/>
              <a:t>До конца XIX в. </a:t>
            </a:r>
            <a:r>
              <a:rPr lang="ru-RU" b="1" dirty="0"/>
              <a:t>в России </a:t>
            </a:r>
            <a:r>
              <a:rPr lang="ru-RU" dirty="0"/>
              <a:t>логистикой называлось </a:t>
            </a:r>
            <a:r>
              <a:rPr lang="ru-RU" dirty="0" smtClean="0"/>
              <a:t>искусство </a:t>
            </a:r>
            <a:r>
              <a:rPr lang="ru-RU" dirty="0"/>
              <a:t>управления движением </a:t>
            </a:r>
            <a:r>
              <a:rPr lang="ru-RU" dirty="0" smtClean="0"/>
              <a:t>войск</a:t>
            </a:r>
          </a:p>
          <a:p>
            <a:r>
              <a:rPr lang="ru-RU" dirty="0" smtClean="0"/>
              <a:t> </a:t>
            </a:r>
            <a:r>
              <a:rPr lang="ru-RU" dirty="0"/>
              <a:t>После почти столетнего забвения логистика вернулась в Россию как прикладная наука об организации транспортного и складского </a:t>
            </a:r>
            <a:r>
              <a:rPr lang="ru-RU" dirty="0" smtClean="0"/>
              <a:t>хозяйства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В экономике понятия и методы логистики стали применяться сравнительно </a:t>
            </a:r>
            <a:r>
              <a:rPr lang="ru-RU" dirty="0" smtClean="0"/>
              <a:t>недавно</a:t>
            </a:r>
          </a:p>
          <a:p>
            <a:r>
              <a:rPr lang="ru-RU" dirty="0"/>
              <a:t>Д</a:t>
            </a:r>
            <a:r>
              <a:rPr lang="ru-RU" dirty="0" smtClean="0"/>
              <a:t>о </a:t>
            </a:r>
            <a:r>
              <a:rPr lang="ru-RU" dirty="0"/>
              <a:t>начала 60-х гг. ХХ в. вопросам оптимизации материальных потоков большого внимания не уделялось</a:t>
            </a:r>
          </a:p>
        </p:txBody>
      </p:sp>
    </p:spTree>
    <p:extLst>
      <p:ext uri="{BB962C8B-B14F-4D97-AF65-F5344CB8AC3E}">
        <p14:creationId xmlns:p14="http://schemas.microsoft.com/office/powerpoint/2010/main" val="345689100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Распределение </a:t>
            </a:r>
            <a:r>
              <a:rPr lang="en-US" b="1" dirty="0" smtClean="0"/>
              <a:t>vs.</a:t>
            </a:r>
            <a:r>
              <a:rPr lang="ru-RU" b="1" dirty="0" smtClean="0"/>
              <a:t> маркетинг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50072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Зарубежные ученые </a:t>
            </a:r>
            <a:r>
              <a:rPr lang="ru-RU" dirty="0" smtClean="0"/>
              <a:t>считают </a:t>
            </a:r>
            <a:r>
              <a:rPr lang="ru-RU" u="sng" dirty="0" smtClean="0"/>
              <a:t>распределение частью маркетинга</a:t>
            </a:r>
            <a:r>
              <a:rPr lang="ru-RU" dirty="0" smtClean="0"/>
              <a:t> фирмы</a:t>
            </a:r>
          </a:p>
          <a:p>
            <a:r>
              <a:rPr lang="ru-RU" b="1" dirty="0" smtClean="0"/>
              <a:t>Отечественные ученые </a:t>
            </a:r>
            <a:r>
              <a:rPr lang="ru-RU" dirty="0" smtClean="0"/>
              <a:t>полагают, что </a:t>
            </a:r>
            <a:r>
              <a:rPr lang="ru-RU" u="sng" dirty="0" smtClean="0"/>
              <a:t>основное отличие распределительной </a:t>
            </a:r>
            <a:r>
              <a:rPr lang="ru-RU" dirty="0" smtClean="0"/>
              <a:t>деятельности – наличие </a:t>
            </a:r>
            <a:r>
              <a:rPr lang="ru-RU" u="sng" dirty="0" smtClean="0"/>
              <a:t>установившейся товаропроводящей с</a:t>
            </a:r>
            <a:r>
              <a:rPr lang="ru-RU" dirty="0" smtClean="0"/>
              <a:t>ети и </a:t>
            </a:r>
            <a:r>
              <a:rPr lang="ru-RU" u="sng" dirty="0" smtClean="0"/>
              <a:t>хозяйственных связей по поставкам </a:t>
            </a:r>
            <a:r>
              <a:rPr lang="ru-RU" dirty="0" smtClean="0"/>
              <a:t>готовой продукции потребителям</a:t>
            </a:r>
          </a:p>
          <a:p>
            <a:r>
              <a:rPr lang="ru-RU" dirty="0" smtClean="0"/>
              <a:t>В </a:t>
            </a:r>
            <a:r>
              <a:rPr lang="ru-RU" u="sng" dirty="0" smtClean="0"/>
              <a:t>распределительной логистике </a:t>
            </a:r>
            <a:r>
              <a:rPr lang="ru-RU" dirty="0" smtClean="0"/>
              <a:t>говорят о </a:t>
            </a:r>
            <a:r>
              <a:rPr lang="ru-RU" b="1" dirty="0" smtClean="0"/>
              <a:t>грузе</a:t>
            </a:r>
            <a:r>
              <a:rPr lang="ru-RU" dirty="0" smtClean="0"/>
              <a:t>, а в </a:t>
            </a:r>
            <a:r>
              <a:rPr lang="ru-RU" u="sng" dirty="0" smtClean="0"/>
              <a:t>маркетинге</a:t>
            </a:r>
            <a:r>
              <a:rPr lang="ru-RU" dirty="0" smtClean="0"/>
              <a:t> – о </a:t>
            </a:r>
            <a:r>
              <a:rPr lang="ru-RU" b="1" dirty="0" smtClean="0"/>
              <a:t>товаре</a:t>
            </a:r>
          </a:p>
          <a:p>
            <a:r>
              <a:rPr lang="ru-RU" dirty="0" smtClean="0"/>
              <a:t>Маркетинг - общая философия бизнеса, пронизывающая организацию деятельности всех служб</a:t>
            </a:r>
          </a:p>
          <a:p>
            <a:r>
              <a:rPr lang="ru-RU" dirty="0" smtClean="0"/>
              <a:t>Распределение имеет отношение к физическому перемещению готовой продукции</a:t>
            </a:r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929354"/>
          </a:xfrm>
        </p:spPr>
        <p:txBody>
          <a:bodyPr>
            <a:normAutofit/>
          </a:bodyPr>
          <a:lstStyle/>
          <a:p>
            <a:r>
              <a:rPr lang="ru-RU" dirty="0" smtClean="0"/>
              <a:t>Маркетинг - </a:t>
            </a:r>
            <a:r>
              <a:rPr lang="ru-RU" b="1" dirty="0" smtClean="0"/>
              <a:t>общая философия бизнеса</a:t>
            </a:r>
            <a:r>
              <a:rPr lang="ru-RU" dirty="0" smtClean="0"/>
              <a:t>, пронизывающая организацию деятельности всех служб</a:t>
            </a:r>
          </a:p>
          <a:p>
            <a:r>
              <a:rPr lang="ru-RU" dirty="0" smtClean="0"/>
              <a:t>Распределение имеет отношение к </a:t>
            </a:r>
            <a:r>
              <a:rPr lang="ru-RU" b="1" dirty="0" smtClean="0"/>
              <a:t>физическому перемещению готовой продукции</a:t>
            </a:r>
          </a:p>
          <a:p>
            <a:r>
              <a:rPr lang="ru-RU" b="1" dirty="0" smtClean="0"/>
              <a:t>Распределительная логистика </a:t>
            </a:r>
            <a:r>
              <a:rPr lang="ru-RU" dirty="0" smtClean="0"/>
              <a:t>— это процесс управления </a:t>
            </a:r>
          </a:p>
          <a:p>
            <a:pPr>
              <a:buFontTx/>
              <a:buChar char="-"/>
            </a:pPr>
            <a:r>
              <a:rPr lang="ru-RU" dirty="0" smtClean="0"/>
              <a:t>коммерческим, </a:t>
            </a:r>
          </a:p>
          <a:p>
            <a:pPr>
              <a:buFontTx/>
              <a:buChar char="-"/>
            </a:pPr>
            <a:r>
              <a:rPr lang="ru-RU" dirty="0" smtClean="0"/>
              <a:t>канальным </a:t>
            </a:r>
          </a:p>
          <a:p>
            <a:pPr>
              <a:buFontTx/>
              <a:buChar char="-"/>
            </a:pPr>
            <a:r>
              <a:rPr lang="ru-RU" dirty="0" smtClean="0"/>
              <a:t>и физическим распределением готовой продукции и услуг </a:t>
            </a:r>
          </a:p>
          <a:p>
            <a:pPr>
              <a:buNone/>
            </a:pPr>
            <a:r>
              <a:rPr lang="ru-RU" dirty="0" smtClean="0"/>
              <a:t>в целях удовлетворения спроса потребителей и извлечения прибыли</a:t>
            </a:r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Задачи распределительной логистики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максимизация прибыли предприятия при условии максимального удовлетворения спроса потребителей</a:t>
            </a:r>
          </a:p>
          <a:p>
            <a:r>
              <a:rPr lang="ru-RU" dirty="0" smtClean="0"/>
              <a:t>выбор схемы распределения материальных потоков</a:t>
            </a:r>
          </a:p>
          <a:p>
            <a:r>
              <a:rPr lang="ru-RU" dirty="0" smtClean="0"/>
              <a:t>организация работы собственной товаропроводящей сети </a:t>
            </a:r>
          </a:p>
          <a:p>
            <a:r>
              <a:rPr lang="ru-RU" dirty="0" smtClean="0"/>
              <a:t>формирование каналов распределения</a:t>
            </a:r>
          </a:p>
          <a:p>
            <a:r>
              <a:rPr lang="ru-RU" dirty="0" smtClean="0"/>
              <a:t>размещение распределительных центров</a:t>
            </a:r>
          </a:p>
          <a:p>
            <a:r>
              <a:rPr lang="ru-RU" dirty="0" smtClean="0"/>
              <a:t>планирование процесса реализации</a:t>
            </a:r>
          </a:p>
          <a:p>
            <a:r>
              <a:rPr lang="ru-RU" dirty="0" smtClean="0"/>
              <a:t>выбор упаковки продукции, ее комплектация и консервация</a:t>
            </a:r>
          </a:p>
          <a:p>
            <a:r>
              <a:rPr lang="ru-RU" dirty="0" smtClean="0"/>
              <a:t>организация отгрузки продукции</a:t>
            </a:r>
          </a:p>
          <a:p>
            <a:r>
              <a:rPr lang="ru-RU" dirty="0" smtClean="0"/>
              <a:t>доставка продукции потребителю</a:t>
            </a:r>
          </a:p>
          <a:p>
            <a:r>
              <a:rPr lang="ru-RU" dirty="0" smtClean="0"/>
              <a:t>организация послепродажного обслуживания</a:t>
            </a: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Логистический центр</a:t>
            </a:r>
            <a:endParaRPr lang="ru-RU" sz="3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429288"/>
          </a:xfrm>
        </p:spPr>
        <p:txBody>
          <a:bodyPr>
            <a:normAutofit/>
          </a:bodyPr>
          <a:lstStyle/>
          <a:p>
            <a:r>
              <a:rPr lang="ru-RU" b="1" dirty="0" smtClean="0"/>
              <a:t>Существовали и в советский период </a:t>
            </a:r>
            <a:r>
              <a:rPr lang="ru-RU" dirty="0" smtClean="0"/>
              <a:t>в ряде крупных городов (имевших морские и речные порты, крупные железнодорожные станции, аэропорты)</a:t>
            </a:r>
          </a:p>
          <a:p>
            <a:r>
              <a:rPr lang="ru-RU" dirty="0" smtClean="0"/>
              <a:t>В таких городах были созданы так называемые </a:t>
            </a:r>
            <a:r>
              <a:rPr lang="ru-RU" b="1" dirty="0" smtClean="0"/>
              <a:t>транспортные узлы</a:t>
            </a:r>
            <a:r>
              <a:rPr lang="ru-RU" dirty="0" smtClean="0"/>
              <a:t>, и </a:t>
            </a:r>
            <a:r>
              <a:rPr lang="ru-RU" u="sng" dirty="0" smtClean="0"/>
              <a:t>грузоотправитель мог отправить грузы потребителю</a:t>
            </a:r>
            <a:r>
              <a:rPr lang="ru-RU" dirty="0" smtClean="0"/>
              <a:t>, используя удобные для него виды транспорта</a:t>
            </a:r>
          </a:p>
          <a:p>
            <a:r>
              <a:rPr lang="ru-RU" u="sng" dirty="0" smtClean="0"/>
              <a:t>Покупатель мог найти некоторые грузы в транспортных узлах</a:t>
            </a:r>
            <a:r>
              <a:rPr lang="ru-RU" dirty="0" smtClean="0"/>
              <a:t> (в рамках распределительной системы того времени)</a:t>
            </a:r>
          </a:p>
          <a:p>
            <a:r>
              <a:rPr lang="ru-RU" dirty="0" smtClean="0"/>
              <a:t>Сама идея —тот же логистический или транспортно-логистический центр</a:t>
            </a:r>
            <a:endParaRPr lang="ru-RU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6000792"/>
          </a:xfrm>
        </p:spPr>
        <p:txBody>
          <a:bodyPr>
            <a:normAutofit/>
          </a:bodyPr>
          <a:lstStyle/>
          <a:p>
            <a:r>
              <a:rPr lang="ru-RU" b="1" dirty="0" smtClean="0"/>
              <a:t>Логистический центр – </a:t>
            </a:r>
            <a:r>
              <a:rPr lang="ru-RU" dirty="0" smtClean="0"/>
              <a:t>смешанный тип логистического звена, выполняющий одновременно</a:t>
            </a:r>
          </a:p>
          <a:p>
            <a:pPr>
              <a:buNone/>
            </a:pPr>
            <a:r>
              <a:rPr lang="ru-RU" b="1" dirty="0" smtClean="0"/>
              <a:t>- генерирующие функции </a:t>
            </a:r>
            <a:r>
              <a:rPr lang="ru-RU" dirty="0" smtClean="0"/>
              <a:t>(т.е. функции накопления определенных товаров для последующей их передачи по звеньям логистической цепи),</a:t>
            </a:r>
          </a:p>
          <a:p>
            <a:pPr>
              <a:buFontTx/>
              <a:buChar char="-"/>
            </a:pPr>
            <a:r>
              <a:rPr lang="ru-RU" b="1" dirty="0" smtClean="0"/>
              <a:t>преобразующие функции </a:t>
            </a:r>
            <a:r>
              <a:rPr lang="ru-RU" dirty="0" smtClean="0"/>
              <a:t>(пространственно-временное перемещение товаров из мест отправления в пункты назначения),</a:t>
            </a:r>
          </a:p>
          <a:p>
            <a:pPr>
              <a:buFontTx/>
              <a:buChar char="-"/>
            </a:pPr>
            <a:r>
              <a:rPr lang="ru-RU" b="1" dirty="0" smtClean="0"/>
              <a:t>поглощающие функции </a:t>
            </a:r>
            <a:r>
              <a:rPr lang="ru-RU" dirty="0" smtClean="0"/>
              <a:t>(т.е. приемку товаров для временного хранения)  </a:t>
            </a:r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6000792"/>
          </a:xfrm>
        </p:spPr>
        <p:txBody>
          <a:bodyPr>
            <a:normAutofit/>
          </a:bodyPr>
          <a:lstStyle/>
          <a:p>
            <a:r>
              <a:rPr lang="ru-RU" dirty="0" smtClean="0"/>
              <a:t>По </a:t>
            </a:r>
            <a:r>
              <a:rPr lang="ru-RU" b="1" dirty="0" smtClean="0"/>
              <a:t>расположению</a:t>
            </a:r>
            <a:r>
              <a:rPr lang="ru-RU" dirty="0" smtClean="0"/>
              <a:t> и по </a:t>
            </a:r>
            <a:r>
              <a:rPr lang="ru-RU" b="1" dirty="0" smtClean="0"/>
              <a:t>отношению к производственной структуре предприятия </a:t>
            </a:r>
            <a:r>
              <a:rPr lang="ru-RU" dirty="0" smtClean="0"/>
              <a:t>логистические центры могут играть роль</a:t>
            </a:r>
          </a:p>
          <a:p>
            <a:pPr>
              <a:buFontTx/>
              <a:buChar char="-"/>
            </a:pPr>
            <a:r>
              <a:rPr lang="ru-RU" b="1" dirty="0" smtClean="0"/>
              <a:t>внешних логистических звеньев</a:t>
            </a:r>
          </a:p>
          <a:p>
            <a:pPr>
              <a:buFontTx/>
              <a:buChar char="-"/>
            </a:pPr>
            <a:r>
              <a:rPr lang="ru-RU" dirty="0" smtClean="0"/>
              <a:t>или являться </a:t>
            </a:r>
            <a:r>
              <a:rPr lang="ru-RU" b="1" dirty="0" smtClean="0"/>
              <a:t>элементами внутрифирменной логистики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Логистические центры – закономерный результат развития логистических функций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Классификация логистических центров</a:t>
            </a:r>
            <a:endParaRPr lang="ru-RU" sz="3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143000"/>
          <a:ext cx="8715376" cy="43891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71737"/>
                <a:gridCol w="61436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Признак</a:t>
                      </a:r>
                      <a:r>
                        <a:rPr lang="ru-RU" baseline="0" dirty="0" smtClean="0"/>
                        <a:t> классификации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признака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Преобладание</a:t>
                      </a:r>
                      <a:r>
                        <a:rPr lang="ru-RU" b="1" baseline="0" dirty="0" smtClean="0"/>
                        <a:t> функций транспортной логистики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u="none" baseline="0" dirty="0" smtClean="0"/>
                        <a:t> Транспортно-логистический центр 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u="none" baseline="0" dirty="0" smtClean="0"/>
                        <a:t>(</a:t>
                      </a:r>
                      <a:r>
                        <a:rPr lang="ru-RU" u="none" baseline="0" dirty="0" err="1" smtClean="0"/>
                        <a:t>мультимодальный</a:t>
                      </a:r>
                      <a:r>
                        <a:rPr lang="ru-RU" u="none" baseline="0" dirty="0" smtClean="0"/>
                        <a:t> грузовой терминал) при ж/</a:t>
                      </a:r>
                      <a:r>
                        <a:rPr lang="ru-RU" u="none" baseline="0" dirty="0" err="1" smtClean="0"/>
                        <a:t>д</a:t>
                      </a:r>
                      <a:r>
                        <a:rPr lang="ru-RU" u="none" baseline="0" dirty="0" smtClean="0"/>
                        <a:t> и автотранспортных узлах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u="none" baseline="0" dirty="0" smtClean="0"/>
                        <a:t> Логистический центр в морских и речных портах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endParaRPr lang="ru-RU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Преобладание функций распределительной логистики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/>
                        <a:t> Центра распределения (сбыта)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/>
                        <a:t> Склад общего назначения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/>
                        <a:t> Центр перегрузки и распределения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/>
                        <a:t> Склад длительного хранения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dirty="0" smtClean="0"/>
                        <a:t> Региональный промежуточный распределительный</a:t>
                      </a:r>
                      <a:r>
                        <a:rPr lang="ru-RU" baseline="0" dirty="0" smtClean="0"/>
                        <a:t> центр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Оптовый распределительный центр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ru-RU" baseline="0" dirty="0" smtClean="0"/>
                        <a:t> Транзитный склад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14290"/>
            <a:ext cx="9001156" cy="6532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Классификация логистических центров</a:t>
            </a:r>
            <a:endParaRPr lang="ru-RU" sz="32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143000"/>
          <a:ext cx="8715376" cy="400051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786051"/>
                <a:gridCol w="5929325"/>
              </a:tblGrid>
              <a:tr h="9334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Признак</a:t>
                      </a:r>
                      <a:r>
                        <a:rPr lang="ru-RU" baseline="0" dirty="0" smtClean="0"/>
                        <a:t> классификации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признака</a:t>
                      </a:r>
                      <a:endParaRPr lang="ru-RU" dirty="0"/>
                    </a:p>
                  </a:txBody>
                  <a:tcPr/>
                </a:tc>
              </a:tr>
              <a:tr h="173355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Преобладание</a:t>
                      </a:r>
                      <a:r>
                        <a:rPr lang="ru-RU" b="1" baseline="0" dirty="0" smtClean="0"/>
                        <a:t> иных логистических функций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Информационный центр</a:t>
                      </a:r>
                    </a:p>
                    <a:p>
                      <a:pPr algn="ctr"/>
                      <a:r>
                        <a:rPr lang="ru-RU" dirty="0" smtClean="0"/>
                        <a:t>Производственный логистический центр</a:t>
                      </a:r>
                    </a:p>
                    <a:p>
                      <a:pPr algn="ctr"/>
                      <a:r>
                        <a:rPr lang="ru-RU" dirty="0" smtClean="0"/>
                        <a:t>Логистический центр распределения рабочей силы</a:t>
                      </a:r>
                    </a:p>
                    <a:p>
                      <a:pPr algn="ctr"/>
                      <a:r>
                        <a:rPr lang="ru-RU" dirty="0" smtClean="0"/>
                        <a:t>Консалтинговый логистический центр</a:t>
                      </a:r>
                      <a:endParaRPr lang="ru-RU" dirty="0"/>
                    </a:p>
                  </a:txBody>
                  <a:tcPr/>
                </a:tc>
              </a:tr>
              <a:tr h="133350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Сочетание нескольких функций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Многофункциональный логистический центр</a:t>
                      </a:r>
                    </a:p>
                    <a:p>
                      <a:pPr algn="ctr"/>
                      <a:r>
                        <a:rPr lang="ru-RU" dirty="0" smtClean="0"/>
                        <a:t>Логистический</a:t>
                      </a:r>
                      <a:r>
                        <a:rPr lang="ru-RU" baseline="0" dirty="0" smtClean="0"/>
                        <a:t> центр комплексного обслуживания (сквозной)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572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Логистические каналы распределения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214974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/>
              <a:t>Канал распределения</a:t>
            </a:r>
            <a:r>
              <a:rPr lang="ru-RU" sz="3200" dirty="0" smtClean="0"/>
              <a:t> – путь, по которому продукция движется от производителя к потребителю</a:t>
            </a:r>
          </a:p>
          <a:p>
            <a:r>
              <a:rPr lang="ru-RU" sz="3200" dirty="0" smtClean="0"/>
              <a:t>Характеризуются</a:t>
            </a:r>
            <a:r>
              <a:rPr lang="ru-RU" sz="3200" b="1" dirty="0" smtClean="0"/>
              <a:t> числом промежуточных уровней </a:t>
            </a:r>
            <a:r>
              <a:rPr lang="ru-RU" sz="3200" dirty="0" smtClean="0"/>
              <a:t>между производителем и потребителем и могут быть:</a:t>
            </a:r>
          </a:p>
          <a:p>
            <a:pPr>
              <a:buFontTx/>
              <a:buChar char="-"/>
            </a:pPr>
            <a:r>
              <a:rPr lang="ru-RU" sz="3200" dirty="0" smtClean="0"/>
              <a:t>нулевыми,</a:t>
            </a:r>
          </a:p>
          <a:p>
            <a:pPr>
              <a:buFontTx/>
              <a:buChar char="-"/>
            </a:pPr>
            <a:r>
              <a:rPr lang="ru-RU" sz="3200" dirty="0" smtClean="0"/>
              <a:t>одноуровневыми,</a:t>
            </a:r>
          </a:p>
          <a:p>
            <a:pPr>
              <a:buFontTx/>
              <a:buChar char="-"/>
            </a:pPr>
            <a:r>
              <a:rPr lang="ru-RU" sz="3200" dirty="0" smtClean="0"/>
              <a:t>многоуровневыми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Нулевой, одноуровневый и многоуровневый каналы распределения</a:t>
            </a:r>
            <a:endParaRPr lang="ru-RU" sz="32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1472" y="2285992"/>
            <a:ext cx="7976087" cy="258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Объект и предмет логистики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712968" cy="5055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dirty="0"/>
              <a:t>В настоящее время ученые </a:t>
            </a:r>
            <a:r>
              <a:rPr lang="ru-RU" sz="3600" dirty="0" smtClean="0"/>
              <a:t>сходятся </a:t>
            </a:r>
            <a:r>
              <a:rPr lang="ru-RU" sz="3600" dirty="0"/>
              <a:t>во </a:t>
            </a:r>
            <a:r>
              <a:rPr lang="ru-RU" sz="3600" dirty="0" smtClean="0"/>
              <a:t>мнении о том, что:</a:t>
            </a:r>
          </a:p>
          <a:p>
            <a:pPr marL="0" indent="0">
              <a:buNone/>
            </a:pPr>
            <a:endParaRPr lang="ru-RU" sz="3600" dirty="0" smtClean="0"/>
          </a:p>
          <a:p>
            <a:pPr>
              <a:buFontTx/>
              <a:buChar char="-"/>
            </a:pPr>
            <a:r>
              <a:rPr lang="ru-RU" sz="3600" b="1" u="sng" dirty="0" smtClean="0"/>
              <a:t>объектом </a:t>
            </a:r>
            <a:r>
              <a:rPr lang="ru-RU" sz="3600" b="1" u="sng" dirty="0"/>
              <a:t>логистики </a:t>
            </a:r>
            <a:r>
              <a:rPr lang="ru-RU" sz="3600" dirty="0"/>
              <a:t>является </a:t>
            </a:r>
            <a:r>
              <a:rPr lang="ru-RU" sz="3600" b="1" dirty="0"/>
              <a:t>материальный поток на всем пути своего движения</a:t>
            </a:r>
            <a:r>
              <a:rPr lang="ru-RU" sz="3600" dirty="0"/>
              <a:t>, т. е. </a:t>
            </a:r>
            <a:r>
              <a:rPr lang="ru-RU" sz="3600" u="sng" dirty="0"/>
              <a:t>от первичного источника</a:t>
            </a:r>
            <a:r>
              <a:rPr lang="ru-RU" sz="3600" dirty="0"/>
              <a:t> до </a:t>
            </a:r>
            <a:r>
              <a:rPr lang="ru-RU" sz="3600" u="sng" dirty="0"/>
              <a:t>конечного потребителя</a:t>
            </a:r>
            <a:r>
              <a:rPr lang="ru-RU" sz="3600" dirty="0"/>
              <a:t>,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 </a:t>
            </a:r>
          </a:p>
          <a:p>
            <a:pPr>
              <a:buFontTx/>
              <a:buChar char="-"/>
            </a:pPr>
            <a:r>
              <a:rPr lang="ru-RU" sz="3600" b="1" u="sng" dirty="0" smtClean="0"/>
              <a:t>предметом</a:t>
            </a:r>
            <a:r>
              <a:rPr lang="ru-RU" sz="3600" dirty="0" smtClean="0"/>
              <a:t> </a:t>
            </a:r>
            <a:r>
              <a:rPr lang="ru-RU" sz="3600" dirty="0"/>
              <a:t>– </a:t>
            </a:r>
            <a:r>
              <a:rPr lang="ru-RU" sz="3600" b="1" dirty="0"/>
              <a:t>оптимизация затрат по всей цепи </a:t>
            </a:r>
            <a:r>
              <a:rPr lang="ru-RU" sz="3600" b="1" dirty="0" smtClean="0"/>
              <a:t>товародвижения</a:t>
            </a:r>
          </a:p>
        </p:txBody>
      </p:sp>
    </p:spTree>
    <p:extLst>
      <p:ext uri="{BB962C8B-B14F-4D97-AF65-F5344CB8AC3E}">
        <p14:creationId xmlns:p14="http://schemas.microsoft.com/office/powerpoint/2010/main" val="216329491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Реализация через нулевой канал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Реализация через нулевой канал (собственную сбытовую сеть) </a:t>
            </a:r>
            <a:r>
              <a:rPr lang="ru-RU" b="1" dirty="0" smtClean="0"/>
              <a:t>выгодна</a:t>
            </a:r>
            <a:r>
              <a:rPr lang="ru-RU" dirty="0" smtClean="0"/>
              <a:t>, когда:</a:t>
            </a:r>
          </a:p>
          <a:p>
            <a:r>
              <a:rPr lang="ru-RU" dirty="0" smtClean="0"/>
              <a:t>реализуется достаточный объем продукции, чтобы организация такого канала окупилась</a:t>
            </a:r>
          </a:p>
          <a:p>
            <a:r>
              <a:rPr lang="ru-RU" dirty="0" smtClean="0"/>
              <a:t>товар может быть легко доставлен потребителю</a:t>
            </a:r>
          </a:p>
          <a:p>
            <a:r>
              <a:rPr lang="ru-RU" dirty="0" smtClean="0"/>
              <a:t>потребителей мало, все они известны и сосредоточены на доступной для доставки территории</a:t>
            </a:r>
          </a:p>
          <a:p>
            <a:r>
              <a:rPr lang="ru-RU" dirty="0" smtClean="0"/>
              <a:t>доставка товаров мелкими партиями окупается</a:t>
            </a:r>
          </a:p>
          <a:p>
            <a:r>
              <a:rPr lang="ru-RU" dirty="0" smtClean="0"/>
              <a:t>требуется непосредственный контакт покупателя и продавца при сделке</a:t>
            </a:r>
          </a:p>
          <a:p>
            <a:r>
              <a:rPr lang="ru-RU" dirty="0" smtClean="0"/>
              <a:t>цена продажи существенно выше издержек производства</a:t>
            </a:r>
            <a:endParaRPr lang="ru-RU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Реализация через одноуровневый канал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Реализация через одноуровневый канал (посредническую организацию) </a:t>
            </a:r>
            <a:r>
              <a:rPr lang="ru-RU" b="1" dirty="0" smtClean="0"/>
              <a:t>выгодна</a:t>
            </a:r>
            <a:r>
              <a:rPr lang="ru-RU" dirty="0" smtClean="0"/>
              <a:t>, когда:</a:t>
            </a:r>
          </a:p>
          <a:p>
            <a:r>
              <a:rPr lang="ru-RU" dirty="0" smtClean="0"/>
              <a:t>отсутствуют финансовые возможности создания своей сбытовой сети</a:t>
            </a:r>
          </a:p>
          <a:p>
            <a:r>
              <a:rPr lang="ru-RU" dirty="0" smtClean="0"/>
              <a:t>выход фирмы на плохо известный ей рынок</a:t>
            </a:r>
          </a:p>
          <a:p>
            <a:r>
              <a:rPr lang="ru-RU" dirty="0" smtClean="0"/>
              <a:t>послепродажное обслуживание товара незначительно по объему и сложности</a:t>
            </a:r>
          </a:p>
          <a:p>
            <a:r>
              <a:rPr lang="ru-RU" dirty="0" smtClean="0"/>
              <a:t>товар не нуждается в сложной предпродажной подготовке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Реализация через многоуровневый канал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Реализация через многоуровневый канал (оптовика) </a:t>
            </a:r>
            <a:r>
              <a:rPr lang="ru-RU" b="1" dirty="0" smtClean="0"/>
              <a:t>выгодна</a:t>
            </a:r>
            <a:r>
              <a:rPr lang="ru-RU" dirty="0" smtClean="0"/>
              <a:t>, когда:</a:t>
            </a:r>
          </a:p>
          <a:p>
            <a:r>
              <a:rPr lang="ru-RU" dirty="0" smtClean="0"/>
              <a:t>рынок горизонтален (много потребителей в разных секторах экономики), а у фирмы отсутствуют финансы для создания мощной сбытовой сети</a:t>
            </a:r>
          </a:p>
          <a:p>
            <a:r>
              <a:rPr lang="ru-RU" dirty="0" smtClean="0"/>
              <a:t>рынок рассредоточен географически</a:t>
            </a:r>
          </a:p>
          <a:p>
            <a:r>
              <a:rPr lang="ru-RU" dirty="0" smtClean="0"/>
              <a:t>разница между ценой и себестоимостью мала, и создавать собственную сбытовую сеть невыгодно</a:t>
            </a:r>
          </a:p>
          <a:p>
            <a:r>
              <a:rPr lang="ru-RU" dirty="0" smtClean="0"/>
              <a:t>есть возможность существенной экономии на поставках через оптовика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Горизонтальные каналы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149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Состоят из </a:t>
            </a:r>
            <a:r>
              <a:rPr lang="ru-RU" sz="2800" b="1" dirty="0" smtClean="0"/>
              <a:t>независимого производителя </a:t>
            </a:r>
            <a:r>
              <a:rPr lang="ru-RU" sz="2800" dirty="0" smtClean="0"/>
              <a:t>и одного или нескольких независимых </a:t>
            </a:r>
            <a:r>
              <a:rPr lang="ru-RU" sz="2800" b="1" dirty="0" smtClean="0"/>
              <a:t>посредников</a:t>
            </a:r>
          </a:p>
          <a:p>
            <a:r>
              <a:rPr lang="ru-RU" sz="2800" dirty="0" smtClean="0"/>
              <a:t>Каждое </a:t>
            </a:r>
            <a:r>
              <a:rPr lang="ru-RU" sz="2800" b="1" dirty="0" smtClean="0"/>
              <a:t>звено</a:t>
            </a:r>
            <a:r>
              <a:rPr lang="ru-RU" sz="2800" dirty="0" smtClean="0"/>
              <a:t> стремиться </a:t>
            </a:r>
            <a:r>
              <a:rPr lang="ru-RU" sz="2800" b="1" dirty="0" smtClean="0"/>
              <a:t>максимизировать при</a:t>
            </a:r>
            <a:r>
              <a:rPr lang="ru-RU" sz="2800" dirty="0" smtClean="0"/>
              <a:t>быль, но такая максимизация может быть </a:t>
            </a:r>
            <a:r>
              <a:rPr lang="ru-RU" sz="2800" b="1" dirty="0" smtClean="0"/>
              <a:t>препятствием максимизации прибыли производителя</a:t>
            </a:r>
          </a:p>
          <a:p>
            <a:r>
              <a:rPr lang="ru-RU" sz="2800" dirty="0" smtClean="0"/>
              <a:t>Поэтому </a:t>
            </a:r>
            <a:r>
              <a:rPr lang="ru-RU" sz="2800" b="1" dirty="0" smtClean="0"/>
              <a:t>ни одно из звеньев </a:t>
            </a:r>
            <a:r>
              <a:rPr lang="ru-RU" sz="2800" dirty="0" smtClean="0"/>
              <a:t>горизонтального канала </a:t>
            </a:r>
            <a:r>
              <a:rPr lang="ru-RU" sz="2800" b="1" dirty="0" smtClean="0"/>
              <a:t>не имеет достаточного контроля </a:t>
            </a:r>
            <a:r>
              <a:rPr lang="ru-RU" sz="2800" dirty="0" smtClean="0"/>
              <a:t>над деятельностью других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Горизонтальные каналы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На создание горизонтального канала идут фирмы </a:t>
            </a:r>
            <a:r>
              <a:rPr lang="ru-RU" b="1" dirty="0" smtClean="0"/>
              <a:t>для объединения усилий в совместном освоении открывающихся возможностей</a:t>
            </a:r>
            <a:r>
              <a:rPr lang="ru-RU" dirty="0" smtClean="0"/>
              <a:t>, поскольку </a:t>
            </a:r>
            <a:r>
              <a:rPr lang="ru-RU" b="1" u="sng" dirty="0" smtClean="0"/>
              <a:t>самостоятельно не в состоянии </a:t>
            </a:r>
            <a:r>
              <a:rPr lang="ru-RU" dirty="0" smtClean="0"/>
              <a:t>их освоить</a:t>
            </a:r>
          </a:p>
          <a:p>
            <a:r>
              <a:rPr lang="ru-RU" u="sng" dirty="0" smtClean="0"/>
              <a:t>Пример:</a:t>
            </a:r>
            <a:r>
              <a:rPr lang="ru-RU" dirty="0" smtClean="0"/>
              <a:t> у </a:t>
            </a:r>
            <a:r>
              <a:rPr lang="en-US" dirty="0" smtClean="0"/>
              <a:t>Doctor Pepper</a:t>
            </a:r>
            <a:r>
              <a:rPr lang="ru-RU" dirty="0" smtClean="0"/>
              <a:t> не хватало возможностей по розливу их напитка, вследствие чего компания привлекла к розливу на лицензионной основе компании, сотрудничавшие с </a:t>
            </a:r>
            <a:r>
              <a:rPr lang="en-US" dirty="0" smtClean="0"/>
              <a:t>Coca-Cola</a:t>
            </a:r>
            <a:endParaRPr lang="ru-RU" u="sng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Вертикальные каналы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14974"/>
          </a:xfrm>
        </p:spPr>
        <p:txBody>
          <a:bodyPr>
            <a:normAutofit/>
          </a:bodyPr>
          <a:lstStyle/>
          <a:p>
            <a:r>
              <a:rPr lang="ru-RU" dirty="0" smtClean="0"/>
              <a:t>Состоят из </a:t>
            </a:r>
            <a:r>
              <a:rPr lang="ru-RU" b="1" dirty="0" smtClean="0"/>
              <a:t>производителя</a:t>
            </a:r>
            <a:r>
              <a:rPr lang="ru-RU" dirty="0" smtClean="0"/>
              <a:t> и одного или нескольких </a:t>
            </a:r>
            <a:r>
              <a:rPr lang="ru-RU" b="1" dirty="0" smtClean="0"/>
              <a:t>посредников</a:t>
            </a:r>
            <a:r>
              <a:rPr lang="ru-RU" dirty="0" smtClean="0"/>
              <a:t>, действующих как </a:t>
            </a:r>
            <a:r>
              <a:rPr lang="ru-RU" b="1" u="sng" dirty="0" smtClean="0"/>
              <a:t>единая система</a:t>
            </a:r>
          </a:p>
          <a:p>
            <a:r>
              <a:rPr lang="ru-RU" b="1" dirty="0" smtClean="0"/>
              <a:t>Одно из звеньев </a:t>
            </a:r>
            <a:r>
              <a:rPr lang="ru-RU" dirty="0" smtClean="0"/>
              <a:t>канала – </a:t>
            </a:r>
            <a:r>
              <a:rPr lang="ru-RU" b="1" dirty="0" smtClean="0"/>
              <a:t>собственник</a:t>
            </a:r>
            <a:r>
              <a:rPr lang="ru-RU" dirty="0" smtClean="0"/>
              <a:t> остальных звеньев или </a:t>
            </a:r>
            <a:r>
              <a:rPr lang="ru-RU" b="1" dirty="0" smtClean="0"/>
              <a:t>способен предоставить </a:t>
            </a:r>
            <a:r>
              <a:rPr lang="ru-RU" dirty="0" smtClean="0"/>
              <a:t>им определенные </a:t>
            </a:r>
            <a:r>
              <a:rPr lang="ru-RU" b="1" dirty="0" smtClean="0"/>
              <a:t>привилегии</a:t>
            </a:r>
          </a:p>
          <a:p>
            <a:r>
              <a:rPr lang="ru-RU" dirty="0" smtClean="0"/>
              <a:t>Возникли как </a:t>
            </a:r>
            <a:r>
              <a:rPr lang="ru-RU" b="1" dirty="0" smtClean="0"/>
              <a:t>средство контроля за поведением звеньев канала</a:t>
            </a:r>
          </a:p>
          <a:p>
            <a:r>
              <a:rPr lang="ru-RU" dirty="0" smtClean="0"/>
              <a:t>Экономичны и, как правило, исключают дублирование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Вертикальные каналы распределения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149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Выделяют </a:t>
            </a:r>
            <a:r>
              <a:rPr lang="ru-RU" b="1" u="sng" dirty="0" smtClean="0"/>
              <a:t>три формы привилегий</a:t>
            </a:r>
            <a:r>
              <a:rPr lang="ru-RU" b="1" dirty="0" smtClean="0"/>
              <a:t>:</a:t>
            </a:r>
            <a:endParaRPr lang="ru-RU" dirty="0" smtClean="0"/>
          </a:p>
          <a:p>
            <a:pPr marL="514350" indent="-514350">
              <a:buNone/>
            </a:pPr>
            <a:r>
              <a:rPr lang="ru-RU" b="1" dirty="0" smtClean="0"/>
              <a:t>1. Система розничных держателей привилегий под эгидой производителя</a:t>
            </a:r>
          </a:p>
          <a:p>
            <a:pPr marL="514350" indent="-514350">
              <a:buNone/>
            </a:pPr>
            <a:r>
              <a:rPr lang="ru-RU" dirty="0" smtClean="0"/>
              <a:t>Распространена в автомобильной промышленности</a:t>
            </a:r>
            <a:endParaRPr lang="ru-RU" b="1" dirty="0" smtClean="0"/>
          </a:p>
          <a:p>
            <a:pPr marL="514350" indent="-514350">
              <a:buNone/>
            </a:pPr>
            <a:r>
              <a:rPr lang="ru-RU" b="1" dirty="0" smtClean="0"/>
              <a:t>2. Система оптовиков – держателей привилегий под эгидой производителя</a:t>
            </a:r>
          </a:p>
          <a:p>
            <a:pPr marL="514350" indent="-514350">
              <a:buNone/>
            </a:pPr>
            <a:r>
              <a:rPr lang="ru-RU" dirty="0" smtClean="0"/>
              <a:t>Распространена в сфере торговли безалкогольными напитками</a:t>
            </a:r>
          </a:p>
          <a:p>
            <a:pPr marL="514350" indent="-514350">
              <a:buNone/>
            </a:pPr>
            <a:r>
              <a:rPr lang="ru-RU" b="1" dirty="0" smtClean="0"/>
              <a:t>3. Система розничных держателей привилегий под эгидой фирмы, оказывающей некие услуги</a:t>
            </a:r>
          </a:p>
          <a:p>
            <a:pPr marL="514350" indent="-514350">
              <a:buNone/>
            </a:pPr>
            <a:r>
              <a:rPr lang="ru-RU" dirty="0" smtClean="0"/>
              <a:t>Распространена в сфере ресторанов быстрого питания, гостиничного бизнеса, служб проката автомобилей и т.п.</a:t>
            </a:r>
            <a:r>
              <a:rPr lang="ru-RU" b="1" dirty="0" smtClean="0"/>
              <a:t> 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6326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Типы посредников в каналах распределения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357313"/>
          <a:ext cx="8715376" cy="2931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214679"/>
                <a:gridCol w="55006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Тип посредника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чьего имени и за чей счет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Дилер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своего имени</a:t>
                      </a:r>
                    </a:p>
                    <a:p>
                      <a:pPr algn="ctr"/>
                      <a:r>
                        <a:rPr lang="ru-RU" dirty="0" smtClean="0"/>
                        <a:t>За</a:t>
                      </a:r>
                      <a:r>
                        <a:rPr lang="ru-RU" baseline="0" dirty="0" smtClean="0"/>
                        <a:t> своей счет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Дистрибьютор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чужого имени</a:t>
                      </a:r>
                    </a:p>
                    <a:p>
                      <a:pPr algn="ctr"/>
                      <a:r>
                        <a:rPr lang="ru-RU" dirty="0" smtClean="0"/>
                        <a:t>За свой счет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Комиссионер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своего</a:t>
                      </a:r>
                      <a:r>
                        <a:rPr lang="ru-RU" baseline="0" dirty="0" smtClean="0"/>
                        <a:t> имени</a:t>
                      </a:r>
                    </a:p>
                    <a:p>
                      <a:pPr algn="ctr"/>
                      <a:r>
                        <a:rPr lang="ru-RU" baseline="0" dirty="0" smtClean="0"/>
                        <a:t>За чужой счет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Агент, брокер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 чужого имени</a:t>
                      </a:r>
                    </a:p>
                    <a:p>
                      <a:pPr algn="ctr"/>
                      <a:r>
                        <a:rPr lang="ru-RU" dirty="0" smtClean="0"/>
                        <a:t>За чужой счет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Принципы выбора числа посредников</a:t>
            </a:r>
            <a:endParaRPr lang="ru-RU" sz="3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72164"/>
          </a:xfrm>
        </p:spPr>
        <p:txBody>
          <a:bodyPr/>
          <a:lstStyle/>
          <a:p>
            <a:r>
              <a:rPr lang="ru-RU" b="1" dirty="0" smtClean="0"/>
              <a:t>Интенсивное распределение</a:t>
            </a:r>
            <a:r>
              <a:rPr lang="ru-RU" dirty="0" smtClean="0"/>
              <a:t> – обеспечение запасами продукции возможно большего числа торговых предприятий</a:t>
            </a:r>
          </a:p>
          <a:p>
            <a:r>
              <a:rPr lang="ru-RU" b="1" dirty="0" smtClean="0"/>
              <a:t>Эксклюзивное распределение – </a:t>
            </a:r>
            <a:r>
              <a:rPr lang="ru-RU" dirty="0" smtClean="0"/>
              <a:t>намеренное ограничение числа посредников</a:t>
            </a:r>
          </a:p>
          <a:p>
            <a:r>
              <a:rPr lang="ru-RU" b="1" dirty="0" smtClean="0"/>
              <a:t>Селективное распределение – </a:t>
            </a:r>
            <a:r>
              <a:rPr lang="ru-RU" dirty="0" smtClean="0"/>
              <a:t>широкий охват рынка при одновременном жестком подходе к отбору торгующих продукцией посредников</a:t>
            </a:r>
            <a:endParaRPr lang="ru-RU" b="1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2.3. Логистика производственных запасов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786874" cy="463679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Потребности фирмы в запасах </a:t>
            </a:r>
            <a:r>
              <a:rPr lang="ru-RU" dirty="0" smtClean="0"/>
              <a:t>определяются </a:t>
            </a:r>
            <a:r>
              <a:rPr lang="ru-RU" u="sng" dirty="0" smtClean="0"/>
              <a:t>инфраструктурой логистики </a:t>
            </a:r>
            <a:r>
              <a:rPr lang="ru-RU" dirty="0" smtClean="0"/>
              <a:t>и </a:t>
            </a:r>
            <a:r>
              <a:rPr lang="ru-RU" u="sng" dirty="0" smtClean="0"/>
              <a:t>заданным уровнем сервиса</a:t>
            </a:r>
          </a:p>
          <a:p>
            <a:r>
              <a:rPr lang="ru-RU" dirty="0" smtClean="0"/>
              <a:t>Обычно </a:t>
            </a:r>
            <a:r>
              <a:rPr lang="ru-RU" b="1" dirty="0" smtClean="0"/>
              <a:t>задача</a:t>
            </a:r>
            <a:r>
              <a:rPr lang="ru-RU" dirty="0" smtClean="0"/>
              <a:t> состоит в том, чтобы </a:t>
            </a:r>
            <a:r>
              <a:rPr lang="ru-RU" b="1" dirty="0" smtClean="0"/>
              <a:t>обеспечить желательный уровень сервиса</a:t>
            </a:r>
            <a:r>
              <a:rPr lang="ru-RU" dirty="0" smtClean="0"/>
              <a:t> при </a:t>
            </a:r>
            <a:r>
              <a:rPr lang="ru-RU" b="1" dirty="0" smtClean="0"/>
              <a:t>минимальном объеме запасов</a:t>
            </a:r>
            <a:r>
              <a:rPr lang="ru-RU" dirty="0" smtClean="0"/>
              <a:t>, с которым связаны </a:t>
            </a:r>
            <a:r>
              <a:rPr lang="ru-RU" b="1" dirty="0" smtClean="0"/>
              <a:t>наименьшие общие издержки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Избыточные запасы порой компенсируют отсутствие продуманного плана при формировании логистической инфраструктуры, а также – до некоторой степени – недостатки в управлении. Однако такие избыточные запасы, используемые в качестве «костыля», в конце концов, оборачиваются более высокими, чем требуется, общими издержками логистики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/>
              <a:t>Цель логистики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256584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Цель </a:t>
            </a:r>
            <a:r>
              <a:rPr lang="ru-RU" b="1" dirty="0"/>
              <a:t>логистики </a:t>
            </a:r>
            <a:r>
              <a:rPr lang="ru-RU" dirty="0"/>
              <a:t>определяется </a:t>
            </a:r>
            <a:r>
              <a:rPr lang="ru-RU" b="1" u="sng" dirty="0"/>
              <a:t>7 правилами</a:t>
            </a:r>
            <a:r>
              <a:rPr lang="ru-RU" dirty="0"/>
              <a:t>: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нужный </a:t>
            </a:r>
            <a:r>
              <a:rPr lang="ru-RU" dirty="0"/>
              <a:t>товар должен быть </a:t>
            </a:r>
            <a:r>
              <a:rPr lang="ru-RU" u="sng" dirty="0"/>
              <a:t>доставлен</a:t>
            </a:r>
            <a:r>
              <a:rPr lang="ru-RU" dirty="0"/>
              <a:t>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нужное </a:t>
            </a:r>
            <a:r>
              <a:rPr lang="ru-RU" u="sng" dirty="0"/>
              <a:t>время </a:t>
            </a:r>
            <a:endParaRPr lang="ru-RU" u="sng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нужное </a:t>
            </a:r>
            <a:r>
              <a:rPr lang="ru-RU" u="sng" dirty="0"/>
              <a:t>место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 </a:t>
            </a:r>
            <a:r>
              <a:rPr lang="ru-RU" u="sng" dirty="0"/>
              <a:t>наименьшими затратами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нужного </a:t>
            </a:r>
            <a:r>
              <a:rPr lang="ru-RU" u="sng" dirty="0"/>
              <a:t>качества</a:t>
            </a:r>
            <a:r>
              <a:rPr lang="ru-RU" dirty="0"/>
              <a:t>,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нужном </a:t>
            </a:r>
            <a:r>
              <a:rPr lang="ru-RU" u="sng" dirty="0"/>
              <a:t>количестве</a:t>
            </a:r>
            <a:r>
              <a:rPr lang="ru-RU" dirty="0"/>
              <a:t> и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нужному </a:t>
            </a:r>
            <a:r>
              <a:rPr lang="ru-RU" u="sng" dirty="0" smtClean="0"/>
              <a:t>потребителю </a:t>
            </a:r>
          </a:p>
          <a:p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эти правила выполняются, то цель логистической деятельности считается достигнутой </a:t>
            </a:r>
          </a:p>
        </p:txBody>
      </p:sp>
    </p:spTree>
    <p:extLst>
      <p:ext uri="{BB962C8B-B14F-4D97-AF65-F5344CB8AC3E}">
        <p14:creationId xmlns:p14="http://schemas.microsoft.com/office/powerpoint/2010/main" val="413013294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786478"/>
          </a:xfrm>
        </p:spPr>
        <p:txBody>
          <a:bodyPr>
            <a:normAutofit/>
          </a:bodyPr>
          <a:lstStyle/>
          <a:p>
            <a:r>
              <a:rPr lang="ru-RU" b="1" dirty="0" smtClean="0"/>
              <a:t>Избыточные запасы </a:t>
            </a:r>
            <a:r>
              <a:rPr lang="ru-RU" dirty="0" smtClean="0"/>
              <a:t>порой </a:t>
            </a:r>
            <a:r>
              <a:rPr lang="ru-RU" u="sng" dirty="0" smtClean="0"/>
              <a:t>компенсируют отсутствие продуманного плана при формировании логистической инфраструктуры</a:t>
            </a:r>
            <a:r>
              <a:rPr lang="ru-RU" dirty="0" smtClean="0"/>
              <a:t>, а также – до некоторой степени – </a:t>
            </a:r>
            <a:r>
              <a:rPr lang="ru-RU" u="sng" dirty="0" smtClean="0"/>
              <a:t>недостатки в управлении</a:t>
            </a:r>
            <a:endParaRPr lang="ru-RU" dirty="0" smtClean="0"/>
          </a:p>
          <a:p>
            <a:r>
              <a:rPr lang="ru-RU" dirty="0" smtClean="0"/>
              <a:t>Однако такие избыточные запасы, используемые в качестве «костыля», в конце концов, </a:t>
            </a:r>
            <a:r>
              <a:rPr lang="ru-RU" b="1" dirty="0" smtClean="0"/>
              <a:t>оборачиваются более высокими</a:t>
            </a:r>
            <a:r>
              <a:rPr lang="ru-RU" dirty="0" smtClean="0"/>
              <a:t>, чем требуется, </a:t>
            </a:r>
            <a:r>
              <a:rPr lang="ru-RU" b="1" dirty="0" smtClean="0"/>
              <a:t>общими издержками логистики</a:t>
            </a:r>
          </a:p>
          <a:p>
            <a:r>
              <a:rPr lang="ru-RU" dirty="0" smtClean="0"/>
              <a:t>Основная </a:t>
            </a:r>
            <a:r>
              <a:rPr lang="ru-RU" b="1" dirty="0" smtClean="0"/>
              <a:t>цель управления запасами </a:t>
            </a:r>
            <a:r>
              <a:rPr lang="ru-RU" dirty="0" smtClean="0"/>
              <a:t>– добиться </a:t>
            </a:r>
            <a:r>
              <a:rPr lang="ru-RU" b="1" dirty="0" smtClean="0"/>
              <a:t>скорейшей оборачиваемости запасов </a:t>
            </a:r>
            <a:r>
              <a:rPr lang="ru-RU" dirty="0" smtClean="0"/>
              <a:t>в процессе удовлетворения запросов потребителей</a:t>
            </a:r>
            <a:endParaRPr lang="ru-RU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Политика управления запасами строится на </a:t>
            </a:r>
            <a:r>
              <a:rPr lang="ru-RU" b="1" dirty="0" smtClean="0"/>
              <a:t>избирательном распределении ресурсов по пяти признакам</a:t>
            </a:r>
            <a:r>
              <a:rPr lang="ru-RU" dirty="0" smtClean="0"/>
              <a:t>, к которым относятся: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сегментация потребительского рынка (состава потребителей), </a:t>
            </a:r>
          </a:p>
          <a:p>
            <a:r>
              <a:rPr lang="ru-RU" dirty="0" smtClean="0"/>
              <a:t>требуемый ассортимент продуктов, </a:t>
            </a:r>
          </a:p>
          <a:p>
            <a:r>
              <a:rPr lang="ru-RU" dirty="0" smtClean="0"/>
              <a:t>интеграция грузоперевозок, </a:t>
            </a:r>
          </a:p>
          <a:p>
            <a:r>
              <a:rPr lang="ru-RU" dirty="0" smtClean="0"/>
              <a:t>временные потребности, </a:t>
            </a:r>
          </a:p>
          <a:p>
            <a:r>
              <a:rPr lang="ru-RU" dirty="0" smtClean="0"/>
              <a:t>требования конкуренции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Сегментация потребительского рынка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Некоторые </a:t>
            </a:r>
            <a:r>
              <a:rPr lang="ru-RU" b="1" dirty="0" smtClean="0"/>
              <a:t>группы потребителей приносят фирме больше прибыли</a:t>
            </a:r>
            <a:r>
              <a:rPr lang="ru-RU" dirty="0" smtClean="0"/>
              <a:t>, чем другие  </a:t>
            </a:r>
          </a:p>
          <a:p>
            <a:r>
              <a:rPr lang="ru-RU" b="1" dirty="0" smtClean="0"/>
              <a:t>Прибыльность потребителя </a:t>
            </a:r>
            <a:r>
              <a:rPr lang="ru-RU" dirty="0" smtClean="0"/>
              <a:t>зависит от: </a:t>
            </a:r>
          </a:p>
          <a:p>
            <a:pPr>
              <a:buFontTx/>
              <a:buChar char="-"/>
            </a:pPr>
            <a:r>
              <a:rPr lang="ru-RU" dirty="0" smtClean="0"/>
              <a:t>типа приобретаемых им продуктов; </a:t>
            </a:r>
          </a:p>
          <a:p>
            <a:pPr>
              <a:buFontTx/>
              <a:buChar char="-"/>
            </a:pPr>
            <a:r>
              <a:rPr lang="ru-RU" dirty="0" smtClean="0"/>
              <a:t>объема продаж; </a:t>
            </a:r>
          </a:p>
          <a:p>
            <a:pPr>
              <a:buFontTx/>
              <a:buChar char="-"/>
            </a:pPr>
            <a:r>
              <a:rPr lang="ru-RU" dirty="0" smtClean="0"/>
              <a:t>цены: </a:t>
            </a:r>
          </a:p>
          <a:p>
            <a:pPr>
              <a:buFontTx/>
              <a:buChar char="-"/>
            </a:pPr>
            <a:r>
              <a:rPr lang="ru-RU" dirty="0" smtClean="0"/>
              <a:t>требуемых услуг, при оказании которых создается добавленная стоимость; </a:t>
            </a:r>
          </a:p>
          <a:p>
            <a:pPr>
              <a:buFontTx/>
              <a:buChar char="-"/>
            </a:pPr>
            <a:r>
              <a:rPr lang="ru-RU" dirty="0" smtClean="0"/>
              <a:t>дополнительных действий, необходимых для поддержания устойчивых деловых связей</a:t>
            </a:r>
          </a:p>
          <a:p>
            <a:r>
              <a:rPr lang="ru-RU" b="1" dirty="0" err="1" smtClean="0"/>
              <a:t>Высокоприбыльные</a:t>
            </a:r>
            <a:r>
              <a:rPr lang="ru-RU" b="1" dirty="0" smtClean="0"/>
              <a:t> группы </a:t>
            </a:r>
            <a:r>
              <a:rPr lang="ru-RU" dirty="0" smtClean="0"/>
              <a:t>потребителей образуют </a:t>
            </a:r>
            <a:r>
              <a:rPr lang="ru-RU" b="1" dirty="0" smtClean="0"/>
              <a:t>основной рынок для компании</a:t>
            </a:r>
            <a:endParaRPr lang="ru-RU" b="1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Сегментация потребительского рынка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/>
          </a:bodyPr>
          <a:lstStyle/>
          <a:p>
            <a:r>
              <a:rPr lang="ru-RU" b="1" dirty="0" smtClean="0"/>
              <a:t>Стратегия управления запасами </a:t>
            </a:r>
            <a:r>
              <a:rPr lang="ru-RU" dirty="0" smtClean="0"/>
              <a:t>должна быть нацелена на </a:t>
            </a:r>
            <a:r>
              <a:rPr lang="ru-RU" b="1" dirty="0" smtClean="0"/>
              <a:t>удовлетворение запросов каждой из таких ключевых групп потребителей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Секрет </a:t>
            </a:r>
            <a:r>
              <a:rPr lang="ru-RU" b="1" dirty="0" smtClean="0"/>
              <a:t>эффективной сегментации логистических операций </a:t>
            </a:r>
            <a:r>
              <a:rPr lang="ru-RU" dirty="0" smtClean="0"/>
              <a:t>кроется в </a:t>
            </a:r>
            <a:r>
              <a:rPr lang="ru-RU" b="1" dirty="0" smtClean="0"/>
              <a:t>правильной расстановке приоритетов</a:t>
            </a:r>
            <a:r>
              <a:rPr lang="ru-RU" dirty="0" smtClean="0"/>
              <a:t> при управлении запасами, смысл которой </a:t>
            </a:r>
            <a:r>
              <a:rPr lang="ru-RU" b="1" u="sng" dirty="0" smtClean="0"/>
              <a:t>в полном обеспечении ключевых потребителей</a:t>
            </a:r>
            <a:endParaRPr lang="ru-RU" b="1" u="sng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Требуемый ассортимент продуктов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Опыт большинства фирм свидетельствует о том, что </a:t>
            </a:r>
            <a:r>
              <a:rPr lang="ru-RU" b="1" dirty="0" smtClean="0"/>
              <a:t>типы производимых ими продуктов</a:t>
            </a:r>
            <a:r>
              <a:rPr lang="ru-RU" dirty="0" smtClean="0"/>
              <a:t> тоже </a:t>
            </a:r>
            <a:r>
              <a:rPr lang="ru-RU" b="1" dirty="0" smtClean="0"/>
              <a:t>различаются</a:t>
            </a:r>
            <a:r>
              <a:rPr lang="ru-RU" dirty="0" smtClean="0"/>
              <a:t> между собой </a:t>
            </a:r>
            <a:r>
              <a:rPr lang="ru-RU" b="1" dirty="0" smtClean="0"/>
              <a:t>по объему продаж и прибыльности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отсутствие каких-либо привходящих факторов компания может обнаружить, что н</a:t>
            </a:r>
            <a:r>
              <a:rPr lang="ru-RU" u="sng" dirty="0" smtClean="0"/>
              <a:t>а долю менее чем 20% всей реализуемой ею продукции</a:t>
            </a:r>
            <a:r>
              <a:rPr lang="ru-RU" dirty="0" smtClean="0"/>
              <a:t> выпадает </a:t>
            </a:r>
            <a:r>
              <a:rPr lang="ru-RU" u="sng" dirty="0" smtClean="0"/>
              <a:t>свыше 80% совокупных прибылей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Требуемый ассортимент продуктов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/>
          </a:bodyPr>
          <a:lstStyle/>
          <a:p>
            <a:r>
              <a:rPr lang="ru-RU" dirty="0" smtClean="0"/>
              <a:t>Для полного удовлетворения запросов </a:t>
            </a:r>
            <a:r>
              <a:rPr lang="ru-RU" u="sng" dirty="0" smtClean="0"/>
              <a:t>ключевых </a:t>
            </a:r>
            <a:r>
              <a:rPr lang="ru-RU" dirty="0" smtClean="0"/>
              <a:t>потребителей поставщику </a:t>
            </a:r>
            <a:r>
              <a:rPr lang="ru-RU" b="1" dirty="0" smtClean="0"/>
              <a:t>иногда приходится снабжать их малоприбыльными продуктами </a:t>
            </a:r>
            <a:r>
              <a:rPr lang="ru-RU" dirty="0" smtClean="0"/>
              <a:t>в </a:t>
            </a:r>
            <a:r>
              <a:rPr lang="ru-RU" b="1" dirty="0" smtClean="0"/>
              <a:t>значительных объемах</a:t>
            </a:r>
            <a:endParaRPr lang="ru-RU" dirty="0" smtClean="0"/>
          </a:p>
          <a:p>
            <a:r>
              <a:rPr lang="ru-RU" dirty="0" smtClean="0"/>
              <a:t>Ловушка, которой в данном случае надо опасаться, – </a:t>
            </a:r>
            <a:r>
              <a:rPr lang="ru-RU" b="1" dirty="0" smtClean="0"/>
              <a:t>высокий уровень сервиса </a:t>
            </a:r>
            <a:r>
              <a:rPr lang="ru-RU" dirty="0" smtClean="0"/>
              <a:t>при реализации таких малоприбыльных продуктов, </a:t>
            </a:r>
            <a:r>
              <a:rPr lang="ru-RU" b="1" dirty="0" smtClean="0"/>
              <a:t>если их приобретают непостоянные или </a:t>
            </a:r>
            <a:r>
              <a:rPr lang="ru-RU" b="1" dirty="0" err="1" smtClean="0"/>
              <a:t>неключевые</a:t>
            </a:r>
            <a:r>
              <a:rPr lang="ru-RU" b="1" dirty="0" smtClean="0"/>
              <a:t> потребители</a:t>
            </a:r>
          </a:p>
          <a:p>
            <a:r>
              <a:rPr lang="ru-RU" b="1" dirty="0" smtClean="0"/>
              <a:t>Ключ</a:t>
            </a:r>
            <a:r>
              <a:rPr lang="ru-RU" dirty="0" smtClean="0"/>
              <a:t> к устранению ненужных расходов - реалистичная оценка того, какие </a:t>
            </a:r>
            <a:r>
              <a:rPr lang="ru-RU" b="1" dirty="0" smtClean="0"/>
              <a:t>малоприбыльные продукты</a:t>
            </a:r>
            <a:r>
              <a:rPr lang="ru-RU" dirty="0" smtClean="0"/>
              <a:t> или </a:t>
            </a:r>
            <a:r>
              <a:rPr lang="ru-RU" b="1" dirty="0" smtClean="0"/>
              <a:t>продукты с небольшим объемом </a:t>
            </a:r>
            <a:r>
              <a:rPr lang="ru-RU" dirty="0" smtClean="0"/>
              <a:t>продаж </a:t>
            </a:r>
            <a:r>
              <a:rPr lang="ru-RU" b="1" dirty="0" smtClean="0"/>
              <a:t>все же следует поставлять </a:t>
            </a:r>
            <a:r>
              <a:rPr lang="ru-RU" dirty="0" smtClean="0"/>
              <a:t>на рынок</a:t>
            </a:r>
            <a:endParaRPr lang="ru-RU" b="1" u="sng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Интеграция грузоперевозок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Выбор ассортимента </a:t>
            </a:r>
            <a:r>
              <a:rPr lang="ru-RU" dirty="0" smtClean="0"/>
              <a:t>продуктов, который должен храниться на том или ином складе, непосредственно </a:t>
            </a:r>
            <a:r>
              <a:rPr lang="ru-RU" b="1" dirty="0" smtClean="0"/>
              <a:t>сказывается на условиях транспортировки</a:t>
            </a:r>
          </a:p>
          <a:p>
            <a:r>
              <a:rPr lang="ru-RU" dirty="0" smtClean="0"/>
              <a:t>Большинство </a:t>
            </a:r>
            <a:r>
              <a:rPr lang="ru-RU" b="1" dirty="0" smtClean="0"/>
              <a:t>транспортных тарифов </a:t>
            </a:r>
            <a:r>
              <a:rPr lang="ru-RU" dirty="0" smtClean="0"/>
              <a:t>устанавливается исходя из</a:t>
            </a:r>
            <a:r>
              <a:rPr lang="ru-RU" b="1" dirty="0" smtClean="0"/>
              <a:t> объема </a:t>
            </a:r>
            <a:r>
              <a:rPr lang="ru-RU" dirty="0" smtClean="0"/>
              <a:t>и </a:t>
            </a:r>
            <a:r>
              <a:rPr lang="ru-RU" b="1" dirty="0" smtClean="0"/>
              <a:t>размера определенного груза</a:t>
            </a:r>
            <a:r>
              <a:rPr lang="ru-RU" dirty="0" smtClean="0"/>
              <a:t>, предназначенного для перевозки</a:t>
            </a:r>
          </a:p>
          <a:p>
            <a:r>
              <a:rPr lang="ru-RU" b="1" dirty="0" smtClean="0"/>
              <a:t>Разумная стратегия </a:t>
            </a:r>
            <a:r>
              <a:rPr lang="ru-RU" dirty="0" smtClean="0"/>
              <a:t>- держать на складе </a:t>
            </a:r>
            <a:r>
              <a:rPr lang="ru-RU" b="1" dirty="0" smtClean="0"/>
              <a:t>достаточное количество товаров</a:t>
            </a:r>
            <a:r>
              <a:rPr lang="ru-RU" dirty="0" smtClean="0"/>
              <a:t>, чтобы иметь возможность </a:t>
            </a:r>
            <a:r>
              <a:rPr lang="ru-RU" b="1" dirty="0" smtClean="0"/>
              <a:t>комплектовать крупные партии </a:t>
            </a:r>
            <a:r>
              <a:rPr lang="ru-RU" dirty="0" smtClean="0"/>
              <a:t>грузов определенному </a:t>
            </a:r>
            <a:r>
              <a:rPr lang="ru-RU" b="1" dirty="0" smtClean="0"/>
              <a:t>клиенту</a:t>
            </a:r>
            <a:r>
              <a:rPr lang="ru-RU" dirty="0" smtClean="0"/>
              <a:t> или в определенную </a:t>
            </a:r>
            <a:r>
              <a:rPr lang="ru-RU" b="1" dirty="0" smtClean="0"/>
              <a:t>географическую зону</a:t>
            </a:r>
          </a:p>
          <a:p>
            <a:r>
              <a:rPr lang="ru-RU" dirty="0" smtClean="0"/>
              <a:t>Связанная с такой стратегией </a:t>
            </a:r>
            <a:r>
              <a:rPr lang="ru-RU" b="1" dirty="0" smtClean="0"/>
              <a:t>экономия на транспортных расходах</a:t>
            </a:r>
            <a:r>
              <a:rPr lang="ru-RU" dirty="0" smtClean="0"/>
              <a:t> может существенно перекрыть </a:t>
            </a:r>
            <a:r>
              <a:rPr lang="ru-RU" b="1" dirty="0" smtClean="0"/>
              <a:t>рост затрат на хранение запасов</a:t>
            </a:r>
            <a:endParaRPr lang="ru-RU" b="1" u="sng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897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Временные потребности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lnSpcReduction="10000"/>
          </a:bodyPr>
          <a:lstStyle/>
          <a:p>
            <a:r>
              <a:rPr lang="ru-RU" sz="2500" dirty="0" smtClean="0"/>
              <a:t>При </a:t>
            </a:r>
            <a:r>
              <a:rPr lang="ru-RU" sz="2500" b="1" dirty="0" smtClean="0"/>
              <a:t>быстром пополнении </a:t>
            </a:r>
            <a:r>
              <a:rPr lang="ru-RU" sz="2500" dirty="0" smtClean="0"/>
              <a:t>товарных запасов в розничных магазинах требуется </a:t>
            </a:r>
            <a:r>
              <a:rPr lang="ru-RU" sz="2500" b="1" dirty="0" smtClean="0"/>
              <a:t>меньше страховых, или буферных, резервов в конечных звеньях </a:t>
            </a:r>
            <a:r>
              <a:rPr lang="ru-RU" sz="2500" dirty="0" smtClean="0"/>
              <a:t>логистической цепочки</a:t>
            </a:r>
          </a:p>
          <a:p>
            <a:r>
              <a:rPr lang="ru-RU" sz="2500" dirty="0" smtClean="0"/>
              <a:t>На смену практике накопления и хранения таких страховых запасов (на случай непредвиденных сбоев в снабжении или увеличении спроса) приходит </a:t>
            </a:r>
            <a:r>
              <a:rPr lang="ru-RU" sz="2500" b="1" dirty="0" smtClean="0"/>
              <a:t>поставка точно определенного количества товаров в нужное время</a:t>
            </a:r>
          </a:p>
          <a:p>
            <a:r>
              <a:rPr lang="ru-RU" sz="2500" dirty="0" smtClean="0"/>
              <a:t> Поскольку подобные временные модели сводят запасы у потребителей к абсолютному минимуму, возникающая вследствие этого </a:t>
            </a:r>
            <a:r>
              <a:rPr lang="ru-RU" sz="2500" b="1" dirty="0" smtClean="0"/>
              <a:t>экономия</a:t>
            </a:r>
            <a:r>
              <a:rPr lang="ru-RU" sz="2500" dirty="0" smtClean="0"/>
              <a:t> должна </a:t>
            </a:r>
            <a:r>
              <a:rPr lang="ru-RU" sz="2500" b="1" dirty="0" smtClean="0"/>
              <a:t>компенсировать издержки, связанные с чувствительностью логистического процесса к фактору времени</a:t>
            </a:r>
            <a:endParaRPr lang="ru-RU" sz="2500" b="1" u="sng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Задание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5072098"/>
          </a:xfrm>
        </p:spPr>
        <p:txBody>
          <a:bodyPr/>
          <a:lstStyle/>
          <a:p>
            <a:r>
              <a:rPr lang="ru-RU" dirty="0" smtClean="0"/>
              <a:t>Разделиться на три группы</a:t>
            </a:r>
          </a:p>
          <a:p>
            <a:r>
              <a:rPr lang="ru-RU" b="1" u="sng" dirty="0" smtClean="0"/>
              <a:t>Задание для группы №1:</a:t>
            </a:r>
            <a:r>
              <a:rPr lang="ru-RU" dirty="0" smtClean="0"/>
              <a:t> перечислить преимущества системы накопления запасов и их дальнейшей транспортировки клиентам</a:t>
            </a:r>
          </a:p>
          <a:p>
            <a:r>
              <a:rPr lang="ru-RU" b="1" u="sng" dirty="0" smtClean="0"/>
              <a:t>Задание для группы №2:</a:t>
            </a:r>
            <a:r>
              <a:rPr lang="ru-RU" dirty="0" smtClean="0"/>
              <a:t> перечислить преимущества системы доставки мелких партий клиентам точно в срок</a:t>
            </a:r>
          </a:p>
          <a:p>
            <a:r>
              <a:rPr lang="ru-RU" b="1" u="sng" dirty="0" smtClean="0"/>
              <a:t>Задание для группы №3:</a:t>
            </a:r>
            <a:r>
              <a:rPr lang="ru-RU" dirty="0" smtClean="0"/>
              <a:t> перечислить недостатки обеих систем</a:t>
            </a:r>
          </a:p>
          <a:p>
            <a:endParaRPr lang="ru-RU" b="1" u="sng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2.4. Логистика сервисного обслуживания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857364"/>
            <a:ext cx="8786874" cy="4857784"/>
          </a:xfrm>
        </p:spPr>
        <p:txBody>
          <a:bodyPr>
            <a:normAutofit/>
          </a:bodyPr>
          <a:lstStyle/>
          <a:p>
            <a:r>
              <a:rPr lang="ru-RU" dirty="0" smtClean="0"/>
              <a:t>Логистический сервис связан с оказанием </a:t>
            </a:r>
            <a:r>
              <a:rPr lang="ru-RU" b="1" dirty="0" smtClean="0"/>
              <a:t>услуг, сопровождающих физическое перемещение материальных потоков</a:t>
            </a:r>
          </a:p>
          <a:p>
            <a:r>
              <a:rPr lang="ru-RU" dirty="0" smtClean="0"/>
              <a:t>Он может предоставляться как </a:t>
            </a:r>
          </a:p>
          <a:p>
            <a:pPr>
              <a:buFontTx/>
              <a:buChar char="-"/>
            </a:pPr>
            <a:r>
              <a:rPr lang="ru-RU" b="1" dirty="0" smtClean="0"/>
              <a:t>поставщиками</a:t>
            </a:r>
            <a:r>
              <a:rPr lang="ru-RU" dirty="0" smtClean="0"/>
              <a:t> материальных ресурсов, осуществляющими и другие логистические операции,</a:t>
            </a:r>
          </a:p>
          <a:p>
            <a:pPr>
              <a:buFontTx/>
              <a:buChar char="-"/>
            </a:pPr>
            <a:r>
              <a:rPr lang="ru-RU" dirty="0" smtClean="0"/>
              <a:t>так и </a:t>
            </a:r>
            <a:r>
              <a:rPr lang="ru-RU" b="1" dirty="0" smtClean="0"/>
              <a:t>специализированными организациями</a:t>
            </a:r>
            <a:r>
              <a:rPr lang="ru-RU" dirty="0" smtClean="0"/>
              <a:t>, занимающимися исключительно услугами логистического сервиса на этапах поставки сырья, производства продукции, ее распределения, поставки продукции конечному потребителю</a:t>
            </a:r>
            <a:endParaRPr lang="ru-RU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620</TotalTime>
  <Words>6234</Words>
  <Application>Microsoft Office PowerPoint</Application>
  <PresentationFormat>Экран (4:3)</PresentationFormat>
  <Paragraphs>703</Paragraphs>
  <Slides>118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118</vt:i4>
      </vt:variant>
    </vt:vector>
  </HeadingPairs>
  <TitlesOfParts>
    <vt:vector size="119" baseType="lpstr">
      <vt:lpstr>Поток</vt:lpstr>
      <vt:lpstr>ЛОГИСТИКА</vt:lpstr>
      <vt:lpstr>ТЕМА 1.  ВВЕДЕНИЕ В ТЕОРИЮ ЛОГИСТИКИ</vt:lpstr>
      <vt:lpstr>1.1. Сущность, объект, предмет, цель, задачи, функции и принципы логистики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Объект и предмет логистики</vt:lpstr>
      <vt:lpstr>Цель логистики</vt:lpstr>
      <vt:lpstr>Сущность логистики</vt:lpstr>
      <vt:lpstr>Презентация PowerPoint</vt:lpstr>
      <vt:lpstr>Презентация PowerPoint</vt:lpstr>
      <vt:lpstr>Задачи логистики</vt:lpstr>
      <vt:lpstr>Презентация PowerPoint</vt:lpstr>
      <vt:lpstr>Функции логистики</vt:lpstr>
      <vt:lpstr>Логистические и технологические операции</vt:lpstr>
      <vt:lpstr>Презентация PowerPoint</vt:lpstr>
      <vt:lpstr>Классификация логистических операций</vt:lpstr>
      <vt:lpstr>1.2. Логистическая система современной организации</vt:lpstr>
      <vt:lpstr>Сущность логистической системы</vt:lpstr>
      <vt:lpstr>Классификация логистических систем</vt:lpstr>
      <vt:lpstr>Презентация PowerPoint</vt:lpstr>
      <vt:lpstr>Микро- и макрологистические системы</vt:lpstr>
      <vt:lpstr>Презентация PowerPoint</vt:lpstr>
      <vt:lpstr>Презентация PowerPoint</vt:lpstr>
      <vt:lpstr>Признаки логистических систем</vt:lpstr>
      <vt:lpstr>Признаки логистических систем</vt:lpstr>
      <vt:lpstr>Признаки логистических систем</vt:lpstr>
      <vt:lpstr>Признаки логистических систем</vt:lpstr>
      <vt:lpstr>Признаки логистических систем</vt:lpstr>
      <vt:lpstr>Элементы логистической системы – функциональные области логистики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Материальное управление vs. материальное распределение</vt:lpstr>
      <vt:lpstr>ТЕМА 2. ФУНКЦИОНАЛЬНЫЕ ОБЛАСТИ ЛОГИСТИКИ ОРГАНИЗАЦИИ</vt:lpstr>
      <vt:lpstr>2.1. Логистика производственных процессов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производственной логистики</vt:lpstr>
      <vt:lpstr>Задачи производственной логистики</vt:lpstr>
      <vt:lpstr>Системы производственной логистики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</vt:lpstr>
      <vt:lpstr>Презентация PowerPoint</vt:lpstr>
      <vt:lpstr>2.2. Логистика процессов дистрибуции</vt:lpstr>
      <vt:lpstr>Распределение vs. маркетинг</vt:lpstr>
      <vt:lpstr>Презентация PowerPoint</vt:lpstr>
      <vt:lpstr>Задачи распределительной логистики</vt:lpstr>
      <vt:lpstr>Логистический центр</vt:lpstr>
      <vt:lpstr>Презентация PowerPoint</vt:lpstr>
      <vt:lpstr>Презентация PowerPoint</vt:lpstr>
      <vt:lpstr>Классификация логистических центров</vt:lpstr>
      <vt:lpstr>Классификация логистических центров</vt:lpstr>
      <vt:lpstr>Логистические каналы распределения</vt:lpstr>
      <vt:lpstr>Нулевой, одноуровневый и многоуровневый каналы распределения</vt:lpstr>
      <vt:lpstr>Реализация через нулевой канал распределения</vt:lpstr>
      <vt:lpstr>Реализация через одноуровневый канал распределения</vt:lpstr>
      <vt:lpstr>Реализация через многоуровневый канал распределения</vt:lpstr>
      <vt:lpstr>Горизонтальные каналы распределения</vt:lpstr>
      <vt:lpstr>Горизонтальные каналы распределения</vt:lpstr>
      <vt:lpstr>Вертикальные каналы распределения</vt:lpstr>
      <vt:lpstr>Вертикальные каналы распределения</vt:lpstr>
      <vt:lpstr>Типы посредников в каналах распределения</vt:lpstr>
      <vt:lpstr>Принципы выбора числа посредников</vt:lpstr>
      <vt:lpstr>2.3. Логистика производственных запасов</vt:lpstr>
      <vt:lpstr>Презентация PowerPoint</vt:lpstr>
      <vt:lpstr>Презентация PowerPoint</vt:lpstr>
      <vt:lpstr>Сегментация потребительского рынка</vt:lpstr>
      <vt:lpstr>Сегментация потребительского рынка</vt:lpstr>
      <vt:lpstr>Требуемый ассортимент продуктов</vt:lpstr>
      <vt:lpstr>Требуемый ассортимент продуктов</vt:lpstr>
      <vt:lpstr>Интеграция грузоперевозок</vt:lpstr>
      <vt:lpstr>Временные потребности</vt:lpstr>
      <vt:lpstr>Задание </vt:lpstr>
      <vt:lpstr>2.4. Логистика сервисного обслуживания</vt:lpstr>
      <vt:lpstr>Презентация PowerPoint</vt:lpstr>
      <vt:lpstr>Задачи логистического сервиса</vt:lpstr>
      <vt:lpstr>Задачи логистического сервиса</vt:lpstr>
      <vt:lpstr>Критерии оценки качества логистического сервиса</vt:lpstr>
      <vt:lpstr>Уровень затрат логистического сервиса</vt:lpstr>
      <vt:lpstr>Уровень затрат логистического сервиса</vt:lpstr>
      <vt:lpstr>Уровень затрат логистического сервиса</vt:lpstr>
      <vt:lpstr>ТЕМА 3. ОРГАНИЗАЦИЯ СИСТЕМЫ ЛОГИСТИЧЕСКОГО 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логистической службы</vt:lpstr>
      <vt:lpstr>Задачи логистической службы</vt:lpstr>
      <vt:lpstr>Задачи логистической службы</vt:lpstr>
      <vt:lpstr>Причины потребности в реинжиниринге логистической системы организации</vt:lpstr>
      <vt:lpstr>Причины потребности в реинжиниринге логистической системы организации</vt:lpstr>
      <vt:lpstr>Реинжиниринг логистической системы</vt:lpstr>
      <vt:lpstr>Этапы реинжиниринга логистической системы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ЛОГИСТИКА</dc:title>
  <dc:creator>Анна Анатольевна Кладова</dc:creator>
  <cp:lastModifiedBy>Татьяна Александровна Лейнганг</cp:lastModifiedBy>
  <cp:revision>310</cp:revision>
  <dcterms:created xsi:type="dcterms:W3CDTF">2015-04-24T07:38:19Z</dcterms:created>
  <dcterms:modified xsi:type="dcterms:W3CDTF">2015-04-28T09:32:21Z</dcterms:modified>
</cp:coreProperties>
</file>