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65" r:id="rId4"/>
    <p:sldId id="283" r:id="rId5"/>
    <p:sldId id="271" r:id="rId6"/>
    <p:sldId id="272" r:id="rId7"/>
    <p:sldId id="274" r:id="rId8"/>
    <p:sldId id="275" r:id="rId9"/>
    <p:sldId id="273" r:id="rId10"/>
    <p:sldId id="276" r:id="rId11"/>
    <p:sldId id="277" r:id="rId12"/>
    <p:sldId id="278" r:id="rId13"/>
    <p:sldId id="281" r:id="rId14"/>
    <p:sldId id="280" r:id="rId15"/>
    <p:sldId id="282" r:id="rId16"/>
    <p:sldId id="279" r:id="rId17"/>
    <p:sldId id="261" r:id="rId18"/>
    <p:sldId id="286" r:id="rId19"/>
    <p:sldId id="288" r:id="rId20"/>
    <p:sldId id="289" r:id="rId21"/>
    <p:sldId id="287" r:id="rId22"/>
    <p:sldId id="290" r:id="rId23"/>
    <p:sldId id="291" r:id="rId24"/>
    <p:sldId id="292" r:id="rId25"/>
    <p:sldId id="285" r:id="rId26"/>
    <p:sldId id="293" r:id="rId27"/>
    <p:sldId id="294" r:id="rId28"/>
    <p:sldId id="295" r:id="rId29"/>
    <p:sldId id="296" r:id="rId30"/>
    <p:sldId id="297" r:id="rId31"/>
    <p:sldId id="298" r:id="rId32"/>
    <p:sldId id="300" r:id="rId33"/>
    <p:sldId id="299" r:id="rId34"/>
    <p:sldId id="30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>
        <p:scale>
          <a:sx n="70" d="100"/>
          <a:sy n="70" d="100"/>
        </p:scale>
        <p:origin x="-1908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6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BDA78-1FC9-404C-A95E-0BA3ED592E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190AEA-A136-4D72-9D5F-2D84355C0BA1}">
      <dgm:prSet phldrT="[Текст]"/>
      <dgm:spPr/>
      <dgm:t>
        <a:bodyPr/>
        <a:lstStyle/>
        <a:p>
          <a:r>
            <a:rPr lang="ru-RU" dirty="0" smtClean="0"/>
            <a:t>Два направления исследований</a:t>
          </a:r>
          <a:endParaRPr lang="ru-RU" dirty="0"/>
        </a:p>
      </dgm:t>
    </dgm:pt>
    <dgm:pt modelId="{EE11C21F-EA4E-4F27-ABE7-3A29A0668FF7}" type="parTrans" cxnId="{F945435D-5F38-4055-A45E-D94A5ED54F71}">
      <dgm:prSet/>
      <dgm:spPr/>
      <dgm:t>
        <a:bodyPr/>
        <a:lstStyle/>
        <a:p>
          <a:endParaRPr lang="ru-RU"/>
        </a:p>
      </dgm:t>
    </dgm:pt>
    <dgm:pt modelId="{86F9EBC0-DA2E-4936-B71E-EB27F47CBCBC}" type="sibTrans" cxnId="{F945435D-5F38-4055-A45E-D94A5ED54F71}">
      <dgm:prSet/>
      <dgm:spPr/>
      <dgm:t>
        <a:bodyPr/>
        <a:lstStyle/>
        <a:p>
          <a:endParaRPr lang="ru-RU"/>
        </a:p>
      </dgm:t>
    </dgm:pt>
    <dgm:pt modelId="{2E58D405-C0AA-49C9-B0C0-FAC42B9AB388}">
      <dgm:prSet phldrT="[Текст]"/>
      <dgm:spPr/>
      <dgm:t>
        <a:bodyPr/>
        <a:lstStyle/>
        <a:p>
          <a:r>
            <a:rPr lang="ru-RU" dirty="0" smtClean="0"/>
            <a:t>неоконсерваторы –усиление конкуренции будет способствовать лучшим результатам</a:t>
          </a:r>
          <a:endParaRPr lang="ru-RU" dirty="0"/>
        </a:p>
      </dgm:t>
    </dgm:pt>
    <dgm:pt modelId="{CBBC99D2-00B5-4DE5-8995-5521307E65BA}" type="parTrans" cxnId="{295C8EDF-0BDA-4CEE-9155-B7F8034B9031}">
      <dgm:prSet/>
      <dgm:spPr/>
      <dgm:t>
        <a:bodyPr/>
        <a:lstStyle/>
        <a:p>
          <a:endParaRPr lang="ru-RU"/>
        </a:p>
      </dgm:t>
    </dgm:pt>
    <dgm:pt modelId="{A8711261-B128-4107-89BA-B3CDDE90452C}" type="sibTrans" cxnId="{295C8EDF-0BDA-4CEE-9155-B7F8034B9031}">
      <dgm:prSet/>
      <dgm:spPr/>
      <dgm:t>
        <a:bodyPr/>
        <a:lstStyle/>
        <a:p>
          <a:endParaRPr lang="ru-RU"/>
        </a:p>
      </dgm:t>
    </dgm:pt>
    <dgm:pt modelId="{F096228D-BA8B-439A-9F69-3688F624F54D}">
      <dgm:prSet phldrT="[Текст]"/>
      <dgm:spPr/>
      <dgm:t>
        <a:bodyPr/>
        <a:lstStyle/>
        <a:p>
          <a:r>
            <a:rPr lang="ru-RU" dirty="0" smtClean="0"/>
            <a:t>сторонники государственного регулирования</a:t>
          </a:r>
          <a:endParaRPr lang="ru-RU" dirty="0"/>
        </a:p>
      </dgm:t>
    </dgm:pt>
    <dgm:pt modelId="{3A882CE8-7A57-4FB7-82AE-4F4C2B0755AD}" type="parTrans" cxnId="{DAA6FFC8-6845-48E7-93D5-0CF82099917D}">
      <dgm:prSet/>
      <dgm:spPr/>
      <dgm:t>
        <a:bodyPr/>
        <a:lstStyle/>
        <a:p>
          <a:endParaRPr lang="ru-RU"/>
        </a:p>
      </dgm:t>
    </dgm:pt>
    <dgm:pt modelId="{1F710C94-AF82-4BAE-87D2-5A182AD89831}" type="sibTrans" cxnId="{DAA6FFC8-6845-48E7-93D5-0CF82099917D}">
      <dgm:prSet/>
      <dgm:spPr/>
      <dgm:t>
        <a:bodyPr/>
        <a:lstStyle/>
        <a:p>
          <a:endParaRPr lang="ru-RU"/>
        </a:p>
      </dgm:t>
    </dgm:pt>
    <dgm:pt modelId="{3B9B2F45-4E3F-4773-81F7-BB17CAF67009}" type="pres">
      <dgm:prSet presAssocID="{E81BDA78-1FC9-404C-A95E-0BA3ED592E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0DB303-C357-41B8-9D2A-30B82A02F9A8}" type="pres">
      <dgm:prSet presAssocID="{B6190AEA-A136-4D72-9D5F-2D84355C0BA1}" presName="hierRoot1" presStyleCnt="0">
        <dgm:presLayoutVars>
          <dgm:hierBranch val="init"/>
        </dgm:presLayoutVars>
      </dgm:prSet>
      <dgm:spPr/>
    </dgm:pt>
    <dgm:pt modelId="{7B501C0F-FC03-43EA-8E67-4456F3C93B04}" type="pres">
      <dgm:prSet presAssocID="{B6190AEA-A136-4D72-9D5F-2D84355C0BA1}" presName="rootComposite1" presStyleCnt="0"/>
      <dgm:spPr/>
    </dgm:pt>
    <dgm:pt modelId="{251EDFC7-6E11-4315-A4C8-007F86F1714F}" type="pres">
      <dgm:prSet presAssocID="{B6190AEA-A136-4D72-9D5F-2D84355C0BA1}" presName="rootText1" presStyleLbl="node0" presStyleIdx="0" presStyleCnt="1" custScaleX="1754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DAB493-5C47-4102-9323-BA91779252CD}" type="pres">
      <dgm:prSet presAssocID="{B6190AEA-A136-4D72-9D5F-2D84355C0BA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CED342B-0646-49A0-A857-88E4BFA6E5CE}" type="pres">
      <dgm:prSet presAssocID="{B6190AEA-A136-4D72-9D5F-2D84355C0BA1}" presName="hierChild2" presStyleCnt="0"/>
      <dgm:spPr/>
    </dgm:pt>
    <dgm:pt modelId="{C4C586D2-CD6B-4B12-80ED-3C3636B84D75}" type="pres">
      <dgm:prSet presAssocID="{CBBC99D2-00B5-4DE5-8995-5521307E65BA}" presName="Name37" presStyleLbl="parChTrans1D2" presStyleIdx="0" presStyleCnt="2"/>
      <dgm:spPr/>
      <dgm:t>
        <a:bodyPr/>
        <a:lstStyle/>
        <a:p>
          <a:endParaRPr lang="ru-RU"/>
        </a:p>
      </dgm:t>
    </dgm:pt>
    <dgm:pt modelId="{1012D7AF-84B7-4F77-BDCA-BA7308B8BDF6}" type="pres">
      <dgm:prSet presAssocID="{2E58D405-C0AA-49C9-B0C0-FAC42B9AB388}" presName="hierRoot2" presStyleCnt="0">
        <dgm:presLayoutVars>
          <dgm:hierBranch val="init"/>
        </dgm:presLayoutVars>
      </dgm:prSet>
      <dgm:spPr/>
    </dgm:pt>
    <dgm:pt modelId="{24C28A6B-137F-4E18-92CC-0DF57FE14084}" type="pres">
      <dgm:prSet presAssocID="{2E58D405-C0AA-49C9-B0C0-FAC42B9AB388}" presName="rootComposite" presStyleCnt="0"/>
      <dgm:spPr/>
    </dgm:pt>
    <dgm:pt modelId="{6EFE16FD-FD0F-4CD7-9650-BFB1D68F573B}" type="pres">
      <dgm:prSet presAssocID="{2E58D405-C0AA-49C9-B0C0-FAC42B9AB38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CAB71E-D242-4126-BF73-8AB5677CEB6B}" type="pres">
      <dgm:prSet presAssocID="{2E58D405-C0AA-49C9-B0C0-FAC42B9AB388}" presName="rootConnector" presStyleLbl="node2" presStyleIdx="0" presStyleCnt="2"/>
      <dgm:spPr/>
      <dgm:t>
        <a:bodyPr/>
        <a:lstStyle/>
        <a:p>
          <a:endParaRPr lang="ru-RU"/>
        </a:p>
      </dgm:t>
    </dgm:pt>
    <dgm:pt modelId="{3F9D4D66-1B8B-433A-B25B-87DBA164D3F2}" type="pres">
      <dgm:prSet presAssocID="{2E58D405-C0AA-49C9-B0C0-FAC42B9AB388}" presName="hierChild4" presStyleCnt="0"/>
      <dgm:spPr/>
    </dgm:pt>
    <dgm:pt modelId="{D74A28B6-0DB2-499A-9BAC-D5FEB60B5469}" type="pres">
      <dgm:prSet presAssocID="{2E58D405-C0AA-49C9-B0C0-FAC42B9AB388}" presName="hierChild5" presStyleCnt="0"/>
      <dgm:spPr/>
    </dgm:pt>
    <dgm:pt modelId="{AC8DB428-1AC0-4C65-B49B-428147CCB229}" type="pres">
      <dgm:prSet presAssocID="{3A882CE8-7A57-4FB7-82AE-4F4C2B0755A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C8563828-77B3-4E4C-B8DA-78DCE36D8455}" type="pres">
      <dgm:prSet presAssocID="{F096228D-BA8B-439A-9F69-3688F624F54D}" presName="hierRoot2" presStyleCnt="0">
        <dgm:presLayoutVars>
          <dgm:hierBranch val="init"/>
        </dgm:presLayoutVars>
      </dgm:prSet>
      <dgm:spPr/>
    </dgm:pt>
    <dgm:pt modelId="{81A96CB5-E0A0-43B8-B861-A9ACF6515F8C}" type="pres">
      <dgm:prSet presAssocID="{F096228D-BA8B-439A-9F69-3688F624F54D}" presName="rootComposite" presStyleCnt="0"/>
      <dgm:spPr/>
    </dgm:pt>
    <dgm:pt modelId="{0F5ADC6E-3AC0-46C9-8699-944824AEF854}" type="pres">
      <dgm:prSet presAssocID="{F096228D-BA8B-439A-9F69-3688F624F54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1A0FC1-F370-4A2E-B75A-348FF298DB46}" type="pres">
      <dgm:prSet presAssocID="{F096228D-BA8B-439A-9F69-3688F624F54D}" presName="rootConnector" presStyleLbl="node2" presStyleIdx="1" presStyleCnt="2"/>
      <dgm:spPr/>
      <dgm:t>
        <a:bodyPr/>
        <a:lstStyle/>
        <a:p>
          <a:endParaRPr lang="ru-RU"/>
        </a:p>
      </dgm:t>
    </dgm:pt>
    <dgm:pt modelId="{18CD7B01-AEBC-4184-931D-AF3D87CB147E}" type="pres">
      <dgm:prSet presAssocID="{F096228D-BA8B-439A-9F69-3688F624F54D}" presName="hierChild4" presStyleCnt="0"/>
      <dgm:spPr/>
    </dgm:pt>
    <dgm:pt modelId="{DF921294-6FAA-4B4B-BA89-7B9BEF04DBAB}" type="pres">
      <dgm:prSet presAssocID="{F096228D-BA8B-439A-9F69-3688F624F54D}" presName="hierChild5" presStyleCnt="0"/>
      <dgm:spPr/>
    </dgm:pt>
    <dgm:pt modelId="{3B9BF231-DFB2-4DB4-8358-28DD2469E899}" type="pres">
      <dgm:prSet presAssocID="{B6190AEA-A136-4D72-9D5F-2D84355C0BA1}" presName="hierChild3" presStyleCnt="0"/>
      <dgm:spPr/>
    </dgm:pt>
  </dgm:ptLst>
  <dgm:cxnLst>
    <dgm:cxn modelId="{56B1A9EB-4271-4D19-8AB6-6B5A5ACE55AC}" type="presOf" srcId="{3A882CE8-7A57-4FB7-82AE-4F4C2B0755AD}" destId="{AC8DB428-1AC0-4C65-B49B-428147CCB229}" srcOrd="0" destOrd="0" presId="urn:microsoft.com/office/officeart/2005/8/layout/orgChart1"/>
    <dgm:cxn modelId="{F945435D-5F38-4055-A45E-D94A5ED54F71}" srcId="{E81BDA78-1FC9-404C-A95E-0BA3ED592EB9}" destId="{B6190AEA-A136-4D72-9D5F-2D84355C0BA1}" srcOrd="0" destOrd="0" parTransId="{EE11C21F-EA4E-4F27-ABE7-3A29A0668FF7}" sibTransId="{86F9EBC0-DA2E-4936-B71E-EB27F47CBCBC}"/>
    <dgm:cxn modelId="{303CE638-8CB6-4908-8307-FAE8D8A2E8AA}" type="presOf" srcId="{B6190AEA-A136-4D72-9D5F-2D84355C0BA1}" destId="{251EDFC7-6E11-4315-A4C8-007F86F1714F}" srcOrd="0" destOrd="0" presId="urn:microsoft.com/office/officeart/2005/8/layout/orgChart1"/>
    <dgm:cxn modelId="{95E544D3-991E-4EF2-AFBF-A821B448093B}" type="presOf" srcId="{CBBC99D2-00B5-4DE5-8995-5521307E65BA}" destId="{C4C586D2-CD6B-4B12-80ED-3C3636B84D75}" srcOrd="0" destOrd="0" presId="urn:microsoft.com/office/officeart/2005/8/layout/orgChart1"/>
    <dgm:cxn modelId="{E44AA16B-7414-48F5-AABB-552889D31651}" type="presOf" srcId="{B6190AEA-A136-4D72-9D5F-2D84355C0BA1}" destId="{CADAB493-5C47-4102-9323-BA91779252CD}" srcOrd="1" destOrd="0" presId="urn:microsoft.com/office/officeart/2005/8/layout/orgChart1"/>
    <dgm:cxn modelId="{415237C2-79A2-41F8-98ED-5D916F986AB5}" type="presOf" srcId="{F096228D-BA8B-439A-9F69-3688F624F54D}" destId="{0F5ADC6E-3AC0-46C9-8699-944824AEF854}" srcOrd="0" destOrd="0" presId="urn:microsoft.com/office/officeart/2005/8/layout/orgChart1"/>
    <dgm:cxn modelId="{295C8EDF-0BDA-4CEE-9155-B7F8034B9031}" srcId="{B6190AEA-A136-4D72-9D5F-2D84355C0BA1}" destId="{2E58D405-C0AA-49C9-B0C0-FAC42B9AB388}" srcOrd="0" destOrd="0" parTransId="{CBBC99D2-00B5-4DE5-8995-5521307E65BA}" sibTransId="{A8711261-B128-4107-89BA-B3CDDE90452C}"/>
    <dgm:cxn modelId="{FDD8F323-8888-4F43-8C32-5ED4A72EAEDB}" type="presOf" srcId="{2E58D405-C0AA-49C9-B0C0-FAC42B9AB388}" destId="{9BCAB71E-D242-4126-BF73-8AB5677CEB6B}" srcOrd="1" destOrd="0" presId="urn:microsoft.com/office/officeart/2005/8/layout/orgChart1"/>
    <dgm:cxn modelId="{DAA6FFC8-6845-48E7-93D5-0CF82099917D}" srcId="{B6190AEA-A136-4D72-9D5F-2D84355C0BA1}" destId="{F096228D-BA8B-439A-9F69-3688F624F54D}" srcOrd="1" destOrd="0" parTransId="{3A882CE8-7A57-4FB7-82AE-4F4C2B0755AD}" sibTransId="{1F710C94-AF82-4BAE-87D2-5A182AD89831}"/>
    <dgm:cxn modelId="{F552793A-A8B1-4A94-B64C-48D47B56AF22}" type="presOf" srcId="{F096228D-BA8B-439A-9F69-3688F624F54D}" destId="{5A1A0FC1-F370-4A2E-B75A-348FF298DB46}" srcOrd="1" destOrd="0" presId="urn:microsoft.com/office/officeart/2005/8/layout/orgChart1"/>
    <dgm:cxn modelId="{7664FCB7-0BF2-41F6-9E5D-CC47B4827640}" type="presOf" srcId="{E81BDA78-1FC9-404C-A95E-0BA3ED592EB9}" destId="{3B9B2F45-4E3F-4773-81F7-BB17CAF67009}" srcOrd="0" destOrd="0" presId="urn:microsoft.com/office/officeart/2005/8/layout/orgChart1"/>
    <dgm:cxn modelId="{44E77E2A-B653-4C0B-AF79-DDE29D4FD2E4}" type="presOf" srcId="{2E58D405-C0AA-49C9-B0C0-FAC42B9AB388}" destId="{6EFE16FD-FD0F-4CD7-9650-BFB1D68F573B}" srcOrd="0" destOrd="0" presId="urn:microsoft.com/office/officeart/2005/8/layout/orgChart1"/>
    <dgm:cxn modelId="{C1C0C6D0-A180-4CE9-B42F-C694FE27338E}" type="presParOf" srcId="{3B9B2F45-4E3F-4773-81F7-BB17CAF67009}" destId="{C60DB303-C357-41B8-9D2A-30B82A02F9A8}" srcOrd="0" destOrd="0" presId="urn:microsoft.com/office/officeart/2005/8/layout/orgChart1"/>
    <dgm:cxn modelId="{ABA5C191-10CE-4450-A8DF-6FCD53C3E78F}" type="presParOf" srcId="{C60DB303-C357-41B8-9D2A-30B82A02F9A8}" destId="{7B501C0F-FC03-43EA-8E67-4456F3C93B04}" srcOrd="0" destOrd="0" presId="urn:microsoft.com/office/officeart/2005/8/layout/orgChart1"/>
    <dgm:cxn modelId="{53C5FEDD-BA57-47AE-8A45-D44778CE2B32}" type="presParOf" srcId="{7B501C0F-FC03-43EA-8E67-4456F3C93B04}" destId="{251EDFC7-6E11-4315-A4C8-007F86F1714F}" srcOrd="0" destOrd="0" presId="urn:microsoft.com/office/officeart/2005/8/layout/orgChart1"/>
    <dgm:cxn modelId="{4E792B34-7EE6-4C75-80A0-AC592B8F7E6A}" type="presParOf" srcId="{7B501C0F-FC03-43EA-8E67-4456F3C93B04}" destId="{CADAB493-5C47-4102-9323-BA91779252CD}" srcOrd="1" destOrd="0" presId="urn:microsoft.com/office/officeart/2005/8/layout/orgChart1"/>
    <dgm:cxn modelId="{EE8A2B66-05C6-4E9F-8086-8B7C274A1F26}" type="presParOf" srcId="{C60DB303-C357-41B8-9D2A-30B82A02F9A8}" destId="{9CED342B-0646-49A0-A857-88E4BFA6E5CE}" srcOrd="1" destOrd="0" presId="urn:microsoft.com/office/officeart/2005/8/layout/orgChart1"/>
    <dgm:cxn modelId="{5579421E-DC81-49A0-ACE5-DD7C9FF3FC96}" type="presParOf" srcId="{9CED342B-0646-49A0-A857-88E4BFA6E5CE}" destId="{C4C586D2-CD6B-4B12-80ED-3C3636B84D75}" srcOrd="0" destOrd="0" presId="urn:microsoft.com/office/officeart/2005/8/layout/orgChart1"/>
    <dgm:cxn modelId="{A4DEC146-AC74-4B8B-824D-1DCB360EFB12}" type="presParOf" srcId="{9CED342B-0646-49A0-A857-88E4BFA6E5CE}" destId="{1012D7AF-84B7-4F77-BDCA-BA7308B8BDF6}" srcOrd="1" destOrd="0" presId="urn:microsoft.com/office/officeart/2005/8/layout/orgChart1"/>
    <dgm:cxn modelId="{417D455C-4A84-4AA5-B592-F6164D86A499}" type="presParOf" srcId="{1012D7AF-84B7-4F77-BDCA-BA7308B8BDF6}" destId="{24C28A6B-137F-4E18-92CC-0DF57FE14084}" srcOrd="0" destOrd="0" presId="urn:microsoft.com/office/officeart/2005/8/layout/orgChart1"/>
    <dgm:cxn modelId="{7DACC8AB-DA5C-485B-B0E6-21751525CDCA}" type="presParOf" srcId="{24C28A6B-137F-4E18-92CC-0DF57FE14084}" destId="{6EFE16FD-FD0F-4CD7-9650-BFB1D68F573B}" srcOrd="0" destOrd="0" presId="urn:microsoft.com/office/officeart/2005/8/layout/orgChart1"/>
    <dgm:cxn modelId="{EE4433EF-87CC-42BC-B43E-D8F4A3E3337A}" type="presParOf" srcId="{24C28A6B-137F-4E18-92CC-0DF57FE14084}" destId="{9BCAB71E-D242-4126-BF73-8AB5677CEB6B}" srcOrd="1" destOrd="0" presId="urn:microsoft.com/office/officeart/2005/8/layout/orgChart1"/>
    <dgm:cxn modelId="{BC1B4F13-991F-41C0-82DB-9E4BC4D4957D}" type="presParOf" srcId="{1012D7AF-84B7-4F77-BDCA-BA7308B8BDF6}" destId="{3F9D4D66-1B8B-433A-B25B-87DBA164D3F2}" srcOrd="1" destOrd="0" presId="urn:microsoft.com/office/officeart/2005/8/layout/orgChart1"/>
    <dgm:cxn modelId="{EE54C1BE-AE45-45B2-9EF7-1CEC625C43EA}" type="presParOf" srcId="{1012D7AF-84B7-4F77-BDCA-BA7308B8BDF6}" destId="{D74A28B6-0DB2-499A-9BAC-D5FEB60B5469}" srcOrd="2" destOrd="0" presId="urn:microsoft.com/office/officeart/2005/8/layout/orgChart1"/>
    <dgm:cxn modelId="{68BE8646-C948-4602-93F2-B719CE1B2942}" type="presParOf" srcId="{9CED342B-0646-49A0-A857-88E4BFA6E5CE}" destId="{AC8DB428-1AC0-4C65-B49B-428147CCB229}" srcOrd="2" destOrd="0" presId="urn:microsoft.com/office/officeart/2005/8/layout/orgChart1"/>
    <dgm:cxn modelId="{1C51DD04-7298-4227-AAC9-5D6D1B9DBDE8}" type="presParOf" srcId="{9CED342B-0646-49A0-A857-88E4BFA6E5CE}" destId="{C8563828-77B3-4E4C-B8DA-78DCE36D8455}" srcOrd="3" destOrd="0" presId="urn:microsoft.com/office/officeart/2005/8/layout/orgChart1"/>
    <dgm:cxn modelId="{26E36330-783F-43F9-9B7F-ABCED97D0EE5}" type="presParOf" srcId="{C8563828-77B3-4E4C-B8DA-78DCE36D8455}" destId="{81A96CB5-E0A0-43B8-B861-A9ACF6515F8C}" srcOrd="0" destOrd="0" presId="urn:microsoft.com/office/officeart/2005/8/layout/orgChart1"/>
    <dgm:cxn modelId="{93E9FFD4-F211-416B-98D2-5CE49970AA54}" type="presParOf" srcId="{81A96CB5-E0A0-43B8-B861-A9ACF6515F8C}" destId="{0F5ADC6E-3AC0-46C9-8699-944824AEF854}" srcOrd="0" destOrd="0" presId="urn:microsoft.com/office/officeart/2005/8/layout/orgChart1"/>
    <dgm:cxn modelId="{15FD5CFD-F9CF-4675-883C-D1429538C502}" type="presParOf" srcId="{81A96CB5-E0A0-43B8-B861-A9ACF6515F8C}" destId="{5A1A0FC1-F370-4A2E-B75A-348FF298DB46}" srcOrd="1" destOrd="0" presId="urn:microsoft.com/office/officeart/2005/8/layout/orgChart1"/>
    <dgm:cxn modelId="{A049FE42-55D1-408E-8AC8-D92A97A34C74}" type="presParOf" srcId="{C8563828-77B3-4E4C-B8DA-78DCE36D8455}" destId="{18CD7B01-AEBC-4184-931D-AF3D87CB147E}" srcOrd="1" destOrd="0" presId="urn:microsoft.com/office/officeart/2005/8/layout/orgChart1"/>
    <dgm:cxn modelId="{6D6019C2-3B30-4855-BD8A-AF52CA2A8738}" type="presParOf" srcId="{C8563828-77B3-4E4C-B8DA-78DCE36D8455}" destId="{DF921294-6FAA-4B4B-BA89-7B9BEF04DBAB}" srcOrd="2" destOrd="0" presId="urn:microsoft.com/office/officeart/2005/8/layout/orgChart1"/>
    <dgm:cxn modelId="{A71318EE-B9A0-4624-8899-9A58B75FA13B}" type="presParOf" srcId="{C60DB303-C357-41B8-9D2A-30B82A02F9A8}" destId="{3B9BF231-DFB2-4DB4-8358-28DD2469E8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DB428-1AC0-4C65-B49B-428147CCB229}">
      <dsp:nvSpPr>
        <dsp:cNvPr id="0" name=""/>
        <dsp:cNvSpPr/>
      </dsp:nvSpPr>
      <dsp:spPr>
        <a:xfrm>
          <a:off x="4754562" y="1706026"/>
          <a:ext cx="2061171" cy="715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723"/>
              </a:lnTo>
              <a:lnTo>
                <a:pt x="2061171" y="357723"/>
              </a:lnTo>
              <a:lnTo>
                <a:pt x="2061171" y="7154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586D2-CD6B-4B12-80ED-3C3636B84D75}">
      <dsp:nvSpPr>
        <dsp:cNvPr id="0" name=""/>
        <dsp:cNvSpPr/>
      </dsp:nvSpPr>
      <dsp:spPr>
        <a:xfrm>
          <a:off x="2693391" y="1706026"/>
          <a:ext cx="2061171" cy="715447"/>
        </a:xfrm>
        <a:custGeom>
          <a:avLst/>
          <a:gdLst/>
          <a:ahLst/>
          <a:cxnLst/>
          <a:rect l="0" t="0" r="0" b="0"/>
          <a:pathLst>
            <a:path>
              <a:moveTo>
                <a:pt x="2061171" y="0"/>
              </a:moveTo>
              <a:lnTo>
                <a:pt x="2061171" y="357723"/>
              </a:lnTo>
              <a:lnTo>
                <a:pt x="0" y="357723"/>
              </a:lnTo>
              <a:lnTo>
                <a:pt x="0" y="7154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EDFC7-6E11-4315-A4C8-007F86F1714F}">
      <dsp:nvSpPr>
        <dsp:cNvPr id="0" name=""/>
        <dsp:cNvSpPr/>
      </dsp:nvSpPr>
      <dsp:spPr>
        <a:xfrm>
          <a:off x="1766375" y="2578"/>
          <a:ext cx="5976374" cy="1703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Два направления исследований</a:t>
          </a:r>
          <a:endParaRPr lang="ru-RU" sz="2400" kern="1200" dirty="0"/>
        </a:p>
      </dsp:txBody>
      <dsp:txXfrm>
        <a:off x="1766375" y="2578"/>
        <a:ext cx="5976374" cy="1703447"/>
      </dsp:txXfrm>
    </dsp:sp>
    <dsp:sp modelId="{6EFE16FD-FD0F-4CD7-9650-BFB1D68F573B}">
      <dsp:nvSpPr>
        <dsp:cNvPr id="0" name=""/>
        <dsp:cNvSpPr/>
      </dsp:nvSpPr>
      <dsp:spPr>
        <a:xfrm>
          <a:off x="989943" y="2421473"/>
          <a:ext cx="3406894" cy="1703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неоконсерваторы –усиление конкуренции будет способствовать лучшим результатам</a:t>
          </a:r>
          <a:endParaRPr lang="ru-RU" sz="2400" kern="1200" dirty="0"/>
        </a:p>
      </dsp:txBody>
      <dsp:txXfrm>
        <a:off x="989943" y="2421473"/>
        <a:ext cx="3406894" cy="1703447"/>
      </dsp:txXfrm>
    </dsp:sp>
    <dsp:sp modelId="{0F5ADC6E-3AC0-46C9-8699-944824AEF854}">
      <dsp:nvSpPr>
        <dsp:cNvPr id="0" name=""/>
        <dsp:cNvSpPr/>
      </dsp:nvSpPr>
      <dsp:spPr>
        <a:xfrm>
          <a:off x="5112286" y="2421473"/>
          <a:ext cx="3406894" cy="1703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сторонники государственного регулирования</a:t>
          </a:r>
          <a:endParaRPr lang="ru-RU" sz="2400" kern="1200" dirty="0"/>
        </a:p>
      </dsp:txBody>
      <dsp:txXfrm>
        <a:off x="5112286" y="2421473"/>
        <a:ext cx="3406894" cy="1703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19.05.2015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ru-RU" smtClean="0"/>
              <a:pPr/>
              <a:t>19.05.2015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1"/>
              </a:spcBef>
            </a:pPr>
            <a:r>
              <a:rPr lang="ru-RU" dirty="0">
                <a:solidFill>
                  <a:srgbClr val="323232"/>
                </a:solidFill>
              </a:rPr>
              <a:t>Тема 1. Введение в экономику образования</a:t>
            </a:r>
            <a:endParaRPr lang="ru-RU" sz="5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0" i="0" dirty="0" smtClean="0"/>
              <a:t>Страдина Елена Александровна</a:t>
            </a:r>
            <a:endParaRPr lang="ru-RU" sz="2000" b="0" i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</a:t>
            </a:r>
            <a:r>
              <a:rPr lang="en-US" dirty="0"/>
              <a:t>ex post </a:t>
            </a:r>
            <a:r>
              <a:rPr lang="ru-RU" dirty="0"/>
              <a:t>и </a:t>
            </a:r>
            <a:r>
              <a:rPr lang="en-US" dirty="0"/>
              <a:t>ex ante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Анализ </a:t>
            </a:r>
            <a:r>
              <a:rPr lang="ru-RU" i="1" dirty="0" err="1"/>
              <a:t>ex</a:t>
            </a:r>
            <a:r>
              <a:rPr lang="ru-RU" i="1" dirty="0"/>
              <a:t> </a:t>
            </a:r>
            <a:r>
              <a:rPr lang="ru-RU" i="1" dirty="0" err="1"/>
              <a:t>post</a:t>
            </a:r>
            <a:r>
              <a:rPr lang="ru-RU" i="1" dirty="0"/>
              <a:t> </a:t>
            </a:r>
            <a:r>
              <a:rPr lang="ru-RU" dirty="0"/>
              <a:t>представляет собой анализ статистических </a:t>
            </a:r>
            <a:r>
              <a:rPr lang="ru-RU" dirty="0" smtClean="0"/>
              <a:t>данных</a:t>
            </a:r>
            <a:r>
              <a:rPr lang="ru-RU" dirty="0"/>
              <a:t>. То есть помогает выполнять первую функцию – объяснять </a:t>
            </a:r>
            <a:r>
              <a:rPr lang="ru-RU" dirty="0" smtClean="0"/>
              <a:t>наблюдаемые </a:t>
            </a:r>
            <a:r>
              <a:rPr lang="ru-RU" dirty="0"/>
              <a:t>явления, разрабатывать политику в сфере образования, </a:t>
            </a:r>
            <a:r>
              <a:rPr lang="ru-RU" dirty="0" smtClean="0"/>
              <a:t>проводить </a:t>
            </a:r>
            <a:r>
              <a:rPr lang="ru-RU" dirty="0" err="1"/>
              <a:t>межстрановые</a:t>
            </a:r>
            <a:r>
              <a:rPr lang="ru-RU" dirty="0"/>
              <a:t> сравнения. </a:t>
            </a:r>
            <a:endParaRPr lang="ru-RU" dirty="0" smtClean="0"/>
          </a:p>
          <a:p>
            <a:r>
              <a:rPr lang="ru-RU" i="1" dirty="0" smtClean="0"/>
              <a:t>Анализ </a:t>
            </a:r>
            <a:r>
              <a:rPr lang="ru-RU" i="1" dirty="0" err="1" smtClean="0"/>
              <a:t>ex</a:t>
            </a:r>
            <a:r>
              <a:rPr lang="ru-RU" i="1" dirty="0" smtClean="0"/>
              <a:t> </a:t>
            </a:r>
            <a:r>
              <a:rPr lang="ru-RU" i="1" dirty="0" err="1"/>
              <a:t>ante</a:t>
            </a:r>
            <a:r>
              <a:rPr lang="ru-RU" i="1" dirty="0"/>
              <a:t> </a:t>
            </a:r>
            <a:r>
              <a:rPr lang="ru-RU" dirty="0"/>
              <a:t>– это подход</a:t>
            </a:r>
            <a:r>
              <a:rPr lang="ru-RU" dirty="0" smtClean="0"/>
              <a:t>, позволяющий </a:t>
            </a:r>
            <a:r>
              <a:rPr lang="ru-RU" dirty="0"/>
              <a:t>прогнозировать поведение экономических агентов.</a:t>
            </a:r>
          </a:p>
        </p:txBody>
      </p:sp>
    </p:spTree>
    <p:extLst>
      <p:ext uri="{BB962C8B-B14F-4D97-AF65-F5344CB8AC3E}">
        <p14:creationId xmlns:p14="http://schemas.microsoft.com/office/powerpoint/2010/main" val="186011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экономики образования</a:t>
            </a:r>
            <a:br>
              <a:rPr lang="ru-RU" dirty="0"/>
            </a:br>
            <a:r>
              <a:rPr lang="ru-RU" dirty="0"/>
              <a:t>и ее место в системе экономических наук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/>
              <a:t>Экономическая модель сферы образования </a:t>
            </a:r>
            <a:r>
              <a:rPr lang="ru-RU" dirty="0"/>
              <a:t>– это </a:t>
            </a:r>
            <a:r>
              <a:rPr lang="ru-RU" dirty="0" smtClean="0"/>
              <a:t>абстрагируемо выстроенная </a:t>
            </a:r>
            <a:r>
              <a:rPr lang="ru-RU" dirty="0"/>
              <a:t>взаимосвязь между существующими переменными, </a:t>
            </a:r>
            <a:r>
              <a:rPr lang="ru-RU" dirty="0" smtClean="0"/>
              <a:t>которая </a:t>
            </a:r>
            <a:r>
              <a:rPr lang="ru-RU" dirty="0"/>
              <a:t>позволяет прогнозировать результат деятельности.</a:t>
            </a:r>
          </a:p>
          <a:p>
            <a:r>
              <a:rPr lang="ru-RU" i="1" dirty="0"/>
              <a:t>Экономические переменные </a:t>
            </a:r>
            <a:r>
              <a:rPr lang="ru-RU" dirty="0"/>
              <a:t>сферы образования – это </a:t>
            </a:r>
            <a:r>
              <a:rPr lang="ru-RU" dirty="0" smtClean="0"/>
              <a:t>величины</a:t>
            </a:r>
            <a:r>
              <a:rPr lang="ru-RU" dirty="0"/>
              <a:t>, натуральные или относительные, которые характеризуют сферу </a:t>
            </a:r>
            <a:r>
              <a:rPr lang="ru-RU" dirty="0" smtClean="0"/>
              <a:t>образования</a:t>
            </a:r>
            <a:r>
              <a:rPr lang="ru-RU" dirty="0"/>
              <a:t>.</a:t>
            </a:r>
          </a:p>
          <a:p>
            <a:r>
              <a:rPr lang="ru-RU" dirty="0"/>
              <a:t>После построения моделей исследователи формулируют гипотезы </a:t>
            </a:r>
            <a:r>
              <a:rPr lang="ru-RU" dirty="0" smtClean="0"/>
              <a:t>и подтверждают </a:t>
            </a:r>
            <a:r>
              <a:rPr lang="ru-RU" dirty="0"/>
              <a:t>или опровергают свои выводы фактическими данными.</a:t>
            </a:r>
          </a:p>
          <a:p>
            <a:r>
              <a:rPr lang="ru-RU" dirty="0"/>
              <a:t>Все экономические переменные делятся на два вида:</a:t>
            </a:r>
          </a:p>
          <a:p>
            <a:r>
              <a:rPr lang="ru-RU" dirty="0" smtClean="0"/>
              <a:t>– </a:t>
            </a:r>
            <a:r>
              <a:rPr lang="ru-RU" i="1" dirty="0" smtClean="0"/>
              <a:t>экзогенны</a:t>
            </a:r>
            <a:r>
              <a:rPr lang="ru-RU" dirty="0" smtClean="0"/>
              <a:t>е </a:t>
            </a:r>
            <a:r>
              <a:rPr lang="ru-RU" dirty="0"/>
              <a:t>– величины, которые задаются в модели заранее </a:t>
            </a:r>
            <a:r>
              <a:rPr lang="ru-RU" dirty="0" smtClean="0"/>
              <a:t>исследователем</a:t>
            </a:r>
            <a:r>
              <a:rPr lang="ru-RU" dirty="0"/>
              <a:t>;</a:t>
            </a:r>
          </a:p>
          <a:p>
            <a:r>
              <a:rPr lang="ru-RU" dirty="0" smtClean="0"/>
              <a:t>– </a:t>
            </a:r>
            <a:r>
              <a:rPr lang="ru-RU" i="1" dirty="0"/>
              <a:t>эндогенные</a:t>
            </a:r>
            <a:r>
              <a:rPr lang="ru-RU" dirty="0"/>
              <a:t> – величины, которые получаются в результате </a:t>
            </a:r>
            <a:r>
              <a:rPr lang="ru-RU" dirty="0" smtClean="0"/>
              <a:t>построения </a:t>
            </a:r>
            <a:r>
              <a:rPr lang="ru-RU" dirty="0"/>
              <a:t>модели.</a:t>
            </a:r>
          </a:p>
        </p:txBody>
      </p:sp>
    </p:spTree>
    <p:extLst>
      <p:ext uri="{BB962C8B-B14F-4D97-AF65-F5344CB8AC3E}">
        <p14:creationId xmlns:p14="http://schemas.microsoft.com/office/powerpoint/2010/main" val="145000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в образовании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Модель </a:t>
            </a:r>
            <a:r>
              <a:rPr lang="ru-RU" dirty="0"/>
              <a:t>в форме функции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Модель в виде график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функция спроса на </a:t>
            </a:r>
            <a:r>
              <a:rPr lang="ru-RU" dirty="0" smtClean="0"/>
              <a:t>образовательную услугу:</a:t>
            </a:r>
          </a:p>
          <a:p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Производственная </a:t>
            </a:r>
            <a:r>
              <a:rPr lang="ru-RU" dirty="0"/>
              <a:t>функция </a:t>
            </a:r>
            <a:r>
              <a:rPr lang="ru-RU" dirty="0" smtClean="0"/>
              <a:t>образования </a:t>
            </a:r>
            <a:r>
              <a:rPr lang="ru-RU" dirty="0"/>
              <a:t>– Q = K1/2 L1/4, где Q – объем выпуска, К – объем </a:t>
            </a:r>
            <a:r>
              <a:rPr lang="ru-RU" dirty="0" smtClean="0"/>
              <a:t>применяемого </a:t>
            </a:r>
            <a:r>
              <a:rPr lang="ru-RU" dirty="0"/>
              <a:t>капитала, L – объем применяемого труда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334" y="3609975"/>
            <a:ext cx="35718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07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в образовании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2503" y="2797202"/>
            <a:ext cx="7645718" cy="29600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10145" y="2064327"/>
            <a:ext cx="934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Модель </a:t>
            </a:r>
            <a:r>
              <a:rPr lang="ru-RU" b="1" dirty="0"/>
              <a:t>в виде таблицы – таблица полезности </a:t>
            </a:r>
            <a:r>
              <a:rPr lang="ru-RU" b="1" dirty="0" smtClean="0"/>
              <a:t>образовательных услуг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7276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в образовании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10145" y="2064327"/>
            <a:ext cx="934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Модель </a:t>
            </a:r>
            <a:r>
              <a:rPr lang="ru-RU" b="1" dirty="0"/>
              <a:t>в виде схемы – модель кругооборота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084" y="2433659"/>
            <a:ext cx="7304116" cy="379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0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Экономические законы в экономике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закон возрастающих альтернативных издержек;</a:t>
            </a:r>
          </a:p>
          <a:p>
            <a:r>
              <a:rPr lang="ru-RU" dirty="0" smtClean="0"/>
              <a:t>законы </a:t>
            </a:r>
            <a:r>
              <a:rPr lang="ru-RU" dirty="0"/>
              <a:t>спроса и предложения;</a:t>
            </a:r>
          </a:p>
          <a:p>
            <a:r>
              <a:rPr lang="ru-RU" dirty="0" smtClean="0"/>
              <a:t>закон </a:t>
            </a:r>
            <a:r>
              <a:rPr lang="ru-RU" dirty="0"/>
              <a:t>убывающей предельной полезности;</a:t>
            </a:r>
          </a:p>
          <a:p>
            <a:r>
              <a:rPr lang="ru-RU" dirty="0" smtClean="0"/>
              <a:t>закон </a:t>
            </a:r>
            <a:r>
              <a:rPr lang="ru-RU" dirty="0"/>
              <a:t>убывающей предельной производительности.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9151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666" y="2517832"/>
            <a:ext cx="9509760" cy="1233424"/>
          </a:xfrm>
        </p:spPr>
        <p:txBody>
          <a:bodyPr/>
          <a:lstStyle/>
          <a:p>
            <a:r>
              <a:rPr lang="ru-RU" dirty="0"/>
              <a:t>Экономические отношения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22228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категории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сфера </a:t>
            </a:r>
            <a:r>
              <a:rPr lang="ru-RU" dirty="0"/>
              <a:t>услуг – это совокупность отраслей, </a:t>
            </a:r>
            <a:r>
              <a:rPr lang="ru-RU" dirty="0" err="1"/>
              <a:t>подотраслей</a:t>
            </a:r>
            <a:r>
              <a:rPr lang="ru-RU" dirty="0"/>
              <a:t> и видов </a:t>
            </a:r>
            <a:r>
              <a:rPr lang="ru-RU" dirty="0" smtClean="0"/>
              <a:t>деятельности</a:t>
            </a:r>
            <a:r>
              <a:rPr lang="ru-RU" dirty="0"/>
              <a:t>, функциональное назначение которых в сфере </a:t>
            </a:r>
            <a:r>
              <a:rPr lang="ru-RU" dirty="0" smtClean="0"/>
              <a:t>общественного </a:t>
            </a:r>
            <a:r>
              <a:rPr lang="ru-RU" dirty="0"/>
              <a:t>производства выражается в </a:t>
            </a:r>
            <a:r>
              <a:rPr lang="ru-RU" dirty="0" smtClean="0"/>
              <a:t>производстве </a:t>
            </a:r>
            <a:r>
              <a:rPr lang="ru-RU" dirty="0"/>
              <a:t>и реализации </a:t>
            </a:r>
            <a:r>
              <a:rPr lang="ru-RU" dirty="0" smtClean="0"/>
              <a:t>материальных </a:t>
            </a:r>
            <a:r>
              <a:rPr lang="ru-RU" dirty="0"/>
              <a:t>и духовных (нематериальных) услуг.</a:t>
            </a:r>
          </a:p>
          <a:p>
            <a:r>
              <a:rPr lang="ru-RU" dirty="0"/>
              <a:t>услуги – виды деятельности, в процессе выполнения которых не создается новый </a:t>
            </a:r>
            <a:r>
              <a:rPr lang="ru-RU" dirty="0" smtClean="0"/>
              <a:t> материально-вещественный </a:t>
            </a:r>
            <a:r>
              <a:rPr lang="ru-RU" dirty="0"/>
              <a:t>продукт, но изменяется качество имеющегося продукта.</a:t>
            </a:r>
          </a:p>
          <a:p>
            <a:r>
              <a:rPr lang="ru-RU" dirty="0" smtClean="0"/>
              <a:t>материальная </a:t>
            </a:r>
            <a:r>
              <a:rPr lang="ru-RU" dirty="0"/>
              <a:t>услуга – услуга по удовлетворению материально- бытовых потребностей потребителя услуг.</a:t>
            </a:r>
          </a:p>
          <a:p>
            <a:r>
              <a:rPr lang="ru-RU" dirty="0"/>
              <a:t>Социально-культурная услуга – услуга по удовлетворению </a:t>
            </a:r>
            <a:r>
              <a:rPr lang="ru-RU" dirty="0" smtClean="0"/>
              <a:t>духовных</a:t>
            </a:r>
            <a:r>
              <a:rPr lang="ru-RU" dirty="0"/>
              <a:t>, интеллектуальных потребностей и </a:t>
            </a:r>
            <a:r>
              <a:rPr lang="ru-RU" dirty="0" smtClean="0"/>
              <a:t>поддержание </a:t>
            </a:r>
            <a:r>
              <a:rPr lang="ru-RU" dirty="0"/>
              <a:t>нормальной </a:t>
            </a:r>
            <a:r>
              <a:rPr lang="ru-RU" dirty="0" smtClean="0"/>
              <a:t>жизнедеятельности </a:t>
            </a:r>
            <a:r>
              <a:rPr lang="ru-RU" dirty="0"/>
              <a:t>потребителя.</a:t>
            </a:r>
          </a:p>
        </p:txBody>
      </p:sp>
    </p:spTree>
    <p:extLst>
      <p:ext uri="{BB962C8B-B14F-4D97-AF65-F5344CB8AC3E}">
        <p14:creationId xmlns:p14="http://schemas.microsoft.com/office/powerpoint/2010/main" val="410659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категории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Обслуживание – деятельность исполнителя при </a:t>
            </a:r>
            <a:r>
              <a:rPr lang="ru-RU" dirty="0" smtClean="0"/>
              <a:t>непосредствен- ном </a:t>
            </a:r>
            <a:r>
              <a:rPr lang="ru-RU" dirty="0"/>
              <a:t>контакте с потребителем услуги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Исполнитель </a:t>
            </a:r>
            <a:r>
              <a:rPr lang="ru-RU" dirty="0"/>
              <a:t>– предприятие, организация или предприниматель</a:t>
            </a:r>
            <a:r>
              <a:rPr lang="ru-RU" dirty="0" smtClean="0"/>
              <a:t>, оказывающие </a:t>
            </a:r>
            <a:r>
              <a:rPr lang="ru-RU" dirty="0"/>
              <a:t>услугу </a:t>
            </a:r>
            <a:r>
              <a:rPr lang="ru-RU" dirty="0" smtClean="0"/>
              <a:t>потребителю</a:t>
            </a:r>
          </a:p>
          <a:p>
            <a:r>
              <a:rPr lang="ru-RU" dirty="0" smtClean="0"/>
              <a:t>Потребитель </a:t>
            </a:r>
            <a:r>
              <a:rPr lang="ru-RU" dirty="0"/>
              <a:t>– гражданин, получающий, заказывающий, либо </a:t>
            </a:r>
            <a:r>
              <a:rPr lang="ru-RU" dirty="0" smtClean="0"/>
              <a:t>имеющий </a:t>
            </a:r>
            <a:r>
              <a:rPr lang="ru-RU" dirty="0"/>
              <a:t>намерение получить или заказать услуги для личных нужд.</a:t>
            </a:r>
          </a:p>
          <a:p>
            <a:r>
              <a:rPr lang="ru-RU" dirty="0"/>
              <a:t>Предоставление услуги – деятельность исполнителя услуги, </a:t>
            </a:r>
            <a:r>
              <a:rPr lang="ru-RU" dirty="0" smtClean="0"/>
              <a:t>необходимая </a:t>
            </a:r>
            <a:r>
              <a:rPr lang="ru-RU" dirty="0"/>
              <a:t>для обеспечения выполнения услуги.</a:t>
            </a:r>
          </a:p>
          <a:p>
            <a:r>
              <a:rPr lang="ru-RU" dirty="0"/>
              <a:t>Технологический процесс исполнения услуги – основная </a:t>
            </a:r>
            <a:r>
              <a:rPr lang="ru-RU" dirty="0" smtClean="0"/>
              <a:t>часть процесса </a:t>
            </a:r>
            <a:r>
              <a:rPr lang="ru-RU" dirty="0"/>
              <a:t>предоставления услуги, связанная с изменением </a:t>
            </a:r>
            <a:r>
              <a:rPr lang="ru-RU" dirty="0" smtClean="0"/>
              <a:t>состояния объекта </a:t>
            </a:r>
            <a:r>
              <a:rPr lang="ru-RU" dirty="0"/>
              <a:t>услуги.</a:t>
            </a:r>
          </a:p>
          <a:p>
            <a:r>
              <a:rPr lang="ru-RU" dirty="0"/>
              <a:t>Заказ на услугу – договор между потребителем и </a:t>
            </a:r>
            <a:r>
              <a:rPr lang="ru-RU" dirty="0" smtClean="0"/>
              <a:t>исполнителем услуги</a:t>
            </a:r>
            <a:r>
              <a:rPr lang="ru-RU" dirty="0"/>
              <a:t>, определяющий юридические, экономические и технические </a:t>
            </a:r>
            <a:r>
              <a:rPr lang="ru-RU" dirty="0" smtClean="0"/>
              <a:t>отношения </a:t>
            </a:r>
            <a:r>
              <a:rPr lang="ru-RU" dirty="0"/>
              <a:t>сторон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01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категории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Время обслуживания – период времени, в течение которого </a:t>
            </a:r>
            <a:r>
              <a:rPr lang="ru-RU" dirty="0" smtClean="0"/>
              <a:t>потребитель </a:t>
            </a:r>
            <a:r>
              <a:rPr lang="ru-RU" dirty="0"/>
              <a:t>взаимодействует с исполнителем услуги.</a:t>
            </a:r>
          </a:p>
          <a:p>
            <a:r>
              <a:rPr lang="ru-RU" dirty="0"/>
              <a:t>Время исполнения услуги – установленный норматив времени </a:t>
            </a:r>
            <a:r>
              <a:rPr lang="ru-RU" dirty="0" smtClean="0"/>
              <a:t>на исполнение </a:t>
            </a:r>
            <a:r>
              <a:rPr lang="ru-RU" dirty="0"/>
              <a:t>услуги.</a:t>
            </a:r>
          </a:p>
          <a:p>
            <a:r>
              <a:rPr lang="ru-RU" dirty="0"/>
              <a:t>Правила обслуживания – документ, содержащий требования </a:t>
            </a:r>
            <a:r>
              <a:rPr lang="ru-RU" dirty="0" smtClean="0"/>
              <a:t>и нормы</a:t>
            </a:r>
            <a:r>
              <a:rPr lang="ru-RU" dirty="0"/>
              <a:t>, регламентирующие порядок и условия обслуживания.</a:t>
            </a:r>
          </a:p>
          <a:p>
            <a:r>
              <a:rPr lang="ru-RU" dirty="0"/>
              <a:t>Условия обслуживания – совокупность факторов, </a:t>
            </a:r>
            <a:r>
              <a:rPr lang="ru-RU" dirty="0" smtClean="0"/>
              <a:t>воздействующих на </a:t>
            </a:r>
            <a:r>
              <a:rPr lang="ru-RU" dirty="0"/>
              <a:t>потребителя услуги в процессе обслуживания.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95629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1"/>
              </a:spcBef>
              <a:buNone/>
            </a:pPr>
            <a:r>
              <a:rPr lang="ru-RU" sz="3400" b="1" i="0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Вопросы</a:t>
            </a:r>
            <a:endParaRPr lang="ru-RU" sz="3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ru-RU" sz="2000" b="0" i="0" dirty="0" smtClean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Возникновение экономики образования и ее место в системе экономических наук</a:t>
            </a:r>
          </a:p>
          <a:p>
            <a:pPr marL="274320" indent="-228600" algn="l" defTabSz="914400"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ru-RU" sz="2000" b="0" i="0" dirty="0" smtClean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Экономические отношения в сфере образования</a:t>
            </a:r>
          </a:p>
          <a:p>
            <a:pPr marL="274320" indent="-228600" algn="l" defTabSz="914400"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ru-RU" sz="2000" b="0" i="0" dirty="0" smtClean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Рынок образовательных услуг и его основные черты</a:t>
            </a:r>
            <a:endParaRPr lang="ru-RU" sz="2000" b="0" i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сферы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сектор </a:t>
            </a:r>
            <a:r>
              <a:rPr lang="ru-RU" dirty="0"/>
              <a:t>социально-культурных услуг (образование, культура, </a:t>
            </a:r>
            <a:r>
              <a:rPr lang="ru-RU" dirty="0" smtClean="0"/>
              <a:t>здравоохранение</a:t>
            </a:r>
            <a:r>
              <a:rPr lang="ru-RU" dirty="0"/>
              <a:t>, туризм, развлечения);</a:t>
            </a:r>
          </a:p>
          <a:p>
            <a:r>
              <a:rPr lang="ru-RU" dirty="0" smtClean="0"/>
              <a:t>сектор </a:t>
            </a:r>
            <a:r>
              <a:rPr lang="ru-RU" dirty="0"/>
              <a:t>материально-бытовых услуг (ЖКХ, бытовое обслуживание</a:t>
            </a:r>
            <a:r>
              <a:rPr lang="ru-RU" dirty="0" smtClean="0"/>
              <a:t>, система </a:t>
            </a:r>
            <a:r>
              <a:rPr lang="ru-RU" dirty="0"/>
              <a:t>рекреационных услуг, общественное питание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сектор деловых, информационных и </a:t>
            </a:r>
            <a:r>
              <a:rPr lang="ru-RU" dirty="0" smtClean="0"/>
              <a:t>инженерно-технологических услуг (банковское и страховое обслуживание, информационно-сетевые).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00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образование – все целенаправленные и систематические </a:t>
            </a:r>
            <a:r>
              <a:rPr lang="ru-RU" dirty="0" smtClean="0"/>
              <a:t>действия</a:t>
            </a:r>
            <a:r>
              <a:rPr lang="ru-RU" dirty="0"/>
              <a:t>, предназначенные для удовлетворения </a:t>
            </a:r>
            <a:r>
              <a:rPr lang="ru-RU" dirty="0" smtClean="0"/>
              <a:t>образовательных потребностей </a:t>
            </a:r>
            <a:r>
              <a:rPr lang="ru-RU" dirty="0"/>
              <a:t>(Международная стандартная классификация </a:t>
            </a:r>
            <a:r>
              <a:rPr lang="ru-RU" dirty="0" smtClean="0"/>
              <a:t>образования </a:t>
            </a:r>
            <a:r>
              <a:rPr lang="ru-RU" dirty="0"/>
              <a:t>(МСКО ) ЮНЕСКО );</a:t>
            </a:r>
          </a:p>
          <a:p>
            <a:r>
              <a:rPr lang="ru-RU" dirty="0"/>
              <a:t> образование -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 (Закон РФ «Об образовании»).</a:t>
            </a:r>
          </a:p>
        </p:txBody>
      </p:sp>
    </p:spTree>
    <p:extLst>
      <p:ext uri="{BB962C8B-B14F-4D97-AF65-F5344CB8AC3E}">
        <p14:creationId xmlns:p14="http://schemas.microsoft.com/office/powerpoint/2010/main" val="98261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Образовательная услуга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услугой для целей налогообложения признается деятельность, </a:t>
            </a:r>
            <a:r>
              <a:rPr lang="ru-RU" dirty="0" smtClean="0"/>
              <a:t>результаты </a:t>
            </a:r>
            <a:r>
              <a:rPr lang="ru-RU" dirty="0"/>
              <a:t>которой не имеют материального выражения, </a:t>
            </a:r>
            <a:r>
              <a:rPr lang="ru-RU" dirty="0" smtClean="0"/>
              <a:t>реализуют- </a:t>
            </a:r>
            <a:r>
              <a:rPr lang="ru-RU" dirty="0" err="1" smtClean="0"/>
              <a:t>ся</a:t>
            </a:r>
            <a:r>
              <a:rPr lang="ru-RU" dirty="0" smtClean="0"/>
              <a:t> </a:t>
            </a:r>
            <a:r>
              <a:rPr lang="ru-RU" dirty="0"/>
              <a:t>и потребляются в процессе осуществления этой </a:t>
            </a:r>
            <a:r>
              <a:rPr lang="ru-RU" dirty="0" smtClean="0"/>
              <a:t>деятельности (</a:t>
            </a:r>
            <a:r>
              <a:rPr lang="ru-RU" dirty="0"/>
              <a:t>ст. 38 п. 5 Налогового Кодекса РФ 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работа </a:t>
            </a:r>
            <a:r>
              <a:rPr lang="ru-RU" dirty="0"/>
              <a:t>отдельного педагога или педагогического коллектива, </a:t>
            </a:r>
            <a:r>
              <a:rPr lang="ru-RU" dirty="0" smtClean="0"/>
              <a:t>направленная </a:t>
            </a:r>
            <a:r>
              <a:rPr lang="ru-RU" dirty="0"/>
              <a:t>на целесообразное (предварительно </a:t>
            </a:r>
            <a:r>
              <a:rPr lang="ru-RU" dirty="0" smtClean="0"/>
              <a:t>запрограммированное</a:t>
            </a:r>
            <a:r>
              <a:rPr lang="ru-RU" dirty="0"/>
              <a:t>) изменение социально-психологической (в частных </a:t>
            </a:r>
            <a:r>
              <a:rPr lang="ru-RU" dirty="0" smtClean="0"/>
              <a:t>проявлениях </a:t>
            </a:r>
            <a:r>
              <a:rPr lang="ru-RU" dirty="0"/>
              <a:t>– профессиональной, квалификационной и т.д.) </a:t>
            </a:r>
            <a:r>
              <a:rPr lang="ru-RU" dirty="0" smtClean="0"/>
              <a:t>структуры личности </a:t>
            </a:r>
            <a:r>
              <a:rPr lang="ru-RU" dirty="0"/>
              <a:t>обучаемого (</a:t>
            </a:r>
            <a:r>
              <a:rPr lang="ru-RU" dirty="0" err="1"/>
              <a:t>Кожухар</a:t>
            </a:r>
            <a:r>
              <a:rPr lang="ru-RU" dirty="0"/>
              <a:t> В.М. К определению </a:t>
            </a:r>
            <a:r>
              <a:rPr lang="ru-RU" dirty="0" smtClean="0"/>
              <a:t>содержания образовательной </a:t>
            </a:r>
            <a:r>
              <a:rPr lang="ru-RU" dirty="0"/>
              <a:t>услуги //Маркетинг в России и за рубежом. 2005</a:t>
            </a:r>
            <a:r>
              <a:rPr lang="ru-RU" dirty="0" smtClean="0"/>
              <a:t>.  №</a:t>
            </a:r>
            <a:r>
              <a:rPr lang="ru-RU" dirty="0"/>
              <a:t>3. С. 31–41);</a:t>
            </a:r>
          </a:p>
          <a:p>
            <a:r>
              <a:rPr lang="ru-RU" dirty="0" smtClean="0"/>
              <a:t>комплекс </a:t>
            </a:r>
            <a:r>
              <a:rPr lang="ru-RU" dirty="0"/>
              <a:t>таких услуг, которые непосредственно связаны с </a:t>
            </a:r>
            <a:r>
              <a:rPr lang="ru-RU" dirty="0" err="1" smtClean="0"/>
              <a:t>реали</a:t>
            </a:r>
            <a:r>
              <a:rPr lang="ru-RU" dirty="0" smtClean="0"/>
              <a:t>- </a:t>
            </a:r>
            <a:r>
              <a:rPr lang="ru-RU" dirty="0" err="1" smtClean="0"/>
              <a:t>зацией</a:t>
            </a:r>
            <a:r>
              <a:rPr lang="ru-RU" dirty="0" smtClean="0"/>
              <a:t> </a:t>
            </a:r>
            <a:r>
              <a:rPr lang="ru-RU" dirty="0"/>
              <a:t>главных целей образования, осуществлением его </a:t>
            </a:r>
            <a:r>
              <a:rPr lang="ru-RU" dirty="0" smtClean="0"/>
              <a:t>миссии (</a:t>
            </a:r>
            <a:r>
              <a:rPr lang="ru-RU" dirty="0" err="1"/>
              <a:t>Панкрухин</a:t>
            </a:r>
            <a:r>
              <a:rPr lang="ru-RU" dirty="0"/>
              <a:t> А.П. Маркетинг образовательных услуг //Маркетинг </a:t>
            </a:r>
            <a:r>
              <a:rPr lang="ru-RU" dirty="0" smtClean="0"/>
              <a:t>в России </a:t>
            </a:r>
            <a:r>
              <a:rPr lang="ru-RU" dirty="0"/>
              <a:t>и за рубежом. 1997. №7–8. С.79–85);</a:t>
            </a:r>
          </a:p>
          <a:p>
            <a:r>
              <a:rPr lang="ru-RU" dirty="0" smtClean="0"/>
              <a:t>система </a:t>
            </a:r>
            <a:r>
              <a:rPr lang="ru-RU" dirty="0"/>
              <a:t>знаний, информации</a:t>
            </a:r>
            <a:r>
              <a:rPr lang="ru-RU" dirty="0" smtClean="0"/>
              <a:t>, умений </a:t>
            </a:r>
            <a:r>
              <a:rPr lang="ru-RU" dirty="0"/>
              <a:t>и навыков, которые </a:t>
            </a:r>
            <a:r>
              <a:rPr lang="ru-RU" dirty="0" smtClean="0"/>
              <a:t>используются </a:t>
            </a:r>
            <a:r>
              <a:rPr lang="ru-RU" dirty="0"/>
              <a:t>в целях удовлетворения многоликих </a:t>
            </a:r>
            <a:r>
              <a:rPr lang="ru-RU" dirty="0" smtClean="0"/>
              <a:t>потребностей человека</a:t>
            </a:r>
            <a:r>
              <a:rPr lang="ru-RU" dirty="0"/>
              <a:t>, общества и государства (Щетинин В.П., </a:t>
            </a:r>
            <a:r>
              <a:rPr lang="ru-RU" dirty="0" err="1"/>
              <a:t>Хроменков</a:t>
            </a:r>
            <a:r>
              <a:rPr lang="ru-RU" dirty="0"/>
              <a:t> Н.А</a:t>
            </a:r>
            <a:r>
              <a:rPr lang="ru-RU" dirty="0" smtClean="0"/>
              <a:t>., Рябушкин </a:t>
            </a:r>
            <a:r>
              <a:rPr lang="ru-RU" dirty="0"/>
              <a:t>Б.Г. Экономика образования. М.: Российское </a:t>
            </a:r>
            <a:r>
              <a:rPr lang="ru-RU" dirty="0" smtClean="0"/>
              <a:t>педагогическое </a:t>
            </a:r>
            <a:r>
              <a:rPr lang="ru-RU" dirty="0"/>
              <a:t>агентство, 1998).</a:t>
            </a:r>
          </a:p>
        </p:txBody>
      </p:sp>
    </p:spTree>
    <p:extLst>
      <p:ext uri="{BB962C8B-B14F-4D97-AF65-F5344CB8AC3E}">
        <p14:creationId xmlns:p14="http://schemas.microsoft.com/office/powerpoint/2010/main" val="113546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Экономические отношения в сфере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Результатом деятельности системы образования является продукт </a:t>
            </a:r>
            <a:r>
              <a:rPr lang="ru-RU" dirty="0" smtClean="0"/>
              <a:t>образовательная </a:t>
            </a:r>
            <a:r>
              <a:rPr lang="ru-RU" dirty="0"/>
              <a:t>услуга, обладающая определенной полезностью (</a:t>
            </a:r>
            <a:r>
              <a:rPr lang="ru-RU" dirty="0" smtClean="0"/>
              <a:t>благом</a:t>
            </a:r>
            <a:r>
              <a:rPr lang="ru-RU" dirty="0"/>
              <a:t>), способностью удовлетворить потребности потребителя.</a:t>
            </a:r>
          </a:p>
          <a:p>
            <a:r>
              <a:rPr lang="ru-RU" dirty="0"/>
              <a:t>Результатом образовательной услуги в современных условиях </a:t>
            </a:r>
            <a:r>
              <a:rPr lang="ru-RU" dirty="0" smtClean="0"/>
              <a:t>является </a:t>
            </a:r>
            <a:r>
              <a:rPr lang="ru-RU" dirty="0"/>
              <a:t>оценка образовательных достижений по способности </a:t>
            </a:r>
            <a:r>
              <a:rPr lang="ru-RU" dirty="0" smtClean="0"/>
              <a:t>применения </a:t>
            </a:r>
            <a:r>
              <a:rPr lang="ru-RU" dirty="0"/>
              <a:t>полученных знаний и умений в реальной ситуации, часто </a:t>
            </a:r>
            <a:r>
              <a:rPr lang="ru-RU" dirty="0" smtClean="0"/>
              <a:t>эти результаты </a:t>
            </a:r>
            <a:r>
              <a:rPr lang="ru-RU" dirty="0"/>
              <a:t>называют компетенциями.</a:t>
            </a:r>
          </a:p>
          <a:p>
            <a:r>
              <a:rPr lang="ru-RU" dirty="0"/>
              <a:t>В связи с этим следует различать комплекс образовательных услуг</a:t>
            </a:r>
            <a:r>
              <a:rPr lang="ru-RU" dirty="0" smtClean="0"/>
              <a:t>, полученный </a:t>
            </a:r>
            <a:r>
              <a:rPr lang="ru-RU" dirty="0"/>
              <a:t>учащимся (результатом этого является продукт труда </a:t>
            </a:r>
            <a:r>
              <a:rPr lang="ru-RU" dirty="0" smtClean="0"/>
              <a:t>учителей</a:t>
            </a:r>
            <a:r>
              <a:rPr lang="ru-RU" dirty="0"/>
              <a:t>), и комплекс компетенций, который приобрел учащийся (</a:t>
            </a:r>
            <a:r>
              <a:rPr lang="ru-RU" dirty="0" smtClean="0"/>
              <a:t>результатом </a:t>
            </a:r>
            <a:r>
              <a:rPr lang="ru-RU" dirty="0"/>
              <a:t>является совместный итог деятельности учителей и учащегося).</a:t>
            </a:r>
          </a:p>
          <a:p>
            <a:r>
              <a:rPr lang="ru-RU" dirty="0"/>
              <a:t>Образовательные услуги являются результатом (продуктом) </a:t>
            </a:r>
            <a:r>
              <a:rPr lang="ru-RU" dirty="0" smtClean="0"/>
              <a:t>образовательного </a:t>
            </a:r>
            <a:r>
              <a:rPr lang="ru-RU" dirty="0"/>
              <a:t>процесса, а знания и навыки выпускников составляют </a:t>
            </a:r>
            <a:r>
              <a:rPr lang="ru-RU" dirty="0" smtClean="0"/>
              <a:t>содержание </a:t>
            </a:r>
            <a:r>
              <a:rPr lang="ru-RU" dirty="0"/>
              <a:t>ее.</a:t>
            </a:r>
          </a:p>
        </p:txBody>
      </p:sp>
    </p:spTree>
    <p:extLst>
      <p:ext uri="{BB962C8B-B14F-4D97-AF65-F5344CB8AC3E}">
        <p14:creationId xmlns:p14="http://schemas.microsoft.com/office/powerpoint/2010/main" val="225598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Специфичность товара «образовательная услуга»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9417" y="2136339"/>
            <a:ext cx="89084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- они </a:t>
            </a:r>
            <a:r>
              <a:rPr lang="ru-RU" sz="2000" dirty="0"/>
              <a:t>невещественны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они </a:t>
            </a:r>
            <a:r>
              <a:rPr lang="ru-RU" sz="2000" dirty="0"/>
              <a:t>неотделимы от своего источника (производителя);</a:t>
            </a:r>
          </a:p>
          <a:p>
            <a:r>
              <a:rPr lang="ru-RU" sz="2000" dirty="0" smtClean="0"/>
              <a:t>- </a:t>
            </a:r>
            <a:r>
              <a:rPr lang="ru-RU" sz="2000" dirty="0"/>
              <a:t>они производятся и потребляются одновременно;</a:t>
            </a:r>
          </a:p>
          <a:p>
            <a:r>
              <a:rPr lang="ru-RU" sz="2000" dirty="0" smtClean="0"/>
              <a:t>- </a:t>
            </a:r>
            <a:r>
              <a:rPr lang="ru-RU" sz="2000" dirty="0"/>
              <a:t>потребитель участвует сам в производстве услуги;</a:t>
            </a:r>
          </a:p>
          <a:p>
            <a:r>
              <a:rPr lang="ru-RU" sz="2000" dirty="0" smtClean="0"/>
              <a:t>- </a:t>
            </a:r>
            <a:r>
              <a:rPr lang="ru-RU" sz="2000" dirty="0"/>
              <a:t>их стоимость постоянно изменяется;</a:t>
            </a:r>
          </a:p>
          <a:p>
            <a:r>
              <a:rPr lang="ru-RU" sz="2000" dirty="0"/>
              <a:t>-</a:t>
            </a:r>
            <a:r>
              <a:rPr lang="ru-RU" sz="2000" dirty="0" smtClean="0"/>
              <a:t> </a:t>
            </a:r>
            <a:r>
              <a:rPr lang="ru-RU" sz="2000" dirty="0"/>
              <a:t>потребитель повышает стоимость товара «рабочая сила» </a:t>
            </a:r>
            <a:r>
              <a:rPr lang="ru-RU" sz="2000" dirty="0" smtClean="0"/>
              <a:t>на рынке </a:t>
            </a:r>
            <a:r>
              <a:rPr lang="ru-RU" sz="2000" dirty="0"/>
              <a:t>труда.</a:t>
            </a:r>
          </a:p>
        </p:txBody>
      </p:sp>
    </p:spTree>
    <p:extLst>
      <p:ext uri="{BB962C8B-B14F-4D97-AF65-F5344CB8AC3E}">
        <p14:creationId xmlns:p14="http://schemas.microsoft.com/office/powerpoint/2010/main" val="3563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Экономика образования – это наука, которая пытается решить </a:t>
            </a:r>
            <a:r>
              <a:rPr lang="ru-RU" sz="2000" dirty="0" smtClean="0"/>
              <a:t>вопрос </a:t>
            </a:r>
            <a:r>
              <a:rPr lang="ru-RU" sz="2000" dirty="0"/>
              <a:t>как экономическим агентам удовлетворить неограниченные </a:t>
            </a:r>
            <a:r>
              <a:rPr lang="ru-RU" sz="2000" dirty="0" smtClean="0"/>
              <a:t>потребности </a:t>
            </a:r>
            <a:r>
              <a:rPr lang="ru-RU" sz="2000" dirty="0"/>
              <a:t>в образовании с помощью ограниченных ресурсов.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Экономическими агентами на рынке образования являются (в </a:t>
            </a:r>
            <a:r>
              <a:rPr lang="ru-RU" dirty="0" smtClean="0"/>
              <a:t>соответствии </a:t>
            </a:r>
            <a:r>
              <a:rPr lang="ru-RU" dirty="0"/>
              <a:t>с классификацией экономической теории</a:t>
            </a:r>
            <a:r>
              <a:rPr lang="ru-RU" dirty="0" smtClean="0"/>
              <a:t>): </a:t>
            </a:r>
          </a:p>
          <a:p>
            <a:r>
              <a:rPr lang="ru-RU" dirty="0" smtClean="0"/>
              <a:t>домохозяйства</a:t>
            </a:r>
            <a:r>
              <a:rPr lang="ru-RU" dirty="0"/>
              <a:t>. Они представлены двумя категориями: </a:t>
            </a:r>
            <a:r>
              <a:rPr lang="ru-RU" dirty="0" smtClean="0"/>
              <a:t>потребители </a:t>
            </a:r>
            <a:r>
              <a:rPr lang="ru-RU" dirty="0"/>
              <a:t>услуг – учащиеся и родители, а также потребители </a:t>
            </a:r>
            <a:r>
              <a:rPr lang="ru-RU" dirty="0" smtClean="0"/>
              <a:t>результатов </a:t>
            </a:r>
            <a:r>
              <a:rPr lang="ru-RU" dirty="0"/>
              <a:t>образования – работодатели, вузы, ссузы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фирмы </a:t>
            </a:r>
            <a:r>
              <a:rPr lang="ru-RU" dirty="0"/>
              <a:t>– образовательные учреждения </a:t>
            </a:r>
            <a:r>
              <a:rPr lang="ru-RU" dirty="0" smtClean="0"/>
              <a:t>а </a:t>
            </a:r>
            <a:r>
              <a:rPr lang="ru-RU" dirty="0"/>
              <a:t>также преподаватели. </a:t>
            </a:r>
            <a:r>
              <a:rPr lang="ru-RU" dirty="0" smtClean="0"/>
              <a:t>Они производят </a:t>
            </a:r>
            <a:r>
              <a:rPr lang="ru-RU" dirty="0"/>
              <a:t>образовательные услуги при использовании </a:t>
            </a:r>
            <a:r>
              <a:rPr lang="ru-RU" dirty="0" smtClean="0"/>
              <a:t>ограниченных </a:t>
            </a:r>
            <a:r>
              <a:rPr lang="ru-RU" dirty="0"/>
              <a:t>ресурсов. </a:t>
            </a:r>
            <a:r>
              <a:rPr lang="ru-RU" dirty="0" smtClean="0"/>
              <a:t>Необходимо уточнить</a:t>
            </a:r>
            <a:r>
              <a:rPr lang="ru-RU" dirty="0"/>
              <a:t>, что в данной </a:t>
            </a:r>
            <a:r>
              <a:rPr lang="ru-RU" dirty="0" smtClean="0"/>
              <a:t>категории могут </a:t>
            </a:r>
            <a:r>
              <a:rPr lang="ru-RU" dirty="0"/>
              <a:t>быть не только юридические лица, но и частные лица, </a:t>
            </a:r>
            <a:r>
              <a:rPr lang="ru-RU" dirty="0" smtClean="0"/>
              <a:t>например</a:t>
            </a:r>
            <a:r>
              <a:rPr lang="ru-RU" dirty="0"/>
              <a:t>, репетитор по физике с точки зрения теории является </a:t>
            </a:r>
            <a:r>
              <a:rPr lang="ru-RU" dirty="0" smtClean="0"/>
              <a:t>производителем </a:t>
            </a:r>
            <a:r>
              <a:rPr lang="ru-RU" dirty="0"/>
              <a:t>образовательных услуг. Важным дополнением </a:t>
            </a:r>
            <a:r>
              <a:rPr lang="ru-RU" dirty="0" smtClean="0"/>
              <a:t>является </a:t>
            </a:r>
            <a:r>
              <a:rPr lang="ru-RU" dirty="0"/>
              <a:t>то, что эти категории </a:t>
            </a:r>
            <a:r>
              <a:rPr lang="ru-RU" dirty="0" smtClean="0"/>
              <a:t>самостоятельно </a:t>
            </a:r>
            <a:r>
              <a:rPr lang="ru-RU" dirty="0"/>
              <a:t>принимают решение </a:t>
            </a:r>
            <a:r>
              <a:rPr lang="ru-RU" dirty="0" smtClean="0"/>
              <a:t>об объеме </a:t>
            </a:r>
            <a:r>
              <a:rPr lang="ru-RU" dirty="0"/>
              <a:t>оказываемых услуг, приобретении ресурсов.</a:t>
            </a:r>
          </a:p>
          <a:p>
            <a:r>
              <a:rPr lang="ru-RU" dirty="0" smtClean="0"/>
              <a:t> </a:t>
            </a:r>
            <a:r>
              <a:rPr lang="ru-RU" dirty="0"/>
              <a:t>государство, являющееся координатором и регулятором </a:t>
            </a:r>
            <a:r>
              <a:rPr lang="ru-RU" dirty="0" smtClean="0"/>
              <a:t>отношений </a:t>
            </a:r>
            <a:r>
              <a:rPr lang="ru-RU" dirty="0"/>
              <a:t>в сфере образования. Мы не принимаем в данном </a:t>
            </a:r>
            <a:r>
              <a:rPr lang="ru-RU" dirty="0" smtClean="0"/>
              <a:t>случае во </a:t>
            </a:r>
            <a:r>
              <a:rPr lang="ru-RU" dirty="0"/>
              <a:t>внимание тот факт, что большинство образовательных </a:t>
            </a:r>
            <a:r>
              <a:rPr lang="ru-RU" dirty="0" smtClean="0"/>
              <a:t>учреждений </a:t>
            </a:r>
            <a:r>
              <a:rPr lang="ru-RU" dirty="0"/>
              <a:t>являются государственными.</a:t>
            </a:r>
          </a:p>
        </p:txBody>
      </p:sp>
    </p:spTree>
    <p:extLst>
      <p:ext uri="{BB962C8B-B14F-4D97-AF65-F5344CB8AC3E}">
        <p14:creationId xmlns:p14="http://schemas.microsoft.com/office/powerpoint/2010/main" val="257213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возрастающих альтернативных издержек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9417" y="2136339"/>
            <a:ext cx="89084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- закон</a:t>
            </a:r>
            <a:r>
              <a:rPr lang="ru-RU" sz="2000" dirty="0"/>
              <a:t>, </a:t>
            </a:r>
            <a:r>
              <a:rPr lang="ru-RU" sz="2000" dirty="0" smtClean="0"/>
              <a:t>отражающий </a:t>
            </a:r>
            <a:r>
              <a:rPr lang="ru-RU" sz="2000" dirty="0"/>
              <a:t>взаимосвязь между возрастанием производства одного </a:t>
            </a:r>
            <a:r>
              <a:rPr lang="ru-RU" sz="2000" dirty="0" smtClean="0"/>
              <a:t>продукта </a:t>
            </a:r>
            <a:r>
              <a:rPr lang="ru-RU" sz="2000" dirty="0"/>
              <a:t>за счет сокращения другого. В условиях </a:t>
            </a:r>
            <a:r>
              <a:rPr lang="ru-RU" sz="2000" dirty="0" smtClean="0"/>
              <a:t>ограниченности </a:t>
            </a:r>
            <a:r>
              <a:rPr lang="ru-RU" sz="2000" dirty="0"/>
              <a:t>одного </a:t>
            </a:r>
            <a:r>
              <a:rPr lang="ru-RU" sz="2000" dirty="0" smtClean="0"/>
              <a:t>из ресурсов </a:t>
            </a:r>
            <a:r>
              <a:rPr lang="ru-RU" sz="2000" dirty="0"/>
              <a:t>и сокращающейся доходности, когда общество находится </a:t>
            </a:r>
            <a:r>
              <a:rPr lang="ru-RU" sz="2000" dirty="0" smtClean="0"/>
              <a:t>на границе </a:t>
            </a:r>
            <a:r>
              <a:rPr lang="ru-RU" sz="2000" dirty="0"/>
              <a:t>производственных возможностей, для того, чтобы </a:t>
            </a:r>
            <a:r>
              <a:rPr lang="ru-RU" sz="2000" dirty="0" smtClean="0"/>
              <a:t>увеличить производство </a:t>
            </a:r>
            <a:r>
              <a:rPr lang="ru-RU" sz="2000" dirty="0"/>
              <a:t>одного из благ, придется сокращать производство </a:t>
            </a:r>
            <a:r>
              <a:rPr lang="ru-RU" sz="2000" dirty="0" smtClean="0"/>
              <a:t>другого </a:t>
            </a:r>
            <a:r>
              <a:rPr lang="ru-RU" sz="2000" dirty="0"/>
              <a:t>во все возрастающем размере.</a:t>
            </a:r>
          </a:p>
          <a:p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процессе выбора человечество решает три главные </a:t>
            </a:r>
            <a:r>
              <a:rPr lang="ru-RU" sz="2000" dirty="0" smtClean="0"/>
              <a:t>экономические </a:t>
            </a:r>
            <a:r>
              <a:rPr lang="ru-RU" sz="2000" dirty="0"/>
              <a:t>задачи, эти же задачи характерны и для экономики образования:</a:t>
            </a:r>
          </a:p>
          <a:p>
            <a:r>
              <a:rPr lang="ru-RU" sz="2000" dirty="0"/>
              <a:t>1. Что производить?</a:t>
            </a:r>
          </a:p>
          <a:p>
            <a:r>
              <a:rPr lang="ru-RU" sz="2000" dirty="0"/>
              <a:t>2. Как эти товары производить? (кто должен, какие технологии).</a:t>
            </a:r>
          </a:p>
          <a:p>
            <a:r>
              <a:rPr lang="ru-RU" sz="2000" dirty="0"/>
              <a:t>3. Для кого следует производить?</a:t>
            </a:r>
          </a:p>
        </p:txBody>
      </p:sp>
    </p:spTree>
    <p:extLst>
      <p:ext uri="{BB962C8B-B14F-4D97-AF65-F5344CB8AC3E}">
        <p14:creationId xmlns:p14="http://schemas.microsoft.com/office/powerpoint/2010/main" val="319956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666" y="2517832"/>
            <a:ext cx="9509760" cy="1233424"/>
          </a:xfrm>
        </p:spPr>
        <p:txBody>
          <a:bodyPr/>
          <a:lstStyle/>
          <a:p>
            <a:r>
              <a:rPr lang="ru-RU" dirty="0"/>
              <a:t>Рынок образовательных услуг и его основные черты</a:t>
            </a:r>
          </a:p>
        </p:txBody>
      </p:sp>
    </p:spTree>
    <p:extLst>
      <p:ext uri="{BB962C8B-B14F-4D97-AF65-F5344CB8AC3E}">
        <p14:creationId xmlns:p14="http://schemas.microsoft.com/office/powerpoint/2010/main" val="339385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Рынок образовательных услуг –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Рынок образовательных услуг – это система экономических </a:t>
            </a:r>
            <a:r>
              <a:rPr lang="ru-RU" dirty="0" smtClean="0"/>
              <a:t>отношений </a:t>
            </a:r>
            <a:r>
              <a:rPr lang="ru-RU" dirty="0"/>
              <a:t>между экономическими агентами по поводу купли-продажи </a:t>
            </a:r>
            <a:r>
              <a:rPr lang="ru-RU" dirty="0" smtClean="0"/>
              <a:t>образовательных </a:t>
            </a:r>
            <a:r>
              <a:rPr lang="ru-RU" dirty="0"/>
              <a:t>услуг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Квази-рынок</a:t>
            </a:r>
            <a:r>
              <a:rPr lang="ru-RU" dirty="0"/>
              <a:t> - результат искусственного навязывания рыночных отношений в сфере, в которой естественное развитие рынка по тем или иным причинам невозможно, с целью повышения общей эффективности производства/распределения товаров/услуг за счет конкуренции между участниками рыночных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379567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Рынок образовательных услуг –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Спрос – это желание и возможность потенциальных </a:t>
            </a:r>
            <a:r>
              <a:rPr lang="ru-RU" dirty="0" smtClean="0"/>
              <a:t>потребителей приобрести </a:t>
            </a:r>
            <a:r>
              <a:rPr lang="ru-RU" dirty="0"/>
              <a:t>данную услугу в данном месте, в данное время и по </a:t>
            </a:r>
            <a:r>
              <a:rPr lang="ru-RU" dirty="0" smtClean="0"/>
              <a:t>данным ценам</a:t>
            </a:r>
            <a:r>
              <a:rPr lang="ru-RU" dirty="0"/>
              <a:t>.</a:t>
            </a:r>
          </a:p>
          <a:p>
            <a:r>
              <a:rPr lang="ru-RU" dirty="0"/>
              <a:t>Предложение – это готовность (т.е. желание и возможность) </a:t>
            </a:r>
            <a:r>
              <a:rPr lang="ru-RU" dirty="0" smtClean="0"/>
              <a:t>образовательного </a:t>
            </a:r>
            <a:r>
              <a:rPr lang="ru-RU" dirty="0"/>
              <a:t>учреждения предложить данную услугу в данном месте, </a:t>
            </a:r>
            <a:r>
              <a:rPr lang="ru-RU" dirty="0" smtClean="0"/>
              <a:t>в данное </a:t>
            </a:r>
            <a:r>
              <a:rPr lang="ru-RU" dirty="0"/>
              <a:t>время и по данным ценам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 </a:t>
            </a:r>
            <a:r>
              <a:rPr lang="ru-RU" dirty="0"/>
              <a:t>рынке образовательных услуг действуют законы спроса и </a:t>
            </a:r>
            <a:r>
              <a:rPr lang="ru-RU" dirty="0" smtClean="0"/>
              <a:t>предложения. Закон </a:t>
            </a:r>
            <a:r>
              <a:rPr lang="ru-RU" dirty="0"/>
              <a:t>спроса – чем выше цена, тем меньшее количество услуги </a:t>
            </a:r>
            <a:r>
              <a:rPr lang="ru-RU" dirty="0" smtClean="0"/>
              <a:t>потребители </a:t>
            </a:r>
            <a:r>
              <a:rPr lang="ru-RU" dirty="0"/>
              <a:t>желают приобрести. То есть между объемом спроса и </a:t>
            </a:r>
            <a:r>
              <a:rPr lang="ru-RU" dirty="0" smtClean="0"/>
              <a:t>ценой существует </a:t>
            </a:r>
            <a:r>
              <a:rPr lang="ru-RU" dirty="0"/>
              <a:t>обратная связь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/>
              <a:t>Связан этот закон с законом убывающей предельной полезности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Закон </a:t>
            </a:r>
            <a:r>
              <a:rPr lang="ru-RU" dirty="0"/>
              <a:t>убывающей предельной полезности – закон </a:t>
            </a:r>
            <a:r>
              <a:rPr lang="ru-RU" dirty="0" smtClean="0"/>
              <a:t>взаимосвязи между</a:t>
            </a:r>
            <a:r>
              <a:rPr lang="ru-RU" dirty="0"/>
              <a:t>:</a:t>
            </a:r>
          </a:p>
          <a:p>
            <a:r>
              <a:rPr lang="ru-RU" dirty="0" smtClean="0"/>
              <a:t>- </a:t>
            </a:r>
            <a:r>
              <a:rPr lang="ru-RU" dirty="0"/>
              <a:t>количеством потребляемого блага и</a:t>
            </a:r>
          </a:p>
          <a:p>
            <a:r>
              <a:rPr lang="ru-RU" dirty="0" smtClean="0"/>
              <a:t>- степенью </a:t>
            </a:r>
            <a:r>
              <a:rPr lang="ru-RU" dirty="0"/>
              <a:t>удовлетворения от потребления каждой его </a:t>
            </a:r>
            <a:r>
              <a:rPr lang="ru-RU" dirty="0" smtClean="0"/>
              <a:t>дополнительной </a:t>
            </a:r>
            <a:r>
              <a:rPr lang="ru-RU" dirty="0"/>
              <a:t>единицы.</a:t>
            </a:r>
          </a:p>
          <a:p>
            <a:r>
              <a:rPr lang="ru-RU" dirty="0"/>
              <a:t>По мере того как потребитель увеличивает потребление товара </a:t>
            </a:r>
            <a:r>
              <a:rPr lang="ru-RU" dirty="0" smtClean="0"/>
              <a:t>или услуги</a:t>
            </a:r>
            <a:r>
              <a:rPr lang="ru-RU" dirty="0"/>
              <a:t>, предельная полезность каждой дополнительной единицы </a:t>
            </a:r>
            <a:r>
              <a:rPr lang="ru-RU" dirty="0" smtClean="0"/>
              <a:t>такого </a:t>
            </a:r>
            <a:r>
              <a:rPr lang="ru-RU" dirty="0"/>
              <a:t>товара или услуги сокращается.</a:t>
            </a:r>
          </a:p>
        </p:txBody>
      </p:sp>
    </p:spTree>
    <p:extLst>
      <p:ext uri="{BB962C8B-B14F-4D97-AF65-F5344CB8AC3E}">
        <p14:creationId xmlns:p14="http://schemas.microsoft.com/office/powerpoint/2010/main" val="314615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666" y="2517832"/>
            <a:ext cx="9509760" cy="1233424"/>
          </a:xfrm>
        </p:spPr>
        <p:txBody>
          <a:bodyPr/>
          <a:lstStyle/>
          <a:p>
            <a:r>
              <a:rPr lang="ru-RU" dirty="0"/>
              <a:t>Возникновение экономики образования и ее место в системе экономических наук</a:t>
            </a:r>
          </a:p>
        </p:txBody>
      </p:sp>
    </p:spTree>
    <p:extLst>
      <p:ext uri="{BB962C8B-B14F-4D97-AF65-F5344CB8AC3E}">
        <p14:creationId xmlns:p14="http://schemas.microsoft.com/office/powerpoint/2010/main" val="317682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Положения экономической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Потребитель стремится получить на свой ограниченный </a:t>
            </a:r>
            <a:r>
              <a:rPr lang="ru-RU" dirty="0" smtClean="0"/>
              <a:t>доход наибольшее</a:t>
            </a:r>
            <a:r>
              <a:rPr lang="ru-RU" dirty="0"/>
              <a:t>, со своей точки зрения, удовлетворение – </a:t>
            </a:r>
            <a:r>
              <a:rPr lang="ru-RU" dirty="0" smtClean="0"/>
              <a:t>максимальную субъективную </a:t>
            </a:r>
            <a:r>
              <a:rPr lang="ru-RU" dirty="0"/>
              <a:t>полезность.</a:t>
            </a:r>
          </a:p>
          <a:p>
            <a:r>
              <a:rPr lang="ru-RU" dirty="0" smtClean="0"/>
              <a:t>Субъективная </a:t>
            </a:r>
            <a:r>
              <a:rPr lang="ru-RU" dirty="0"/>
              <a:t>полезность, которую приносит </a:t>
            </a:r>
            <a:r>
              <a:rPr lang="ru-RU" dirty="0" smtClean="0"/>
              <a:t>потребителю каждая </a:t>
            </a:r>
            <a:r>
              <a:rPr lang="ru-RU" dirty="0"/>
              <a:t>последующая купленная единица данного товара, </a:t>
            </a:r>
            <a:r>
              <a:rPr lang="ru-RU" dirty="0" smtClean="0"/>
              <a:t>меньше субъективной </a:t>
            </a:r>
            <a:r>
              <a:rPr lang="ru-RU" dirty="0"/>
              <a:t>полезности, приносимой каждой предыдущей </a:t>
            </a:r>
            <a:r>
              <a:rPr lang="ru-RU" dirty="0" smtClean="0"/>
              <a:t>единицей </a:t>
            </a:r>
            <a:r>
              <a:rPr lang="ru-RU" dirty="0"/>
              <a:t>товара. При этом суммарная, общая полезность </a:t>
            </a:r>
            <a:r>
              <a:rPr lang="ru-RU" dirty="0" smtClean="0"/>
              <a:t>увеличивается все </a:t>
            </a:r>
            <a:r>
              <a:rPr lang="ru-RU" dirty="0"/>
              <a:t>медленнее. Прирост суммарной субъективной </a:t>
            </a:r>
            <a:r>
              <a:rPr lang="ru-RU" dirty="0" smtClean="0"/>
              <a:t>полезности при </a:t>
            </a:r>
            <a:r>
              <a:rPr lang="ru-RU" dirty="0"/>
              <a:t>потреблении каждой новой единицы товара </a:t>
            </a:r>
            <a:r>
              <a:rPr lang="ru-RU" dirty="0" smtClean="0"/>
              <a:t>называется предельной </a:t>
            </a:r>
            <a:r>
              <a:rPr lang="ru-RU" dirty="0"/>
              <a:t>полезностью</a:t>
            </a:r>
            <a:r>
              <a:rPr lang="ru-RU" dirty="0" smtClean="0"/>
              <a:t>.</a:t>
            </a:r>
          </a:p>
          <a:p>
            <a:r>
              <a:rPr lang="ru-RU" dirty="0"/>
              <a:t>Закон предложения – экономический закон наличия прямой </a:t>
            </a:r>
            <a:r>
              <a:rPr lang="ru-RU" dirty="0" smtClean="0"/>
              <a:t>зависимости </a:t>
            </a:r>
            <a:r>
              <a:rPr lang="ru-RU" dirty="0"/>
              <a:t>между ценой и величиной предложения товара или услуги </a:t>
            </a:r>
            <a:r>
              <a:rPr lang="ru-RU" dirty="0" smtClean="0"/>
              <a:t>в течение </a:t>
            </a:r>
            <a:r>
              <a:rPr lang="ru-RU" dirty="0"/>
              <a:t>определенного периода.</a:t>
            </a:r>
          </a:p>
          <a:p>
            <a:r>
              <a:rPr lang="ru-RU" dirty="0"/>
              <a:t>При взаимодействии спроса и предложения определяется </a:t>
            </a:r>
            <a:r>
              <a:rPr lang="ru-RU" dirty="0" smtClean="0"/>
              <a:t>рыночная </a:t>
            </a:r>
            <a:r>
              <a:rPr lang="ru-RU" dirty="0"/>
              <a:t>цена образовательных услуг. Причем, если рыночная цена </a:t>
            </a:r>
            <a:r>
              <a:rPr lang="ru-RU" dirty="0" smtClean="0"/>
              <a:t>сложилась </a:t>
            </a:r>
            <a:r>
              <a:rPr lang="ru-RU" dirty="0"/>
              <a:t>выше точки равновесия, то наблюдается избыток услуг (</a:t>
            </a:r>
            <a:r>
              <a:rPr lang="ru-RU" dirty="0" smtClean="0"/>
              <a:t>избыток предложения</a:t>
            </a:r>
            <a:r>
              <a:rPr lang="ru-RU" dirty="0"/>
              <a:t>, дефицит спроса). Если рыночная цена находится </a:t>
            </a:r>
            <a:r>
              <a:rPr lang="ru-RU" dirty="0" smtClean="0"/>
              <a:t>ниже точки </a:t>
            </a:r>
            <a:r>
              <a:rPr lang="ru-RU" dirty="0"/>
              <a:t>равновесия, то существует дефицит образовательных услуг (</a:t>
            </a:r>
            <a:r>
              <a:rPr lang="ru-RU" dirty="0" smtClean="0"/>
              <a:t>дефицит </a:t>
            </a:r>
            <a:r>
              <a:rPr lang="ru-RU" dirty="0"/>
              <a:t>предложения, избыток спроса).</a:t>
            </a:r>
          </a:p>
        </p:txBody>
      </p:sp>
    </p:spTree>
    <p:extLst>
      <p:ext uri="{BB962C8B-B14F-4D97-AF65-F5344CB8AC3E}">
        <p14:creationId xmlns:p14="http://schemas.microsoft.com/office/powerpoint/2010/main" val="242463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 спроса и предложения в образовании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Спрос на услуги всегда индивидуален, предшествует их </a:t>
            </a:r>
            <a:r>
              <a:rPr lang="ru-RU" dirty="0" smtClean="0"/>
              <a:t>производству</a:t>
            </a:r>
            <a:r>
              <a:rPr lang="ru-RU" dirty="0"/>
              <a:t>, имеет местный характер, практически </a:t>
            </a:r>
            <a:r>
              <a:rPr lang="ru-RU" dirty="0" err="1" smtClean="0"/>
              <a:t>невзаимозаменяем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Потребление услуг, в отличие от потребления материальных благ</a:t>
            </a:r>
            <a:r>
              <a:rPr lang="ru-RU" dirty="0" smtClean="0"/>
              <a:t>, не </a:t>
            </a:r>
            <a:r>
              <a:rPr lang="ru-RU" dirty="0"/>
              <a:t>имеет ограничений.</a:t>
            </a:r>
          </a:p>
          <a:p>
            <a:r>
              <a:rPr lang="ru-RU" dirty="0" smtClean="0"/>
              <a:t>Высокая </a:t>
            </a:r>
            <a:r>
              <a:rPr lang="ru-RU" dirty="0"/>
              <a:t>общественная значимость образовательных услуг.</a:t>
            </a:r>
          </a:p>
          <a:p>
            <a:r>
              <a:rPr lang="ru-RU" dirty="0" smtClean="0"/>
              <a:t>Неравномерность </a:t>
            </a:r>
            <a:r>
              <a:rPr lang="ru-RU" dirty="0"/>
              <a:t>спроса на услуги по временам года, </a:t>
            </a:r>
            <a:r>
              <a:rPr lang="ru-RU" dirty="0" smtClean="0"/>
              <a:t>периодам суток</a:t>
            </a:r>
            <a:r>
              <a:rPr lang="ru-RU" dirty="0"/>
              <a:t>, дням недели и невозможность накапливать, хранить услуги.</a:t>
            </a:r>
          </a:p>
          <a:p>
            <a:r>
              <a:rPr lang="ru-RU" dirty="0" smtClean="0"/>
              <a:t>В </a:t>
            </a:r>
            <a:r>
              <a:rPr lang="ru-RU" dirty="0"/>
              <a:t>сфере образования своеобразно проявляется эффект </a:t>
            </a:r>
            <a:r>
              <a:rPr lang="ru-RU" dirty="0" smtClean="0"/>
              <a:t>затрудненности </a:t>
            </a:r>
            <a:r>
              <a:rPr lang="ru-RU" dirty="0"/>
              <a:t>сравнений: чем меньшее место в услуге занимает </a:t>
            </a:r>
            <a:r>
              <a:rPr lang="ru-RU" dirty="0" smtClean="0"/>
              <a:t>вещественный </a:t>
            </a:r>
            <a:r>
              <a:rPr lang="ru-RU" dirty="0"/>
              <a:t>компонент, тем труднее клиентам сопоставлять </a:t>
            </a:r>
            <a:r>
              <a:rPr lang="ru-RU" dirty="0" smtClean="0"/>
              <a:t>услуги разных </a:t>
            </a:r>
            <a:r>
              <a:rPr lang="ru-RU" dirty="0"/>
              <a:t>учреждений. Иногда клиенты не могут объективно </a:t>
            </a:r>
            <a:r>
              <a:rPr lang="ru-RU" dirty="0" smtClean="0"/>
              <a:t>оценить </a:t>
            </a:r>
            <a:r>
              <a:rPr lang="ru-RU" dirty="0"/>
              <a:t>и сравнить качество услуг даже после их получения.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12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 спроса и предложения в образовании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Цена </a:t>
            </a:r>
            <a:r>
              <a:rPr lang="ru-RU" dirty="0"/>
              <a:t>рассматривается покупателем как символ качества.</a:t>
            </a:r>
          </a:p>
          <a:p>
            <a:r>
              <a:rPr lang="ru-RU" dirty="0" smtClean="0"/>
              <a:t>Образование </a:t>
            </a:r>
            <a:r>
              <a:rPr lang="ru-RU" dirty="0"/>
              <a:t>выполняет одновременно две функции для </a:t>
            </a:r>
            <a:r>
              <a:rPr lang="ru-RU" dirty="0" smtClean="0"/>
              <a:t>потребителя </a:t>
            </a:r>
            <a:r>
              <a:rPr lang="ru-RU" dirty="0"/>
              <a:t>– это и потребительское благо, и инвестиции в </a:t>
            </a:r>
            <a:r>
              <a:rPr lang="ru-RU" dirty="0" smtClean="0"/>
              <a:t>человеческий капитал</a:t>
            </a:r>
            <a:r>
              <a:rPr lang="ru-RU" dirty="0"/>
              <a:t>.</a:t>
            </a:r>
          </a:p>
          <a:p>
            <a:r>
              <a:rPr lang="ru-RU" dirty="0" smtClean="0"/>
              <a:t>Как </a:t>
            </a:r>
            <a:r>
              <a:rPr lang="ru-RU" dirty="0"/>
              <a:t>правило, образование данного уровня получается </a:t>
            </a:r>
            <a:r>
              <a:rPr lang="ru-RU" dirty="0" smtClean="0"/>
              <a:t>только один </a:t>
            </a:r>
            <a:r>
              <a:rPr lang="ru-RU" dirty="0"/>
              <a:t>раз, сменить учреждение достаточно сложно и требует </a:t>
            </a:r>
            <a:r>
              <a:rPr lang="ru-RU" dirty="0" smtClean="0"/>
              <a:t>больших </a:t>
            </a:r>
            <a:r>
              <a:rPr lang="ru-RU" dirty="0"/>
              <a:t>издержек.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одновременно платных и бесплатных услуг по </a:t>
            </a:r>
            <a:r>
              <a:rPr lang="ru-RU" dirty="0" smtClean="0"/>
              <a:t>схожим программам</a:t>
            </a:r>
            <a:r>
              <a:rPr lang="ru-RU" dirty="0"/>
              <a:t>, выбрать между которыми потребитель не всегда </a:t>
            </a:r>
            <a:r>
              <a:rPr lang="ru-RU" dirty="0" smtClean="0"/>
              <a:t>может </a:t>
            </a:r>
            <a:r>
              <a:rPr lang="ru-RU" dirty="0"/>
              <a:t>самостоятельно.</a:t>
            </a:r>
          </a:p>
          <a:p>
            <a:r>
              <a:rPr lang="ru-RU" dirty="0" smtClean="0"/>
              <a:t>Часть </a:t>
            </a:r>
            <a:r>
              <a:rPr lang="ru-RU" dirty="0"/>
              <a:t>понесенных затрат финансируется за счет </a:t>
            </a:r>
            <a:r>
              <a:rPr lang="ru-RU" dirty="0" smtClean="0"/>
              <a:t>бюджетных средств</a:t>
            </a:r>
            <a:r>
              <a:rPr lang="ru-RU" dirty="0"/>
              <a:t>, часть – за счет платных образовательных услуг.</a:t>
            </a:r>
          </a:p>
          <a:p>
            <a:r>
              <a:rPr lang="ru-RU" dirty="0" smtClean="0"/>
              <a:t>Нет </a:t>
            </a:r>
            <a:r>
              <a:rPr lang="ru-RU" dirty="0"/>
              <a:t>ясности в максимизации выпуска, точнее, что </a:t>
            </a:r>
            <a:r>
              <a:rPr lang="ru-RU" dirty="0" smtClean="0"/>
              <a:t>подразумевается </a:t>
            </a:r>
            <a:r>
              <a:rPr lang="ru-RU" dirty="0"/>
              <a:t>под «выпуском» – качественные или количественные показатели.</a:t>
            </a:r>
          </a:p>
        </p:txBody>
      </p:sp>
    </p:spTree>
    <p:extLst>
      <p:ext uri="{BB962C8B-B14F-4D97-AF65-F5344CB8AC3E}">
        <p14:creationId xmlns:p14="http://schemas.microsoft.com/office/powerpoint/2010/main" val="62228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Что понимается под законом спроса</a:t>
            </a:r>
            <a:r>
              <a:rPr lang="ru-RU" dirty="0" smtClean="0"/>
              <a:t>?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ru-RU" dirty="0" smtClean="0"/>
              <a:t>. Определите особенности спроса для Вашей организации</a:t>
            </a:r>
            <a:endParaRPr lang="ru-RU" dirty="0"/>
          </a:p>
          <a:p>
            <a:r>
              <a:rPr lang="ru-RU" dirty="0" smtClean="0"/>
              <a:t>3. </a:t>
            </a:r>
            <a:r>
              <a:rPr lang="ru-RU" dirty="0"/>
              <a:t>Сформулируйте закон убывания предельной полезности.</a:t>
            </a:r>
          </a:p>
          <a:p>
            <a:r>
              <a:rPr lang="ru-RU" smtClean="0"/>
              <a:t>4</a:t>
            </a:r>
            <a:r>
              <a:rPr lang="ru-RU" dirty="0" smtClean="0"/>
              <a:t>. Сформулируйте особенности рынка образовательных услуг применительно к Вашей организации и территории, на которой она расположена.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62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Возникновение </a:t>
            </a:r>
            <a:r>
              <a:rPr lang="ru-RU" dirty="0"/>
              <a:t>экономики </a:t>
            </a:r>
            <a:r>
              <a:rPr lang="ru-RU" dirty="0" smtClean="0"/>
              <a:t>образования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 ее место </a:t>
            </a:r>
            <a:r>
              <a:rPr lang="ru-RU" dirty="0" smtClean="0"/>
              <a:t>в </a:t>
            </a:r>
            <a:r>
              <a:rPr lang="ru-RU" dirty="0"/>
              <a:t>системе экономических наук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Экономика образования – одно из самых молодых направлений </a:t>
            </a:r>
            <a:r>
              <a:rPr lang="ru-RU" dirty="0" smtClean="0"/>
              <a:t>в экономической </a:t>
            </a:r>
            <a:r>
              <a:rPr lang="ru-RU" dirty="0"/>
              <a:t>теории, которое появилось во второй </a:t>
            </a:r>
            <a:r>
              <a:rPr lang="ru-RU" dirty="0" smtClean="0"/>
              <a:t>половине ХХ </a:t>
            </a:r>
            <a:r>
              <a:rPr lang="ru-RU" dirty="0"/>
              <a:t>века. </a:t>
            </a:r>
            <a:endParaRPr lang="ru-RU" dirty="0" smtClean="0"/>
          </a:p>
          <a:p>
            <a:r>
              <a:rPr lang="ru-RU" dirty="0" smtClean="0"/>
              <a:t>Первоначально </a:t>
            </a:r>
            <a:r>
              <a:rPr lang="ru-RU" dirty="0"/>
              <a:t>исследователей интересовала взаимосвязь </a:t>
            </a:r>
            <a:r>
              <a:rPr lang="ru-RU" dirty="0" smtClean="0"/>
              <a:t>образования </a:t>
            </a:r>
            <a:r>
              <a:rPr lang="ru-RU" dirty="0"/>
              <a:t>с экономическим ростом страны. </a:t>
            </a:r>
            <a:endParaRPr lang="ru-RU" dirty="0" smtClean="0"/>
          </a:p>
          <a:p>
            <a:r>
              <a:rPr lang="ru-RU" dirty="0" smtClean="0"/>
              <a:t>Несколько </a:t>
            </a:r>
            <a:r>
              <a:rPr lang="ru-RU" dirty="0"/>
              <a:t>позже </a:t>
            </a:r>
            <a:r>
              <a:rPr lang="ru-RU" dirty="0" smtClean="0"/>
              <a:t>образование </a:t>
            </a:r>
            <a:r>
              <a:rPr lang="ru-RU" dirty="0"/>
              <a:t>стало рассматриваться как инвестиционная сфера, которая </a:t>
            </a:r>
            <a:r>
              <a:rPr lang="ru-RU" dirty="0" smtClean="0"/>
              <a:t>дает некоторую </a:t>
            </a:r>
            <a:r>
              <a:rPr lang="ru-RU" dirty="0"/>
              <a:t>отдачу на протяжении всей жизни индивидуумов. </a:t>
            </a:r>
            <a:endParaRPr lang="ru-RU" dirty="0" smtClean="0"/>
          </a:p>
          <a:p>
            <a:r>
              <a:rPr lang="ru-RU" dirty="0" smtClean="0"/>
              <a:t>Ближе к концу </a:t>
            </a:r>
            <a:r>
              <a:rPr lang="ru-RU" dirty="0"/>
              <a:t>90-х годов </a:t>
            </a:r>
            <a:r>
              <a:rPr lang="ru-RU" dirty="0" smtClean="0"/>
              <a:t>образование </a:t>
            </a:r>
            <a:r>
              <a:rPr lang="ru-RU" dirty="0"/>
              <a:t>стало «одной из отраслей», наряду с </a:t>
            </a:r>
            <a:r>
              <a:rPr lang="ru-RU" dirty="0" smtClean="0"/>
              <a:t>другими </a:t>
            </a:r>
            <a:r>
              <a:rPr lang="ru-RU" dirty="0"/>
              <a:t>отраслями экономики, и поэтому исследователи </a:t>
            </a:r>
            <a:r>
              <a:rPr lang="ru-RU" dirty="0" smtClean="0"/>
              <a:t>анализировали ресурсы </a:t>
            </a:r>
            <a:r>
              <a:rPr lang="ru-RU" dirty="0"/>
              <a:t>образования, производственную функцию образования. </a:t>
            </a:r>
            <a:endParaRPr lang="ru-RU" dirty="0" smtClean="0"/>
          </a:p>
          <a:p>
            <a:r>
              <a:rPr lang="ru-RU" b="1" dirty="0" smtClean="0"/>
              <a:t>С точки </a:t>
            </a:r>
            <a:r>
              <a:rPr lang="ru-RU" b="1" dirty="0"/>
              <a:t>зрения экономики, образование – одна из крупнейших </a:t>
            </a:r>
            <a:r>
              <a:rPr lang="ru-RU" b="1" dirty="0" smtClean="0"/>
              <a:t>отраслей в </a:t>
            </a:r>
            <a:r>
              <a:rPr lang="ru-RU" b="1" dirty="0"/>
              <a:t>любой стране мира</a:t>
            </a:r>
          </a:p>
        </p:txBody>
      </p:sp>
    </p:spTree>
    <p:extLst>
      <p:ext uri="{BB962C8B-B14F-4D97-AF65-F5344CB8AC3E}">
        <p14:creationId xmlns:p14="http://schemas.microsoft.com/office/powerpoint/2010/main" val="105836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экономики образования</a:t>
            </a:r>
            <a:br>
              <a:rPr lang="ru-RU" dirty="0"/>
            </a:br>
            <a:r>
              <a:rPr lang="ru-RU" dirty="0"/>
              <a:t>и ее место в системе экономических наук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750982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36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Возникновение </a:t>
            </a:r>
            <a:r>
              <a:rPr lang="ru-RU" dirty="0"/>
              <a:t>экономики </a:t>
            </a:r>
            <a:r>
              <a:rPr lang="ru-RU" dirty="0" smtClean="0"/>
              <a:t>образования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 ее место </a:t>
            </a:r>
            <a:r>
              <a:rPr lang="ru-RU" dirty="0" smtClean="0"/>
              <a:t>в </a:t>
            </a:r>
            <a:r>
              <a:rPr lang="ru-RU" dirty="0"/>
              <a:t>системе экономических наук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/>
              <a:t>Объектом экономики </a:t>
            </a:r>
            <a:r>
              <a:rPr lang="ru-RU" dirty="0"/>
              <a:t>образования как науки является сфера (</a:t>
            </a:r>
            <a:r>
              <a:rPr lang="ru-RU" dirty="0" smtClean="0"/>
              <a:t>система</a:t>
            </a:r>
            <a:r>
              <a:rPr lang="ru-RU" dirty="0"/>
              <a:t>) образования как часть экономики страны, народного хозяйства</a:t>
            </a:r>
            <a:r>
              <a:rPr lang="ru-RU" dirty="0" smtClean="0"/>
              <a:t>, включающая </a:t>
            </a:r>
            <a:r>
              <a:rPr lang="ru-RU" dirty="0"/>
              <a:t>образовательные учреждения и систему управления.</a:t>
            </a:r>
          </a:p>
          <a:p>
            <a:r>
              <a:rPr lang="ru-RU" b="1" i="1" dirty="0" smtClean="0"/>
              <a:t>Экономика </a:t>
            </a:r>
            <a:r>
              <a:rPr lang="ru-RU" b="1" i="1" dirty="0"/>
              <a:t>образования </a:t>
            </a:r>
            <a:r>
              <a:rPr lang="ru-RU" dirty="0"/>
              <a:t>– это экономические отношения </a:t>
            </a:r>
            <a:r>
              <a:rPr lang="ru-RU" dirty="0" smtClean="0"/>
              <a:t>экономических </a:t>
            </a:r>
            <a:r>
              <a:rPr lang="ru-RU" dirty="0"/>
              <a:t>агентов по поводу распределения, использования, </a:t>
            </a:r>
            <a:r>
              <a:rPr lang="ru-RU" dirty="0" smtClean="0"/>
              <a:t>обмена ограниченных </a:t>
            </a:r>
            <a:r>
              <a:rPr lang="ru-RU" dirty="0"/>
              <a:t>ресурсов для достижения наилучшего результата.</a:t>
            </a:r>
          </a:p>
          <a:p>
            <a:r>
              <a:rPr lang="ru-RU" b="1" i="1" dirty="0"/>
              <a:t>Предметом экономики </a:t>
            </a:r>
            <a:r>
              <a:rPr lang="ru-RU" dirty="0"/>
              <a:t>образования является изучение:</a:t>
            </a:r>
          </a:p>
          <a:p>
            <a:r>
              <a:rPr lang="ru-RU" dirty="0"/>
              <a:t>1. Распределения ограниченных ресурсов между </a:t>
            </a:r>
            <a:r>
              <a:rPr lang="ru-RU" dirty="0" smtClean="0"/>
              <a:t>альтернативными способами </a:t>
            </a:r>
            <a:r>
              <a:rPr lang="ru-RU" dirty="0"/>
              <a:t>их применения для получения результатов, соизмеряемых </a:t>
            </a:r>
            <a:r>
              <a:rPr lang="ru-RU" dirty="0" smtClean="0"/>
              <a:t>с затратами </a:t>
            </a:r>
            <a:r>
              <a:rPr lang="ru-RU" dirty="0"/>
              <a:t>этих ресурсов.</a:t>
            </a:r>
          </a:p>
          <a:p>
            <a:r>
              <a:rPr lang="ru-RU" dirty="0"/>
              <a:t>2. Обмена одних объектов (ресурсов, результатов) на другие, в </a:t>
            </a:r>
            <a:r>
              <a:rPr lang="ru-RU" dirty="0" smtClean="0"/>
              <a:t>котором </a:t>
            </a:r>
            <a:r>
              <a:rPr lang="ru-RU" dirty="0"/>
              <a:t>происходит их соизмерение.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0001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экономики образования</a:t>
            </a:r>
            <a:br>
              <a:rPr lang="ru-RU" dirty="0"/>
            </a:br>
            <a:r>
              <a:rPr lang="ru-RU" dirty="0"/>
              <a:t>и ее место в системе экономических наук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Экономические отношения в </a:t>
            </a:r>
            <a:r>
              <a:rPr lang="ru-RU" dirty="0" smtClean="0"/>
              <a:t>образовании выражают деятельность при </a:t>
            </a:r>
            <a:r>
              <a:rPr lang="ru-RU" dirty="0"/>
              <a:t>предоставлении образовательных услуг в условиях </a:t>
            </a:r>
            <a:r>
              <a:rPr lang="ru-RU" dirty="0" smtClean="0"/>
              <a:t>использования </a:t>
            </a:r>
            <a:r>
              <a:rPr lang="ru-RU" dirty="0"/>
              <a:t>ограниченных ресурсов и соизмерении производимых </a:t>
            </a:r>
            <a:r>
              <a:rPr lang="ru-RU" dirty="0" smtClean="0"/>
              <a:t>затрат </a:t>
            </a:r>
            <a:r>
              <a:rPr lang="ru-RU" dirty="0"/>
              <a:t>с достигаемым результатом. Развитие экономических </a:t>
            </a:r>
            <a:r>
              <a:rPr lang="ru-RU" dirty="0" smtClean="0"/>
              <a:t>отношений базируется </a:t>
            </a:r>
            <a:r>
              <a:rPr lang="ru-RU" dirty="0"/>
              <a:t>на поиске альтернативных способов использования </a:t>
            </a:r>
            <a:r>
              <a:rPr lang="ru-RU" dirty="0" smtClean="0"/>
              <a:t>ограниченных </a:t>
            </a:r>
            <a:r>
              <a:rPr lang="ru-RU" dirty="0"/>
              <a:t>ресурсов и </a:t>
            </a:r>
            <a:r>
              <a:rPr lang="ru-RU" dirty="0" smtClean="0"/>
              <a:t>оптимизации </a:t>
            </a:r>
            <a:r>
              <a:rPr lang="ru-RU" dirty="0"/>
              <a:t>соотношения выгод и издержек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Логика формирования </a:t>
            </a:r>
            <a:r>
              <a:rPr lang="ru-RU" dirty="0"/>
              <a:t>экономической системы (механизма) </a:t>
            </a:r>
            <a:r>
              <a:rPr lang="ru-RU" dirty="0" smtClean="0"/>
              <a:t>образовательного учреждения </a:t>
            </a:r>
            <a:r>
              <a:rPr lang="ru-RU" dirty="0"/>
              <a:t>– как в условиях ограниченных бюджетных средств </a:t>
            </a:r>
            <a:r>
              <a:rPr lang="ru-RU" dirty="0" smtClean="0"/>
              <a:t>создать </a:t>
            </a:r>
            <a:r>
              <a:rPr lang="ru-RU" dirty="0"/>
              <a:t>возможности эффективного функционирования </a:t>
            </a:r>
            <a:r>
              <a:rPr lang="ru-RU" dirty="0" smtClean="0"/>
              <a:t>образовательного </a:t>
            </a:r>
            <a:r>
              <a:rPr lang="ru-RU" dirty="0"/>
              <a:t>учреждения в процессе производства образовательных услуг (</a:t>
            </a:r>
            <a:r>
              <a:rPr lang="ru-RU" dirty="0" smtClean="0"/>
              <a:t>функционирование </a:t>
            </a:r>
            <a:r>
              <a:rPr lang="ru-RU" dirty="0"/>
              <a:t>образовательного процесса)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043055" y="3616036"/>
            <a:ext cx="1565563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69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экономики образования</a:t>
            </a:r>
            <a:br>
              <a:rPr lang="ru-RU" dirty="0"/>
            </a:br>
            <a:r>
              <a:rPr lang="ru-RU" dirty="0"/>
              <a:t>и ее место в системе экономических наук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57" y="2261322"/>
            <a:ext cx="9209685" cy="28232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8671" y="5254473"/>
            <a:ext cx="6414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Производственный процесс в образовании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7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экономики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smtClean="0"/>
              <a:t>Объясняет </a:t>
            </a:r>
            <a:r>
              <a:rPr lang="ru-RU" dirty="0"/>
              <a:t>наблюдаемые явления. В любой науке есть свои </a:t>
            </a:r>
            <a:r>
              <a:rPr lang="ru-RU" dirty="0" smtClean="0"/>
              <a:t>аксиомы. </a:t>
            </a:r>
            <a:r>
              <a:rPr lang="ru-RU" dirty="0"/>
              <a:t>Как и в </a:t>
            </a:r>
            <a:r>
              <a:rPr lang="ru-RU" dirty="0" smtClean="0"/>
              <a:t>экономической </a:t>
            </a:r>
            <a:r>
              <a:rPr lang="ru-RU" dirty="0"/>
              <a:t>теории, аксиомой в исследованиях образования </a:t>
            </a:r>
            <a:r>
              <a:rPr lang="ru-RU" dirty="0" smtClean="0"/>
              <a:t>является то</a:t>
            </a:r>
            <a:r>
              <a:rPr lang="ru-RU" dirty="0"/>
              <a:t>, что субъект (или экономический агент) при выборе из множества </a:t>
            </a:r>
            <a:r>
              <a:rPr lang="ru-RU" dirty="0" smtClean="0"/>
              <a:t>вариантов </a:t>
            </a:r>
            <a:r>
              <a:rPr lang="ru-RU" dirty="0"/>
              <a:t>своего поведения преследует цель максимизации своего выигрыша</a:t>
            </a:r>
            <a:r>
              <a:rPr lang="ru-RU" dirty="0" smtClean="0"/>
              <a:t>. В </a:t>
            </a:r>
            <a:r>
              <a:rPr lang="ru-RU" dirty="0"/>
              <a:t>повседневной жизни мы встречаемся и с иррациональным </a:t>
            </a:r>
            <a:r>
              <a:rPr lang="ru-RU" dirty="0" smtClean="0"/>
              <a:t>поведением</a:t>
            </a:r>
            <a:r>
              <a:rPr lang="ru-RU" dirty="0"/>
              <a:t>, но для целей анализа исследователи чаще всего не принимают </a:t>
            </a:r>
            <a:r>
              <a:rPr lang="ru-RU" dirty="0" smtClean="0"/>
              <a:t>во внимание</a:t>
            </a:r>
            <a:r>
              <a:rPr lang="ru-RU" dirty="0"/>
              <a:t>. Необходимо добавить то, что выигрыш потребителя </a:t>
            </a:r>
            <a:r>
              <a:rPr lang="ru-RU" dirty="0" smtClean="0"/>
              <a:t>может быть </a:t>
            </a:r>
            <a:r>
              <a:rPr lang="ru-RU" dirty="0"/>
              <a:t>как в текущем периоде, так и в будущем. Поэтому всегда </a:t>
            </a:r>
            <a:r>
              <a:rPr lang="ru-RU" dirty="0" smtClean="0"/>
              <a:t>существует альтернатива </a:t>
            </a:r>
            <a:r>
              <a:rPr lang="ru-RU" dirty="0"/>
              <a:t>– деньги «сейчас» или в «будущем».</a:t>
            </a:r>
          </a:p>
          <a:p>
            <a:r>
              <a:rPr lang="ru-RU" dirty="0"/>
              <a:t>2. Прогнозирует поведение экономических агентов. </a:t>
            </a:r>
            <a:r>
              <a:rPr lang="ru-RU" dirty="0" smtClean="0"/>
              <a:t>Результаты прогнозов </a:t>
            </a:r>
            <a:r>
              <a:rPr lang="ru-RU" dirty="0"/>
              <a:t>зависят от точности исходных данных, анализа </a:t>
            </a:r>
            <a:r>
              <a:rPr lang="ru-RU" dirty="0" smtClean="0"/>
              <a:t>экономических  закономерностей</a:t>
            </a:r>
            <a:r>
              <a:rPr lang="ru-RU" dirty="0"/>
              <a:t>, точности прогноза. Тем не менее, прогнозы </a:t>
            </a:r>
            <a:r>
              <a:rPr lang="ru-RU" dirty="0" smtClean="0"/>
              <a:t>являются </a:t>
            </a:r>
            <a:r>
              <a:rPr lang="ru-RU" dirty="0"/>
              <a:t>только лишь тенденциями и не обязательно работают в </a:t>
            </a:r>
            <a:r>
              <a:rPr lang="ru-RU" dirty="0" smtClean="0"/>
              <a:t>каждом конкретном </a:t>
            </a:r>
            <a:r>
              <a:rPr lang="ru-RU" dirty="0"/>
              <a:t>случае.</a:t>
            </a:r>
          </a:p>
        </p:txBody>
      </p:sp>
    </p:spTree>
    <p:extLst>
      <p:ext uri="{BB962C8B-B14F-4D97-AF65-F5344CB8AC3E}">
        <p14:creationId xmlns:p14="http://schemas.microsoft.com/office/powerpoint/2010/main" val="4236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_Design_Yellow_TP102900996" id="{5A6D7BCA-C9CF-452E-858B-1538BAA282ED}" vid="{365F969C-3B7F-41AB-85B2-7C40E7D6CF2F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желтой полосой (широкоэкранная)</Template>
  <TotalTime>0</TotalTime>
  <Words>2310</Words>
  <Application>Microsoft Office PowerPoint</Application>
  <PresentationFormat>Произвольный</PresentationFormat>
  <Paragraphs>147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Banded Design Yellow 16x9</vt:lpstr>
      <vt:lpstr>Тема 1. Введение в экономику образования</vt:lpstr>
      <vt:lpstr>Вопросы</vt:lpstr>
      <vt:lpstr>Возникновение экономики образования и ее место в системе экономических наук</vt:lpstr>
      <vt:lpstr>Возникновение экономики образования и ее место в системе экономических наук</vt:lpstr>
      <vt:lpstr>Возникновение экономики образования и ее место в системе экономических наук</vt:lpstr>
      <vt:lpstr>Возникновение экономики образования и ее место в системе экономических наук</vt:lpstr>
      <vt:lpstr>Возникновение экономики образования и ее место в системе экономических наук</vt:lpstr>
      <vt:lpstr>Возникновение экономики образования и ее место в системе экономических наук</vt:lpstr>
      <vt:lpstr>Функции экономики образования</vt:lpstr>
      <vt:lpstr>Анализ ex post и ex ante</vt:lpstr>
      <vt:lpstr>Возникновение экономики образования и ее место в системе экономических наук</vt:lpstr>
      <vt:lpstr>Модели в образовании</vt:lpstr>
      <vt:lpstr>Модели в образовании</vt:lpstr>
      <vt:lpstr>Модели в образовании</vt:lpstr>
      <vt:lpstr>Экономические законы в экономике образования</vt:lpstr>
      <vt:lpstr>Экономические отношения в сфере образования</vt:lpstr>
      <vt:lpstr>Основные категории</vt:lpstr>
      <vt:lpstr>Основные категории</vt:lpstr>
      <vt:lpstr>Основные категории</vt:lpstr>
      <vt:lpstr>Состав сферы услуг</vt:lpstr>
      <vt:lpstr>Образование</vt:lpstr>
      <vt:lpstr>Образовательная услуга</vt:lpstr>
      <vt:lpstr>Экономические отношения в сфере образования</vt:lpstr>
      <vt:lpstr>Специфичность товара «образовательная услуга»</vt:lpstr>
      <vt:lpstr>Экономика образования – это наука, которая пытается решить вопрос как экономическим агентам удовлетворить неограниченные потребности в образовании с помощью ограниченных ресурсов.</vt:lpstr>
      <vt:lpstr>Закон возрастающих альтернативных издержек</vt:lpstr>
      <vt:lpstr>Рынок образовательных услуг и его основные черты</vt:lpstr>
      <vt:lpstr>Рынок образовательных услуг – </vt:lpstr>
      <vt:lpstr>Рынок образовательных услуг – </vt:lpstr>
      <vt:lpstr>Положения экономической науки</vt:lpstr>
      <vt:lpstr>Особенности спроса и предложения в образовании</vt:lpstr>
      <vt:lpstr>Особенности спроса и предложения в образовании</vt:lpstr>
      <vt:lpstr>Задания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2015-05-15T02:14:50Z</dcterms:created>
  <dcterms:modified xsi:type="dcterms:W3CDTF">2015-05-19T08:40:45Z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